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8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  <p:sldId id="325" r:id="rId32"/>
    <p:sldId id="326" r:id="rId33"/>
    <p:sldId id="327" r:id="rId34"/>
    <p:sldId id="328" r:id="rId35"/>
    <p:sldId id="329" r:id="rId36"/>
    <p:sldId id="335" r:id="rId37"/>
    <p:sldId id="336" r:id="rId38"/>
    <p:sldId id="338" r:id="rId39"/>
    <p:sldId id="337" r:id="rId40"/>
    <p:sldId id="330" r:id="rId4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 Bélanger" initials="LB" lastIdx="0" clrIdx="0">
    <p:extLst>
      <p:ext uri="{19B8F6BF-5375-455C-9EA6-DF929625EA0E}">
        <p15:presenceInfo xmlns:p15="http://schemas.microsoft.com/office/powerpoint/2012/main" userId="S-1-5-21-2729426283-1742927246-2372551072-29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C237"/>
    <a:srgbClr val="E1CA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3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C801BB-FD05-48A6-96CC-BEDE470E66A8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1101F89-C3C8-411F-AC4E-FE0C6D481D1D}" type="datetime1">
              <a:rPr lang="fr-FR" noProof="0" smtClean="0"/>
              <a:t>16/02/2022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7608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1 – Poumon droit. 2 – Corps vertébral. 3 – Aorte thoracique descendante. 4 – Poumon gauche. 5 – Racine de l’aorte thoracique ascendante</a:t>
            </a:r>
          </a:p>
          <a:p>
            <a:r>
              <a:rPr lang="fr-CA" dirty="0"/>
              <a:t>Flèche : Masse tumorale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7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6347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ED491D0-8E1B-49C7-849B-A28568D94497}" type="slidenum">
              <a:rPr lang="fr-FR" noProof="0" smtClean="0"/>
              <a:t>12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3553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11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C59164E2-871A-427B-A131-F8A8D200DC3E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8A739A-5E03-4B48-84CE-8631FAE9903D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7" name="Image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>
            <a:lvl1pPr>
              <a:defRPr/>
            </a:lvl1pPr>
          </a:lstStyle>
          <a:p>
            <a:fld id="{2DB53C4D-310B-4BC8-9520-8DAEC1D27331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3E6AD9-2D54-4BFA-9466-394BCC00CA9A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E82DBB45-9AC4-4D58-A89C-D1AB30D66880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BCBA29-FA91-4A8C-A253-CBEBEC9A3B1D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76299FB-06E4-4EEE-B6D8-128FFAFCB32B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111C1FB-6503-4B2B-9E1A-C2EF2B8A064B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AB8ED0-E0B7-492F-917F-1111BD60BA50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u contenu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fr-FR"/>
              <a:t>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6003E-6DF1-490F-8187-CC63A31A1235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/>
              <a:t>Modifier les styles du texte du masque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D92541-1D96-4632-B94A-2F1D01DD5337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 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  <a:p>
            <a:pPr lvl="5" rtl="0"/>
            <a:r>
              <a:rPr lang="fr-FR" dirty="0"/>
              <a:t>Sixième</a:t>
            </a:r>
          </a:p>
          <a:p>
            <a:pPr lvl="6" rtl="0"/>
            <a:r>
              <a:rPr lang="fr-FR" dirty="0"/>
              <a:t>Septième</a:t>
            </a:r>
          </a:p>
          <a:p>
            <a:pPr lvl="7" rtl="0"/>
            <a:r>
              <a:rPr lang="fr-FR" dirty="0"/>
              <a:t>Huitième</a:t>
            </a:r>
          </a:p>
          <a:p>
            <a:pPr lvl="8" rtl="0"/>
            <a:r>
              <a:rPr lang="fr-FR" dirty="0"/>
              <a:t>Neuvième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BAF20921-4390-4C06-99F6-614FDF3F021C}" type="datetime1">
              <a:rPr lang="fr-FR" smtClean="0"/>
              <a:t>16/02/2022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nfo-radiologie.ch/tomodensitometrie-thorax.php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-radiologie.ch/tomodensitometrie-thorax.php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diopaedia.org/cases/centrilobular-emphysema-4?lang=us" TargetMode="External"/><Relationship Id="rId5" Type="http://schemas.openxmlformats.org/officeDocument/2006/relationships/hyperlink" Target="https://eanatomy-rimouski.proxy.collecto.ca/fr/e-Anatomy/Thorax/TDM-axiale-du-thorax" TargetMode="Externa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cases/pleural-effusion-supine-2?lang=u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uagfTQve4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adiopaedia.org/cases/spontaneous-pneumothorax-16?lang=u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spontaneous-pneumothorax-16?lang=us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761841709001345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nmNGdyYlZ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bilateral-atelectasis?lang=us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cardiogenic-pulmonary-oedema-unilateral?lang=us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aios.com/fr/e-Cases/Chaines-publiques/Radiopediatrie/maladie-des-membranes-hyalines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adiopaedia.org/cases/lung-hamartoma-2?lang=us" TargetMode="Externa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cases/subcutaneous-emphysema-13?lang=us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fo-radiologie.ch/tomodensitometrie-thorax.php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Pathologies des voies respiratoires (partie 2)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fr-FR" dirty="0"/>
              <a:t>L’information dans le PowerPoint provient des notes de cours : </a:t>
            </a:r>
          </a:p>
          <a:p>
            <a:pPr rtl="0"/>
            <a:r>
              <a:rPr lang="fr-FR" i="1" u="sng" dirty="0"/>
              <a:t>Tête, système respiratoire et abdomen (pages 2,29 – 2,30 + 2,62 à 2,83)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1427DD-E5AE-4865-B620-05CF4D512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Tuberculose pulmonaire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10</a:t>
            </a:fld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534489-B02F-4C92-BF2F-97A8EA1CE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4"/>
          <a:stretch>
            <a:fillRect/>
          </a:stretch>
        </p:blipFill>
        <p:spPr bwMode="auto">
          <a:xfrm>
            <a:off x="494212" y="1912545"/>
            <a:ext cx="34290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538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41CAA101-E3C9-41DD-A2E4-264B1F4B7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6001" r="3996" b="16000"/>
          <a:stretch>
            <a:fillRect/>
          </a:stretch>
        </p:blipFill>
        <p:spPr bwMode="auto">
          <a:xfrm>
            <a:off x="4632960" y="1877620"/>
            <a:ext cx="3352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8000" t="6001" r="3996" b="1600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3B70C18-C0B2-4617-ACEB-FF2E1D8DE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508" y="1905345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A3E1FE3-59EE-4712-817C-C877D28AFDEA}"/>
              </a:ext>
            </a:extLst>
          </p:cNvPr>
          <p:cNvSpPr txBox="1"/>
          <p:nvPr/>
        </p:nvSpPr>
        <p:spPr>
          <a:xfrm>
            <a:off x="494212" y="5029545"/>
            <a:ext cx="20336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/>
              <a:t>1 – Caverne</a:t>
            </a:r>
          </a:p>
          <a:p>
            <a:r>
              <a:rPr lang="fr-CA" dirty="0"/>
              <a:t>2 – Poumon droit</a:t>
            </a:r>
          </a:p>
          <a:p>
            <a:r>
              <a:rPr lang="fr-CA" dirty="0"/>
              <a:t>3 – Trachée</a:t>
            </a:r>
          </a:p>
          <a:p>
            <a:r>
              <a:rPr lang="fr-CA" dirty="0"/>
              <a:t>4 – Poumon gauche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EF4380-7BF3-46F2-859E-091CA2DFD68E}"/>
              </a:ext>
            </a:extLst>
          </p:cNvPr>
          <p:cNvSpPr txBox="1"/>
          <p:nvPr/>
        </p:nvSpPr>
        <p:spPr>
          <a:xfrm>
            <a:off x="4632960" y="4999410"/>
            <a:ext cx="30091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 – Trachée</a:t>
            </a:r>
          </a:p>
          <a:p>
            <a:r>
              <a:rPr lang="fr-CA" dirty="0"/>
              <a:t>2 – Bronche principale gauche</a:t>
            </a:r>
          </a:p>
          <a:p>
            <a:r>
              <a:rPr lang="fr-CA" dirty="0"/>
              <a:t>3 – Poumon gauche</a:t>
            </a:r>
          </a:p>
          <a:p>
            <a:r>
              <a:rPr lang="fr-CA" dirty="0"/>
              <a:t>4 – Poumon droit</a:t>
            </a:r>
          </a:p>
          <a:p>
            <a:r>
              <a:rPr lang="fr-CA" b="1" dirty="0"/>
              <a:t>5 – Nodules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66BECFA-60EA-42E8-A283-4008C54E91F3}"/>
              </a:ext>
            </a:extLst>
          </p:cNvPr>
          <p:cNvSpPr txBox="1"/>
          <p:nvPr/>
        </p:nvSpPr>
        <p:spPr>
          <a:xfrm>
            <a:off x="8634366" y="5083640"/>
            <a:ext cx="18113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 – Foie</a:t>
            </a:r>
          </a:p>
          <a:p>
            <a:r>
              <a:rPr lang="fr-CA" dirty="0"/>
              <a:t>2 – Rein droit</a:t>
            </a:r>
          </a:p>
          <a:p>
            <a:r>
              <a:rPr lang="fr-CA" dirty="0"/>
              <a:t>3 – Poumon droit</a:t>
            </a:r>
          </a:p>
          <a:p>
            <a:r>
              <a:rPr lang="fr-CA" b="1" dirty="0"/>
              <a:t>4 – Caverne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702915DE-B65C-4751-8494-443228960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15" y="6167462"/>
            <a:ext cx="3022279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CA" altLang="fr-FR" sz="900" dirty="0">
                <a:latin typeface="Garamond" panose="02020404030301010803" pitchFamily="18" charset="0"/>
                <a:hlinkClick r:id="rId5"/>
              </a:rPr>
              <a:t>http://www.info-radiologie.ch/tomodensitometrie-thorax.php</a:t>
            </a:r>
            <a:r>
              <a:rPr lang="fr-CA" altLang="fr-FR" sz="900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31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Tuberculose pulmonaire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11</a:t>
            </a:fld>
            <a:endParaRPr lang="fr-FR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1259F2F-0131-4825-BCCF-71EBC8FDF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607" y="2151017"/>
            <a:ext cx="4143738" cy="414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0481398-6CF7-4922-868E-AEF104C31545}"/>
              </a:ext>
            </a:extLst>
          </p:cNvPr>
          <p:cNvSpPr txBox="1"/>
          <p:nvPr/>
        </p:nvSpPr>
        <p:spPr>
          <a:xfrm>
            <a:off x="940526" y="2998220"/>
            <a:ext cx="270368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1 – Vésicule biliaire</a:t>
            </a:r>
          </a:p>
          <a:p>
            <a:r>
              <a:rPr lang="fr-CA" dirty="0"/>
              <a:t>2 – Foie</a:t>
            </a:r>
          </a:p>
          <a:p>
            <a:r>
              <a:rPr lang="fr-CA" dirty="0"/>
              <a:t>3 – Rein droit</a:t>
            </a:r>
          </a:p>
          <a:p>
            <a:r>
              <a:rPr lang="fr-CA" dirty="0"/>
              <a:t>4 – Poumon droit</a:t>
            </a:r>
          </a:p>
          <a:p>
            <a:r>
              <a:rPr lang="fr-CA" b="1" dirty="0"/>
              <a:t>5 – Caverne</a:t>
            </a:r>
          </a:p>
          <a:p>
            <a:r>
              <a:rPr lang="fr-CA" dirty="0"/>
              <a:t>6 – Vaisseaux pulmonaires</a:t>
            </a:r>
          </a:p>
          <a:p>
            <a:r>
              <a:rPr lang="fr-CA" dirty="0"/>
              <a:t>7 – Arc costal 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89C2D4F-A948-41F6-B58B-754FFD186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336" y="6346734"/>
            <a:ext cx="3022279" cy="233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CA" altLang="fr-FR" sz="900" dirty="0">
                <a:latin typeface="Garamond" panose="02020404030301010803" pitchFamily="18" charset="0"/>
                <a:hlinkClick r:id="rId3"/>
              </a:rPr>
              <a:t>http://www.info-radiologie.ch/tomodensitometrie-thorax.php</a:t>
            </a:r>
            <a:r>
              <a:rPr lang="fr-CA" altLang="fr-FR" sz="900" dirty="0"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FFBAEB-CA2C-45CE-8606-6485CE0704C2}"/>
              </a:ext>
            </a:extLst>
          </p:cNvPr>
          <p:cNvSpPr/>
          <p:nvPr/>
        </p:nvSpPr>
        <p:spPr>
          <a:xfrm>
            <a:off x="8758918" y="2536555"/>
            <a:ext cx="3016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Fenêtre 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080F9C-8C13-475A-822B-13FF7A122413}"/>
              </a:ext>
            </a:extLst>
          </p:cNvPr>
          <p:cNvSpPr/>
          <p:nvPr/>
        </p:nvSpPr>
        <p:spPr>
          <a:xfrm>
            <a:off x="8515563" y="3893924"/>
            <a:ext cx="3515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Médiastinale</a:t>
            </a:r>
          </a:p>
        </p:txBody>
      </p:sp>
    </p:spTree>
    <p:extLst>
      <p:ext uri="{BB962C8B-B14F-4D97-AF65-F5344CB8AC3E}">
        <p14:creationId xmlns:p14="http://schemas.microsoft.com/office/powerpoint/2010/main" val="394456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Tuberculose et dépistage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8985C98F-82F2-41F9-B58E-B0AB84382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052" y="1838649"/>
            <a:ext cx="5199016" cy="391886"/>
          </a:xfrm>
          <a:ln w="28575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fr-CA" dirty="0"/>
              <a:t>Tuberculose infection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17CFA794-DF77-4FDF-A859-A912D3BB3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052" y="2305595"/>
            <a:ext cx="5199017" cy="4506685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fr-CA" sz="1800" dirty="0"/>
              <a:t>Microbe dormant</a:t>
            </a:r>
          </a:p>
          <a:p>
            <a:pPr lvl="1"/>
            <a:r>
              <a:rPr lang="fr-CA" sz="1800" dirty="0"/>
              <a:t>1</a:t>
            </a:r>
            <a:r>
              <a:rPr lang="fr-CA" sz="1800" baseline="30000" dirty="0"/>
              <a:t>er</a:t>
            </a:r>
            <a:r>
              <a:rPr lang="fr-CA" sz="1800" dirty="0"/>
              <a:t> contact avec le microbe</a:t>
            </a:r>
          </a:p>
          <a:p>
            <a:pPr lvl="1"/>
            <a:endParaRPr lang="fr-CA" sz="1800" dirty="0"/>
          </a:p>
          <a:p>
            <a:r>
              <a:rPr lang="fr-CA" sz="1800" dirty="0"/>
              <a:t>Aucun symptôme</a:t>
            </a:r>
          </a:p>
          <a:p>
            <a:endParaRPr lang="fr-CA" sz="1800" dirty="0"/>
          </a:p>
          <a:p>
            <a:r>
              <a:rPr lang="fr-CA" sz="1800" dirty="0"/>
              <a:t>Majorité des gens ne développeront pas la maladie</a:t>
            </a:r>
          </a:p>
          <a:p>
            <a:endParaRPr lang="fr-CA" sz="1800" dirty="0"/>
          </a:p>
          <a:p>
            <a:r>
              <a:rPr lang="fr-CA" sz="1800" dirty="0"/>
              <a:t>Réaction positive à l’épreuve à la tuberculine</a:t>
            </a:r>
          </a:p>
          <a:p>
            <a:endParaRPr lang="fr-CA" sz="1800" dirty="0"/>
          </a:p>
          <a:p>
            <a:r>
              <a:rPr lang="fr-CA" sz="1800" dirty="0"/>
              <a:t>N’est pas contagieux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BEC199CD-0498-4416-A6E1-2983A1F7C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8296" y="1829597"/>
            <a:ext cx="5199016" cy="391886"/>
          </a:xfrm>
          <a:ln w="28575"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fr-CA" dirty="0"/>
              <a:t>Tuberculose maladie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2,71</a:t>
            </a:r>
          </a:p>
        </p:txBody>
      </p:sp>
      <p:sp>
        <p:nvSpPr>
          <p:cNvPr id="12" name="Espace réservé du contenu 8">
            <a:extLst>
              <a:ext uri="{FF2B5EF4-FFF2-40B4-BE49-F238E27FC236}">
                <a16:creationId xmlns:a16="http://schemas.microsoft.com/office/drawing/2014/main" id="{A22E7FEF-5AAB-4FBB-84F0-B51601DE536C}"/>
              </a:ext>
            </a:extLst>
          </p:cNvPr>
          <p:cNvSpPr txBox="1">
            <a:spLocks/>
          </p:cNvSpPr>
          <p:nvPr/>
        </p:nvSpPr>
        <p:spPr>
          <a:xfrm>
            <a:off x="6178296" y="2291048"/>
            <a:ext cx="5199016" cy="4506685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Microbe actif</a:t>
            </a:r>
          </a:p>
          <a:p>
            <a:endParaRPr lang="fr-CA" dirty="0"/>
          </a:p>
          <a:p>
            <a:r>
              <a:rPr lang="fr-CA" dirty="0"/>
              <a:t>Présence de symptômes :</a:t>
            </a:r>
          </a:p>
          <a:p>
            <a:pPr lvl="1"/>
            <a:r>
              <a:rPr lang="fr-CA" dirty="0"/>
              <a:t>Toux, crachats, perte de poids, fatigue, fièvre, sueurs</a:t>
            </a:r>
          </a:p>
          <a:p>
            <a:pPr lvl="1"/>
            <a:endParaRPr lang="fr-CA" dirty="0"/>
          </a:p>
          <a:p>
            <a:r>
              <a:rPr lang="fr-CA" dirty="0"/>
              <a:t>La personne infectée n’a pu se défendre adéquatement</a:t>
            </a:r>
          </a:p>
          <a:p>
            <a:endParaRPr lang="fr-CA" dirty="0"/>
          </a:p>
          <a:p>
            <a:r>
              <a:rPr lang="fr-CA" dirty="0"/>
              <a:t>Maladie : Conséquence de la multiplication du microbe dans l’organisme</a:t>
            </a:r>
          </a:p>
          <a:p>
            <a:endParaRPr lang="fr-CA" dirty="0"/>
          </a:p>
          <a:p>
            <a:r>
              <a:rPr lang="fr-CA" dirty="0"/>
              <a:t>Contagieuse : </a:t>
            </a:r>
          </a:p>
          <a:p>
            <a:pPr lvl="1"/>
            <a:r>
              <a:rPr lang="fr-CA" dirty="0"/>
              <a:t>Toux, éternuement : Projection de particules aériques (précaution aérienne : N95)</a:t>
            </a:r>
          </a:p>
        </p:txBody>
      </p:sp>
    </p:spTree>
    <p:extLst>
      <p:ext uri="{BB962C8B-B14F-4D97-AF65-F5344CB8AC3E}">
        <p14:creationId xmlns:p14="http://schemas.microsoft.com/office/powerpoint/2010/main" val="255695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build="p" animBg="1"/>
      <p:bldP spid="10" grpId="0" build="p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Tuberculose et dépistage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74" y="1946909"/>
            <a:ext cx="5129349" cy="2625091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r>
              <a:rPr lang="fr-CA" sz="2400" b="1" dirty="0"/>
              <a:t>Test cutané tuberculinique (TCT) : </a:t>
            </a:r>
          </a:p>
          <a:p>
            <a:pPr lvl="1"/>
            <a:r>
              <a:rPr lang="fr-CA" sz="2200" dirty="0"/>
              <a:t>Petite injection d’air dans la peau, face antérieure de l’avant-bras</a:t>
            </a:r>
          </a:p>
          <a:p>
            <a:pPr lvl="1"/>
            <a:endParaRPr lang="fr-CA" sz="2200" dirty="0"/>
          </a:p>
          <a:p>
            <a:pPr lvl="1"/>
            <a:r>
              <a:rPr lang="fr-CA" sz="2200" dirty="0"/>
              <a:t>Formation d’une papule au site d’injection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2,72</a:t>
            </a:r>
          </a:p>
        </p:txBody>
      </p:sp>
      <p:pic>
        <p:nvPicPr>
          <p:cNvPr id="6" name="Image 5" descr="C:\Users\PBELAL3\Desktop\Capture.PNG">
            <a:extLst>
              <a:ext uri="{FF2B5EF4-FFF2-40B4-BE49-F238E27FC236}">
                <a16:creationId xmlns:a16="http://schemas.microsoft.com/office/drawing/2014/main" id="{0992FFF6-D668-4A3B-83BC-59E6415056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79" y="2396784"/>
            <a:ext cx="4056459" cy="1725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253ABAEF-01F3-46BF-B40B-560D8587ED97}"/>
              </a:ext>
            </a:extLst>
          </p:cNvPr>
          <p:cNvSpPr txBox="1">
            <a:spLocks/>
          </p:cNvSpPr>
          <p:nvPr/>
        </p:nvSpPr>
        <p:spPr>
          <a:xfrm>
            <a:off x="4202105" y="4826442"/>
            <a:ext cx="3784741" cy="1725341"/>
          </a:xfrm>
          <a:prstGeom prst="rect">
            <a:avLst/>
          </a:prstGeom>
          <a:ln w="28575">
            <a:solidFill>
              <a:srgbClr val="DDC23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b="1" dirty="0"/>
              <a:t>Précautions post TCT : </a:t>
            </a:r>
          </a:p>
          <a:p>
            <a:pPr lvl="1"/>
            <a:r>
              <a:rPr lang="fr-CA" sz="2200" dirty="0"/>
              <a:t>Ne rien appliquer sur le site (diachylon, onguent)</a:t>
            </a:r>
          </a:p>
          <a:p>
            <a:pPr lvl="1"/>
            <a:r>
              <a:rPr lang="fr-CA" sz="2200" dirty="0"/>
              <a:t>Ne pas frotter, ni gratter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91BEFEB-C1E0-4091-A767-967F361F06AF}"/>
              </a:ext>
            </a:extLst>
          </p:cNvPr>
          <p:cNvSpPr txBox="1"/>
          <p:nvPr/>
        </p:nvSpPr>
        <p:spPr>
          <a:xfrm>
            <a:off x="16958" y="6488668"/>
            <a:ext cx="5111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i="1" dirty="0"/>
              <a:t>Source : Service des maladies infectieuses, CHU St-Justine, Juin 2018</a:t>
            </a:r>
          </a:p>
        </p:txBody>
      </p:sp>
    </p:spTree>
    <p:extLst>
      <p:ext uri="{BB962C8B-B14F-4D97-AF65-F5344CB8AC3E}">
        <p14:creationId xmlns:p14="http://schemas.microsoft.com/office/powerpoint/2010/main" val="11515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Tuberculose et dépistage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50"/>
            <a:ext cx="9628632" cy="2433502"/>
          </a:xfrm>
        </p:spPr>
        <p:txBody>
          <a:bodyPr>
            <a:normAutofit/>
          </a:bodyPr>
          <a:lstStyle/>
          <a:p>
            <a:r>
              <a:rPr lang="fr-CA" sz="2800" b="1" dirty="0"/>
              <a:t>Lecture du TCT : </a:t>
            </a:r>
          </a:p>
          <a:p>
            <a:pPr lvl="1"/>
            <a:r>
              <a:rPr lang="fr-CA" sz="2600" dirty="0"/>
              <a:t>48 à 72 heures post-injection</a:t>
            </a:r>
          </a:p>
          <a:p>
            <a:pPr lvl="1"/>
            <a:r>
              <a:rPr lang="fr-CA" sz="2600" dirty="0"/>
              <a:t>Petite bosse peut apparaître à l’endroit de l’injection</a:t>
            </a:r>
          </a:p>
          <a:p>
            <a:pPr lvl="1"/>
            <a:r>
              <a:rPr lang="fr-CA" sz="2600" dirty="0"/>
              <a:t>Seulement une personne expérimentée peut déterminer le résultat du test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2,72</a:t>
            </a:r>
          </a:p>
        </p:txBody>
      </p:sp>
      <p:pic>
        <p:nvPicPr>
          <p:cNvPr id="6" name="Image 5" descr="C:\Users\PBELAL3\Desktop\Capture.PNG">
            <a:extLst>
              <a:ext uri="{FF2B5EF4-FFF2-40B4-BE49-F238E27FC236}">
                <a16:creationId xmlns:a16="http://schemas.microsoft.com/office/drawing/2014/main" id="{505FD6C4-FEF1-4D57-B73F-E0C63DDFDE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68" y="4449714"/>
            <a:ext cx="4337063" cy="19419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6DDCAB-B1FD-404E-9903-9B23430A03E0}"/>
              </a:ext>
            </a:extLst>
          </p:cNvPr>
          <p:cNvSpPr txBox="1"/>
          <p:nvPr/>
        </p:nvSpPr>
        <p:spPr>
          <a:xfrm>
            <a:off x="16958" y="6488668"/>
            <a:ext cx="5111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i="1" dirty="0"/>
              <a:t>Source : Service des maladies infectieuses, CHU St-Justine, Juin 2018</a:t>
            </a:r>
          </a:p>
        </p:txBody>
      </p:sp>
    </p:spTree>
    <p:extLst>
      <p:ext uri="{BB962C8B-B14F-4D97-AF65-F5344CB8AC3E}">
        <p14:creationId xmlns:p14="http://schemas.microsoft.com/office/powerpoint/2010/main" val="14741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Tuberculose et dépistage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CC79159-6C50-452F-97D2-7EDA37CF1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0" y="2162907"/>
            <a:ext cx="4489704" cy="496243"/>
          </a:xfrm>
          <a:ln w="28575">
            <a:solidFill>
              <a:srgbClr val="00B050"/>
            </a:solidFill>
          </a:ln>
        </p:spPr>
        <p:txBody>
          <a:bodyPr/>
          <a:lstStyle/>
          <a:p>
            <a:pPr algn="ctr"/>
            <a:r>
              <a:rPr lang="fr-CA" dirty="0"/>
              <a:t>Réaction négative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442D30C-59AA-4111-84F9-FD837D33C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923115"/>
          </a:xfrm>
          <a:ln w="28575">
            <a:solidFill>
              <a:srgbClr val="00B050"/>
            </a:solidFill>
          </a:ln>
        </p:spPr>
        <p:txBody>
          <a:bodyPr/>
          <a:lstStyle/>
          <a:p>
            <a:r>
              <a:rPr lang="fr-CA" dirty="0"/>
              <a:t>La personne n’a jamais été en contact avec le microbe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0A7876DD-2FAF-4F05-B037-59798823E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162907"/>
            <a:ext cx="4489704" cy="496244"/>
          </a:xfrm>
          <a:ln w="28575">
            <a:solidFill>
              <a:srgbClr val="FF0000"/>
            </a:solidFill>
          </a:ln>
        </p:spPr>
        <p:txBody>
          <a:bodyPr/>
          <a:lstStyle/>
          <a:p>
            <a:pPr algn="ctr"/>
            <a:r>
              <a:rPr lang="fr-CA" dirty="0"/>
              <a:t>Réaction positive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6E099B68-AA09-4D96-8208-177BEE0058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2699663"/>
          </a:xfrm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fr-CA" dirty="0"/>
              <a:t>L’organisme a déjà été en contact avec le microbe</a:t>
            </a:r>
          </a:p>
          <a:p>
            <a:r>
              <a:rPr lang="fr-CA" dirty="0"/>
              <a:t>Correspond à la </a:t>
            </a:r>
            <a:r>
              <a:rPr lang="fr-CA" b="1" dirty="0"/>
              <a:t>tuberculose infection</a:t>
            </a:r>
          </a:p>
          <a:p>
            <a:r>
              <a:rPr lang="fr-CA" dirty="0"/>
              <a:t>Examens complémentaires peuvent être demandés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15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F7FAB0F-47CA-4231-840C-475940EB2E13}"/>
              </a:ext>
            </a:extLst>
          </p:cNvPr>
          <p:cNvSpPr txBox="1"/>
          <p:nvPr/>
        </p:nvSpPr>
        <p:spPr>
          <a:xfrm>
            <a:off x="16958" y="6488668"/>
            <a:ext cx="5111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i="1" dirty="0"/>
              <a:t>Source : Service des maladies infectieuses, CHU St-Justine, Juin 2018</a:t>
            </a:r>
          </a:p>
        </p:txBody>
      </p:sp>
      <p:pic>
        <p:nvPicPr>
          <p:cNvPr id="1026" name="Picture 2" descr="WMO campaign on the collection of good practice in promoting gender  equality and empowerment of women | World Meteorological Organization">
            <a:extLst>
              <a:ext uri="{FF2B5EF4-FFF2-40B4-BE49-F238E27FC236}">
                <a16:creationId xmlns:a16="http://schemas.microsoft.com/office/drawing/2014/main" id="{425C2DB4-3D9F-47E1-AA67-2219CEF6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110" y="4446312"/>
            <a:ext cx="1682296" cy="158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26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988526"/>
            <a:ext cx="7520940" cy="4579328"/>
          </a:xfrm>
        </p:spPr>
        <p:txBody>
          <a:bodyPr>
            <a:normAutofit lnSpcReduction="10000"/>
          </a:bodyPr>
          <a:lstStyle/>
          <a:p>
            <a:r>
              <a:rPr lang="fr-CA" sz="2800" b="1" dirty="0"/>
              <a:t>Bronchectasie ou dilatation des bronches (DDB)</a:t>
            </a:r>
          </a:p>
          <a:p>
            <a:pPr lvl="1"/>
            <a:r>
              <a:rPr lang="fr-CA" sz="2600" dirty="0"/>
              <a:t>Dilatation irréversible des bronches ou bronchioles</a:t>
            </a:r>
          </a:p>
          <a:p>
            <a:pPr lvl="1"/>
            <a:endParaRPr lang="fr-CA" sz="2600" dirty="0"/>
          </a:p>
          <a:p>
            <a:pPr lvl="1"/>
            <a:r>
              <a:rPr lang="fr-CA" sz="2600" dirty="0"/>
              <a:t>Causes :</a:t>
            </a:r>
          </a:p>
          <a:p>
            <a:pPr lvl="2"/>
            <a:r>
              <a:rPr lang="fr-CA" sz="2400" dirty="0"/>
              <a:t> Infections respiratoires répétées </a:t>
            </a:r>
          </a:p>
          <a:p>
            <a:pPr lvl="2"/>
            <a:r>
              <a:rPr lang="fr-CA" sz="2400" dirty="0"/>
              <a:t>Obstruction (corps étranger, tumeur)</a:t>
            </a:r>
          </a:p>
          <a:p>
            <a:pPr lvl="1"/>
            <a:endParaRPr lang="fr-CA" sz="2600" dirty="0"/>
          </a:p>
          <a:p>
            <a:pPr lvl="1"/>
            <a:r>
              <a:rPr lang="fr-CA" sz="2600" dirty="0"/>
              <a:t>Inflammation des parois des bronches :</a:t>
            </a:r>
          </a:p>
          <a:p>
            <a:pPr lvl="2"/>
            <a:r>
              <a:rPr lang="fr-CA" sz="2400" dirty="0"/>
              <a:t>Augmentation de la production de mucus, toux chronique et des expectorations</a:t>
            </a:r>
          </a:p>
          <a:p>
            <a:pPr lvl="2"/>
            <a:endParaRPr lang="fr-CA" sz="2400" dirty="0"/>
          </a:p>
          <a:p>
            <a:pPr marL="457200" lvl="1" indent="0">
              <a:buNone/>
            </a:pPr>
            <a:endParaRPr lang="fr-CA" sz="2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16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2,73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F64202B-FAD4-4AF2-979D-A5EE2C854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986" y="1984061"/>
            <a:ext cx="1566028" cy="226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7A97121-611B-4CD2-A0FD-F74DF947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06" y="4278190"/>
            <a:ext cx="1519935" cy="247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Accolade ouvrante 7">
            <a:extLst>
              <a:ext uri="{FF2B5EF4-FFF2-40B4-BE49-F238E27FC236}">
                <a16:creationId xmlns:a16="http://schemas.microsoft.com/office/drawing/2014/main" id="{0D956C9C-FAD4-4D2C-A9F0-E7FE83519BB4}"/>
              </a:ext>
            </a:extLst>
          </p:cNvPr>
          <p:cNvSpPr/>
          <p:nvPr/>
        </p:nvSpPr>
        <p:spPr>
          <a:xfrm>
            <a:off x="9328638" y="1984061"/>
            <a:ext cx="457200" cy="226030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id="{A4E02E2A-0447-4E23-974C-B642D464A25B}"/>
              </a:ext>
            </a:extLst>
          </p:cNvPr>
          <p:cNvSpPr/>
          <p:nvPr/>
        </p:nvSpPr>
        <p:spPr>
          <a:xfrm flipH="1">
            <a:off x="9794630" y="4386595"/>
            <a:ext cx="363415" cy="2260302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FF000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1189423-FCA6-4640-A158-641976DC4D20}"/>
              </a:ext>
            </a:extLst>
          </p:cNvPr>
          <p:cNvSpPr txBox="1"/>
          <p:nvPr/>
        </p:nvSpPr>
        <p:spPr>
          <a:xfrm>
            <a:off x="8122007" y="2791046"/>
            <a:ext cx="110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Bronches </a:t>
            </a:r>
          </a:p>
          <a:p>
            <a:r>
              <a:rPr lang="fr-CA" dirty="0">
                <a:solidFill>
                  <a:srgbClr val="FF0000"/>
                </a:solidFill>
              </a:rPr>
              <a:t>normales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3FADFB9-E9DF-44F3-B931-D304C4525E00}"/>
              </a:ext>
            </a:extLst>
          </p:cNvPr>
          <p:cNvSpPr txBox="1"/>
          <p:nvPr/>
        </p:nvSpPr>
        <p:spPr>
          <a:xfrm>
            <a:off x="10342034" y="5064635"/>
            <a:ext cx="1673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Bronchectasie : </a:t>
            </a:r>
          </a:p>
          <a:p>
            <a:r>
              <a:rPr lang="fr-CA" dirty="0">
                <a:solidFill>
                  <a:srgbClr val="FF0000"/>
                </a:solidFill>
              </a:rPr>
              <a:t>1 – Cylindrique </a:t>
            </a:r>
          </a:p>
          <a:p>
            <a:r>
              <a:rPr lang="fr-CA" dirty="0">
                <a:solidFill>
                  <a:srgbClr val="FF0000"/>
                </a:solidFill>
              </a:rPr>
              <a:t>2 – Kystique </a:t>
            </a:r>
          </a:p>
        </p:txBody>
      </p:sp>
    </p:spTree>
    <p:extLst>
      <p:ext uri="{BB962C8B-B14F-4D97-AF65-F5344CB8AC3E}">
        <p14:creationId xmlns:p14="http://schemas.microsoft.com/office/powerpoint/2010/main" val="33974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Bronchectasie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17</a:t>
            </a:fld>
            <a:endParaRPr lang="fr-FR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DF46BAE-B07C-44F6-97A1-CFBDB9C0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95" y="1936384"/>
            <a:ext cx="5137052" cy="385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2D020-BB1D-40C2-98DE-12720EB8E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052" y="4057650"/>
            <a:ext cx="1833562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820E94B-7B4E-4666-9771-A9254D14C5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529" y="2459662"/>
            <a:ext cx="4082174" cy="33335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70F250-275D-4C4E-9D53-6FC7250CF00A}"/>
              </a:ext>
            </a:extLst>
          </p:cNvPr>
          <p:cNvSpPr/>
          <p:nvPr/>
        </p:nvSpPr>
        <p:spPr>
          <a:xfrm>
            <a:off x="8315812" y="1682394"/>
            <a:ext cx="268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Normale</a:t>
            </a:r>
          </a:p>
        </p:txBody>
      </p:sp>
    </p:spTree>
    <p:extLst>
      <p:ext uri="{BB962C8B-B14F-4D97-AF65-F5344CB8AC3E}">
        <p14:creationId xmlns:p14="http://schemas.microsoft.com/office/powerpoint/2010/main" val="10742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Bronchectasie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18</a:t>
            </a:fld>
            <a:endParaRPr lang="fr-FR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168EABF-9B99-43AE-AACC-B52BCD9A2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2"/>
          <a:stretch>
            <a:fillRect/>
          </a:stretch>
        </p:blipFill>
        <p:spPr bwMode="auto">
          <a:xfrm>
            <a:off x="1532334" y="1993909"/>
            <a:ext cx="3590651" cy="33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 l="78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C41CAF98-B515-456F-89CA-945E06653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" y="5336402"/>
            <a:ext cx="414808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fr-CA" altLang="fr-FR" sz="2400" dirty="0">
                <a:solidFill>
                  <a:schemeClr val="tx1"/>
                </a:solidFill>
                <a:latin typeface="+mn-lt"/>
                <a:ea typeface="+mn-ea"/>
              </a:rPr>
              <a:t>Bronchectasies cylindriques.  Parois épaissies et irrégulières. (cylindrique).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79BD9742-C2F5-4415-9172-C0CB33412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/>
          <a:stretch>
            <a:fillRect/>
          </a:stretch>
        </p:blipFill>
        <p:spPr bwMode="auto">
          <a:xfrm>
            <a:off x="7069017" y="1993909"/>
            <a:ext cx="3394877" cy="317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 l="1162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EE2AA978-094E-40DD-B4FB-2A8482117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6244" y="5172224"/>
            <a:ext cx="5067300" cy="13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fr-CA" altLang="fr-FR" sz="2400" dirty="0">
                <a:solidFill>
                  <a:schemeClr val="tx1"/>
                </a:solidFill>
                <a:latin typeface="+mn-lt"/>
                <a:ea typeface="+mn-ea"/>
              </a:rPr>
              <a:t>Bronchectasies.  Opacités annulaires remplies d’air. (kystique). </a:t>
            </a:r>
          </a:p>
          <a:p>
            <a:pPr algn="ctr">
              <a:spcBef>
                <a:spcPts val="1500"/>
              </a:spcBef>
              <a:buClrTx/>
              <a:buFontTx/>
              <a:buNone/>
            </a:pPr>
            <a:r>
              <a:rPr lang="fr-CA" altLang="fr-FR" sz="2400" dirty="0">
                <a:solidFill>
                  <a:schemeClr val="tx1"/>
                </a:solidFill>
                <a:latin typeface="+mn-lt"/>
                <a:ea typeface="+mn-ea"/>
              </a:rPr>
              <a:t>Kystique: degré maximal de sévérité</a:t>
            </a:r>
          </a:p>
        </p:txBody>
      </p:sp>
    </p:spTree>
    <p:extLst>
      <p:ext uri="{BB962C8B-B14F-4D97-AF65-F5344CB8AC3E}">
        <p14:creationId xmlns:p14="http://schemas.microsoft.com/office/powerpoint/2010/main" val="401785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84" y="1935773"/>
            <a:ext cx="5982286" cy="2970336"/>
          </a:xfrm>
        </p:spPr>
        <p:txBody>
          <a:bodyPr>
            <a:normAutofit/>
          </a:bodyPr>
          <a:lstStyle/>
          <a:p>
            <a:r>
              <a:rPr lang="fr-CA" sz="2800" b="1" dirty="0"/>
              <a:t>Emphysème : </a:t>
            </a:r>
          </a:p>
          <a:p>
            <a:pPr lvl="1"/>
            <a:r>
              <a:rPr lang="fr-CA" sz="2600" dirty="0"/>
              <a:t>Trouble pulmonaire chronique</a:t>
            </a:r>
          </a:p>
          <a:p>
            <a:pPr lvl="1"/>
            <a:r>
              <a:rPr lang="fr-CA" sz="2600" dirty="0"/>
              <a:t>Perte d’élasticité des alvéoles et des bronchioles qui entraine </a:t>
            </a:r>
          </a:p>
          <a:p>
            <a:pPr lvl="2"/>
            <a:r>
              <a:rPr lang="fr-CA" sz="2400" dirty="0"/>
              <a:t>Dilatation excessive et permanente des alvéoles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19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2,74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0CCE54F-B51B-4C50-9D38-9A8F22540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313" y="1835151"/>
            <a:ext cx="3091162" cy="307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FD943D-BEEA-429C-B8C6-B634E6D11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75" y="5003168"/>
            <a:ext cx="2503924" cy="178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D6DDAD9-9704-4989-8397-DB9619FF800C}"/>
              </a:ext>
            </a:extLst>
          </p:cNvPr>
          <p:cNvSpPr/>
          <p:nvPr/>
        </p:nvSpPr>
        <p:spPr>
          <a:xfrm>
            <a:off x="160943" y="4668857"/>
            <a:ext cx="3091163" cy="1907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2"/>
                </a:solidFill>
              </a:rPr>
              <a:t>Tissus entourant les alvéoles perdent leur élasticité et les sacs aériens ne peuvent plus se gonfler ni se dégonfler normalement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8525343E-886D-41CB-AB56-5B3D1D540989}"/>
              </a:ext>
            </a:extLst>
          </p:cNvPr>
          <p:cNvSpPr txBox="1">
            <a:spLocks/>
          </p:cNvSpPr>
          <p:nvPr/>
        </p:nvSpPr>
        <p:spPr>
          <a:xfrm>
            <a:off x="3315881" y="4700850"/>
            <a:ext cx="4601894" cy="2011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1800" b="1" dirty="0"/>
              <a:t>Signes radiologiques : </a:t>
            </a:r>
          </a:p>
          <a:p>
            <a:pPr lvl="1"/>
            <a:r>
              <a:rPr lang="fr-CA" sz="1800" dirty="0"/>
              <a:t>Sur-gonflement des poumons</a:t>
            </a:r>
          </a:p>
          <a:p>
            <a:pPr lvl="1"/>
            <a:r>
              <a:rPr lang="fr-CA" sz="1800" dirty="0"/>
              <a:t>Hyper-clarté des champs pulmonaires</a:t>
            </a:r>
          </a:p>
          <a:p>
            <a:pPr lvl="1"/>
            <a:r>
              <a:rPr lang="fr-CA" sz="1800" dirty="0"/>
              <a:t>Élargissement des espaces intercostaux</a:t>
            </a:r>
          </a:p>
          <a:p>
            <a:pPr lvl="1"/>
            <a:r>
              <a:rPr lang="fr-CA" sz="1800" dirty="0"/>
              <a:t>Abaissement du diaphragme</a:t>
            </a:r>
          </a:p>
        </p:txBody>
      </p:sp>
    </p:spTree>
    <p:extLst>
      <p:ext uri="{BB962C8B-B14F-4D97-AF65-F5344CB8AC3E}">
        <p14:creationId xmlns:p14="http://schemas.microsoft.com/office/powerpoint/2010/main" val="302426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302" y="2099296"/>
            <a:ext cx="10866347" cy="4622179"/>
          </a:xfrm>
        </p:spPr>
        <p:txBody>
          <a:bodyPr>
            <a:normAutofit/>
          </a:bodyPr>
          <a:lstStyle/>
          <a:p>
            <a:r>
              <a:rPr lang="fr-CA" sz="2800" b="1" dirty="0"/>
              <a:t>Kyste aérien du poumon (bénin) : </a:t>
            </a:r>
          </a:p>
          <a:p>
            <a:pPr lvl="1"/>
            <a:r>
              <a:rPr lang="fr-CA" sz="2600" dirty="0"/>
              <a:t>Cavités gazeuses (unique ou multiples), parfois énormes, répartis dans un ou plusieurs lobes pulmonaires</a:t>
            </a:r>
          </a:p>
          <a:p>
            <a:pPr lvl="1"/>
            <a:endParaRPr lang="fr-CA" sz="2600" dirty="0"/>
          </a:p>
          <a:p>
            <a:pPr lvl="1"/>
            <a:r>
              <a:rPr lang="fr-CA" sz="2600" b="1" dirty="0"/>
              <a:t>Poumon polykystique </a:t>
            </a:r>
            <a:r>
              <a:rPr lang="fr-CA" sz="2600" dirty="0"/>
              <a:t>: Poumon entier plein de nombreux kystes de toutes tailles </a:t>
            </a:r>
          </a:p>
          <a:p>
            <a:pPr lvl="1"/>
            <a:endParaRPr lang="fr-CA" sz="2600" dirty="0"/>
          </a:p>
          <a:p>
            <a:pPr lvl="1"/>
            <a:r>
              <a:rPr lang="fr-CA" sz="2600" b="1" dirty="0"/>
              <a:t>Signes radiologiques :</a:t>
            </a:r>
          </a:p>
          <a:p>
            <a:pPr lvl="2"/>
            <a:r>
              <a:rPr lang="fr-CA" sz="2400" dirty="0"/>
              <a:t>Parois minces, régulières et continues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2,68</a:t>
            </a:r>
          </a:p>
        </p:txBody>
      </p:sp>
    </p:spTree>
    <p:extLst>
      <p:ext uri="{BB962C8B-B14F-4D97-AF65-F5344CB8AC3E}">
        <p14:creationId xmlns:p14="http://schemas.microsoft.com/office/powerpoint/2010/main" val="40908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Emphysème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20</a:t>
            </a:fld>
            <a:endParaRPr lang="fr-FR" dirty="0"/>
          </a:p>
        </p:txBody>
      </p:sp>
      <p:pic>
        <p:nvPicPr>
          <p:cNvPr id="2050" name="Picture 2" descr="https://prod-images-static.radiopaedia.org/images/52365460/a7584f03048111cd357d0dc5987004_big_gallery.jpeg">
            <a:extLst>
              <a:ext uri="{FF2B5EF4-FFF2-40B4-BE49-F238E27FC236}">
                <a16:creationId xmlns:a16="http://schemas.microsoft.com/office/drawing/2014/main" id="{66E23F15-B9FB-42AA-8B85-3BBC0F0CA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" t="2691" r="4309" b="21570"/>
          <a:stretch/>
        </p:blipFill>
        <p:spPr bwMode="auto">
          <a:xfrm>
            <a:off x="2921976" y="2789805"/>
            <a:ext cx="4445976" cy="299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487D905-28DA-4B73-A5CA-335F2D20D65A}"/>
              </a:ext>
            </a:extLst>
          </p:cNvPr>
          <p:cNvSpPr/>
          <p:nvPr/>
        </p:nvSpPr>
        <p:spPr>
          <a:xfrm>
            <a:off x="311746" y="3429000"/>
            <a:ext cx="2334739" cy="1995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2"/>
                </a:solidFill>
              </a:rPr>
              <a:t>Zone hypodense représentant une dilatation anormale des alvéoles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E97764-E377-49FF-BC36-C77FAEBA0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000"/>
                    </a14:imgEffect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497" y="2789805"/>
            <a:ext cx="3689410" cy="2992759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790A6EA6-EE03-4F52-B4EC-435C563C9824}"/>
              </a:ext>
            </a:extLst>
          </p:cNvPr>
          <p:cNvSpPr/>
          <p:nvPr/>
        </p:nvSpPr>
        <p:spPr>
          <a:xfrm rot="19804907">
            <a:off x="3434940" y="3246812"/>
            <a:ext cx="1605400" cy="20131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8CC99B-5E7C-405B-BAD8-4677D03B1386}"/>
              </a:ext>
            </a:extLst>
          </p:cNvPr>
          <p:cNvSpPr/>
          <p:nvPr/>
        </p:nvSpPr>
        <p:spPr>
          <a:xfrm>
            <a:off x="8358129" y="1866475"/>
            <a:ext cx="26821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5400" b="1" cap="none" spc="0" dirty="0">
                <a:ln/>
                <a:solidFill>
                  <a:schemeClr val="accent4"/>
                </a:solidFill>
                <a:effectLst/>
              </a:rPr>
              <a:t>Normale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59B423-FD71-4206-ADB8-263B38324477}"/>
              </a:ext>
            </a:extLst>
          </p:cNvPr>
          <p:cNvSpPr/>
          <p:nvPr/>
        </p:nvSpPr>
        <p:spPr>
          <a:xfrm>
            <a:off x="8186288" y="5782564"/>
            <a:ext cx="32085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  <a:hlinkClick r:id="rId5"/>
              </a:rPr>
              <a:t>https://eanatomy-rimouski.proxy.collecto.ca/fr/e-Anatomy/Thorax/TDM-axiale-du-thorax</a:t>
            </a:r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C6314C-0B38-4FF3-9F82-FCBD6025F084}"/>
              </a:ext>
            </a:extLst>
          </p:cNvPr>
          <p:cNvSpPr/>
          <p:nvPr/>
        </p:nvSpPr>
        <p:spPr>
          <a:xfrm>
            <a:off x="3540693" y="5851814"/>
            <a:ext cx="32085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  <a:hlinkClick r:id="rId6"/>
              </a:rPr>
              <a:t>https://radiopaedia.org/cases/centrilobular-emphysema-4?lang=us</a:t>
            </a:r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5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625" y="1918504"/>
            <a:ext cx="7107702" cy="1449266"/>
          </a:xfrm>
        </p:spPr>
        <p:txBody>
          <a:bodyPr>
            <a:normAutofit fontScale="92500"/>
          </a:bodyPr>
          <a:lstStyle/>
          <a:p>
            <a:r>
              <a:rPr lang="fr-CA" sz="2800" b="1" dirty="0"/>
              <a:t>Épanchement pleural : </a:t>
            </a:r>
          </a:p>
          <a:p>
            <a:pPr lvl="1"/>
            <a:r>
              <a:rPr lang="fr-CA" sz="2600" dirty="0"/>
              <a:t>Présence de liquide dans la cavité pleurale. </a:t>
            </a:r>
          </a:p>
          <a:p>
            <a:pPr lvl="1"/>
            <a:r>
              <a:rPr lang="fr-CA" sz="2600" dirty="0"/>
              <a:t>Il existe différents types d’épanchement pleural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49A4856-7988-4386-B18D-9E499118E63D}"/>
              </a:ext>
            </a:extLst>
          </p:cNvPr>
          <p:cNvSpPr txBox="1">
            <a:spLocks/>
          </p:cNvSpPr>
          <p:nvPr/>
        </p:nvSpPr>
        <p:spPr>
          <a:xfrm>
            <a:off x="737967" y="3783479"/>
            <a:ext cx="5100125" cy="24921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400" b="1" dirty="0"/>
              <a:t>Empyème : </a:t>
            </a:r>
          </a:p>
          <a:p>
            <a:r>
              <a:rPr lang="fr-CA" sz="2400" dirty="0"/>
              <a:t>Survient lorsque le liquide est du pus</a:t>
            </a:r>
          </a:p>
          <a:p>
            <a:r>
              <a:rPr lang="fr-CA" sz="2400" dirty="0"/>
              <a:t>Causé par :</a:t>
            </a:r>
          </a:p>
          <a:p>
            <a:pPr lvl="1"/>
            <a:r>
              <a:rPr lang="fr-CA" sz="2200" dirty="0"/>
              <a:t>Blessures thoraciques, obstruction des bronches, abcès perforé du poumon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0B2B2F10-27C4-4A5A-8CD7-B5786251F74A}"/>
              </a:ext>
            </a:extLst>
          </p:cNvPr>
          <p:cNvSpPr txBox="1">
            <a:spLocks/>
          </p:cNvSpPr>
          <p:nvPr/>
        </p:nvSpPr>
        <p:spPr>
          <a:xfrm>
            <a:off x="6605367" y="3783478"/>
            <a:ext cx="5100125" cy="2492131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sz="2400" b="1" dirty="0"/>
              <a:t>Hémothorax : </a:t>
            </a:r>
          </a:p>
          <a:p>
            <a:r>
              <a:rPr lang="fr-CA" sz="2400" dirty="0"/>
              <a:t>Survient lorsque le liquide est du sang</a:t>
            </a:r>
          </a:p>
        </p:txBody>
      </p:sp>
    </p:spTree>
    <p:extLst>
      <p:ext uri="{BB962C8B-B14F-4D97-AF65-F5344CB8AC3E}">
        <p14:creationId xmlns:p14="http://schemas.microsoft.com/office/powerpoint/2010/main" val="23673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Épanchement pleural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22</a:t>
            </a:fld>
            <a:endParaRPr lang="fr-FR" dirty="0"/>
          </a:p>
        </p:txBody>
      </p:sp>
      <p:pic>
        <p:nvPicPr>
          <p:cNvPr id="3074" name="Picture 2" descr="https://prod-images-static.radiopaedia.org/images/39031825/31661eb3a4406badc4d28fb4ceebbe_big_gallery.jpeg">
            <a:extLst>
              <a:ext uri="{FF2B5EF4-FFF2-40B4-BE49-F238E27FC236}">
                <a16:creationId xmlns:a16="http://schemas.microsoft.com/office/drawing/2014/main" id="{928778E5-72A9-4BF8-8E43-ECC11A6CB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8"/>
          <a:stretch/>
        </p:blipFill>
        <p:spPr bwMode="auto">
          <a:xfrm>
            <a:off x="208084" y="2074541"/>
            <a:ext cx="3938221" cy="30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64D2DB52-535B-44C9-A8BC-459D8607B034}"/>
              </a:ext>
            </a:extLst>
          </p:cNvPr>
          <p:cNvCxnSpPr>
            <a:cxnSpLocks/>
          </p:cNvCxnSpPr>
          <p:nvPr/>
        </p:nvCxnSpPr>
        <p:spPr>
          <a:xfrm flipH="1" flipV="1">
            <a:off x="2868943" y="3926304"/>
            <a:ext cx="334107" cy="3516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3C74BF9-74C8-4FF3-ACC3-86844A06BA96}"/>
              </a:ext>
            </a:extLst>
          </p:cNvPr>
          <p:cNvSpPr/>
          <p:nvPr/>
        </p:nvSpPr>
        <p:spPr>
          <a:xfrm>
            <a:off x="4644046" y="2446162"/>
            <a:ext cx="2900860" cy="2136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2"/>
                </a:solidFill>
              </a:rPr>
              <a:t>Zone hyperdense représentant une quantité de liquide dans la cavité pleurale</a:t>
            </a:r>
          </a:p>
        </p:txBody>
      </p:sp>
      <p:pic>
        <p:nvPicPr>
          <p:cNvPr id="3076" name="Picture 4" descr="https://prod-images-static.radiopaedia.org/images/39032124/ffbd293cd00bcbfc6b306d2fd11717_big_gallery.jpeg">
            <a:extLst>
              <a:ext uri="{FF2B5EF4-FFF2-40B4-BE49-F238E27FC236}">
                <a16:creationId xmlns:a16="http://schemas.microsoft.com/office/drawing/2014/main" id="{A29EAF52-94C3-4FD6-933C-A590A30F7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28"/>
          <a:stretch/>
        </p:blipFill>
        <p:spPr bwMode="auto">
          <a:xfrm>
            <a:off x="8026800" y="2074541"/>
            <a:ext cx="3938221" cy="301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129683BC-7D0B-457F-93CB-F70A40913D0F}"/>
              </a:ext>
            </a:extLst>
          </p:cNvPr>
          <p:cNvCxnSpPr>
            <a:cxnSpLocks/>
          </p:cNvCxnSpPr>
          <p:nvPr/>
        </p:nvCxnSpPr>
        <p:spPr>
          <a:xfrm flipH="1" flipV="1">
            <a:off x="10574685" y="3957686"/>
            <a:ext cx="334107" cy="35169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5E019C6-BF4C-49CB-B508-E64ED0B138B0}"/>
              </a:ext>
            </a:extLst>
          </p:cNvPr>
          <p:cNvSpPr/>
          <p:nvPr/>
        </p:nvSpPr>
        <p:spPr>
          <a:xfrm>
            <a:off x="340625" y="5109993"/>
            <a:ext cx="1150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chemeClr val="accent3"/>
                </a:solidFill>
              </a:rPr>
              <a:t>De quel côté se trouve l’épanchement ?</a:t>
            </a:r>
            <a:endParaRPr lang="fr-FR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38A02D-E732-4802-9A34-FA7CA5D43599}"/>
              </a:ext>
            </a:extLst>
          </p:cNvPr>
          <p:cNvSpPr/>
          <p:nvPr/>
        </p:nvSpPr>
        <p:spPr>
          <a:xfrm>
            <a:off x="4896868" y="5871081"/>
            <a:ext cx="26286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5400" b="1" dirty="0">
                <a:ln/>
                <a:solidFill>
                  <a:srgbClr val="C00000"/>
                </a:solidFill>
              </a:rPr>
              <a:t>GAUCHE</a:t>
            </a:r>
            <a:endParaRPr lang="fr-FR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2B1F29-70AF-4344-B7D1-16EFE53210A5}"/>
              </a:ext>
            </a:extLst>
          </p:cNvPr>
          <p:cNvSpPr/>
          <p:nvPr/>
        </p:nvSpPr>
        <p:spPr>
          <a:xfrm>
            <a:off x="208084" y="4863238"/>
            <a:ext cx="32645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  <a:hlinkClick r:id="rId4"/>
              </a:rPr>
              <a:t>https://radiopaedia.org/cases/pleural-effusion-supine-2?lang=us</a:t>
            </a:r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491" y="2190747"/>
            <a:ext cx="7855048" cy="3986213"/>
          </a:xfrm>
        </p:spPr>
        <p:txBody>
          <a:bodyPr>
            <a:normAutofit fontScale="77500" lnSpcReduction="20000"/>
          </a:bodyPr>
          <a:lstStyle/>
          <a:p>
            <a:r>
              <a:rPr lang="fr-CA" sz="2800" b="1" dirty="0"/>
              <a:t>Pneumothorax : </a:t>
            </a:r>
          </a:p>
          <a:p>
            <a:pPr lvl="1"/>
            <a:r>
              <a:rPr lang="fr-CA" sz="2600" dirty="0"/>
              <a:t>Accumulation d’air dans la cavité pleurale qui entraine :</a:t>
            </a:r>
          </a:p>
          <a:p>
            <a:pPr lvl="2"/>
            <a:r>
              <a:rPr lang="fr-CA" sz="2400" dirty="0"/>
              <a:t>Collapsus pulmonaire : Affaissement du parenchyme pulmonaire</a:t>
            </a:r>
          </a:p>
          <a:p>
            <a:pPr lvl="2"/>
            <a:endParaRPr lang="fr-CA" sz="2400" dirty="0"/>
          </a:p>
          <a:p>
            <a:pPr lvl="1"/>
            <a:r>
              <a:rPr lang="fr-CA" sz="2600" dirty="0"/>
              <a:t>Symptômes : </a:t>
            </a:r>
          </a:p>
          <a:p>
            <a:pPr lvl="2"/>
            <a:r>
              <a:rPr lang="fr-CA" sz="2400" dirty="0"/>
              <a:t>Difficulté respiratoire sévère</a:t>
            </a:r>
          </a:p>
          <a:p>
            <a:pPr lvl="2"/>
            <a:r>
              <a:rPr lang="fr-CA" sz="2400" dirty="0"/>
              <a:t>Douleur thoracique</a:t>
            </a:r>
          </a:p>
          <a:p>
            <a:pPr lvl="2"/>
            <a:endParaRPr lang="fr-CA" sz="2400" dirty="0"/>
          </a:p>
          <a:p>
            <a:pPr lvl="1"/>
            <a:r>
              <a:rPr lang="fr-CA" sz="2600" dirty="0"/>
              <a:t>Causé par : </a:t>
            </a:r>
          </a:p>
          <a:p>
            <a:pPr lvl="2"/>
            <a:r>
              <a:rPr lang="fr-CA" sz="2400" dirty="0"/>
              <a:t>Traumatisme (fracture de côtes, coup de couteau)</a:t>
            </a:r>
          </a:p>
          <a:p>
            <a:pPr lvl="2"/>
            <a:r>
              <a:rPr lang="fr-CA" sz="2400" dirty="0"/>
              <a:t>Condition pathologique qui entraine la rupture d’une région affaiblie du poumon (ex. : kyste aérien, emphysème, asthme, MPOC)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058400" y="926758"/>
            <a:ext cx="17833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2,75 – 2,76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735F473-02DA-4FA1-8D01-46E0E761C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33" y="2528092"/>
            <a:ext cx="3168650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99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Pneumothorax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24</a:t>
            </a:fld>
            <a:endParaRPr lang="fr-FR" dirty="0"/>
          </a:p>
        </p:txBody>
      </p:sp>
      <p:pic>
        <p:nvPicPr>
          <p:cNvPr id="4098" name="Picture 2" descr="Video Marketing services">
            <a:extLst>
              <a:ext uri="{FF2B5EF4-FFF2-40B4-BE49-F238E27FC236}">
                <a16:creationId xmlns:a16="http://schemas.microsoft.com/office/drawing/2014/main" id="{D7D2B635-A4C9-43F6-B8D0-7B1E4F110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85" y="1913893"/>
            <a:ext cx="4816719" cy="481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22EA298-ED31-4F62-B36C-504F4A34303D}"/>
              </a:ext>
            </a:extLst>
          </p:cNvPr>
          <p:cNvSpPr/>
          <p:nvPr/>
        </p:nvSpPr>
        <p:spPr>
          <a:xfrm>
            <a:off x="6179468" y="4069167"/>
            <a:ext cx="50805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hlinkClick r:id="rId3"/>
              </a:rPr>
              <a:t>https://www.youtube.com/watch?v=gtuagfTQve4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57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Pneumothorax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9" y="1828456"/>
            <a:ext cx="7442736" cy="2987920"/>
          </a:xfrm>
        </p:spPr>
        <p:txBody>
          <a:bodyPr>
            <a:normAutofit/>
          </a:bodyPr>
          <a:lstStyle/>
          <a:p>
            <a:r>
              <a:rPr lang="fr-CA" sz="2800" b="1" dirty="0"/>
              <a:t>Signes radiologiques :</a:t>
            </a:r>
          </a:p>
          <a:p>
            <a:pPr lvl="1"/>
            <a:r>
              <a:rPr lang="fr-CA" sz="2600" dirty="0"/>
              <a:t>Présence d’air dans la plèvre (forme de lame entre le poumon et la paroi)</a:t>
            </a:r>
          </a:p>
          <a:p>
            <a:pPr lvl="2"/>
            <a:r>
              <a:rPr lang="fr-CA" sz="2400" dirty="0"/>
              <a:t>Zone d’hyper-clarté</a:t>
            </a:r>
          </a:p>
          <a:p>
            <a:pPr lvl="2"/>
            <a:endParaRPr lang="fr-CA" sz="2400" dirty="0"/>
          </a:p>
          <a:p>
            <a:pPr lvl="2"/>
            <a:r>
              <a:rPr lang="fr-CA" sz="2400" dirty="0"/>
              <a:t>Il peut avoir déplacement des structures médiastinales du côté opposé au pneumothorax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25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2,75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D940B104-A8C9-46BA-A40C-55BE4B46987D}"/>
              </a:ext>
            </a:extLst>
          </p:cNvPr>
          <p:cNvSpPr/>
          <p:nvPr/>
        </p:nvSpPr>
        <p:spPr>
          <a:xfrm>
            <a:off x="694591" y="5098423"/>
            <a:ext cx="5512777" cy="1257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rgbClr val="C00000"/>
                </a:solidFill>
              </a:rPr>
              <a:t>RADIOGRAPHIE SIMPLE : </a:t>
            </a:r>
          </a:p>
          <a:p>
            <a:pPr algn="ctr"/>
            <a:r>
              <a:rPr lang="fr-CA" dirty="0">
                <a:solidFill>
                  <a:srgbClr val="C00000"/>
                </a:solidFill>
              </a:rPr>
              <a:t>Important de réaliser une image </a:t>
            </a:r>
            <a:r>
              <a:rPr lang="fr-CA" b="1" u="sng" dirty="0">
                <a:solidFill>
                  <a:srgbClr val="C00000"/>
                </a:solidFill>
              </a:rPr>
              <a:t>en expiration </a:t>
            </a:r>
            <a:r>
              <a:rPr lang="fr-CA" dirty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fr-CA" dirty="0">
                <a:solidFill>
                  <a:srgbClr val="C00000"/>
                </a:solidFill>
              </a:rPr>
              <a:t>Meilleur visualisation de l’espace entre le poumon et la paroi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85C0BA0E-6E6E-49A6-A268-AEDDA890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734" y="2552529"/>
            <a:ext cx="4035969" cy="31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92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Pneumothorax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26</a:t>
            </a:fld>
            <a:endParaRPr lang="fr-FR" dirty="0"/>
          </a:p>
        </p:txBody>
      </p:sp>
      <p:pic>
        <p:nvPicPr>
          <p:cNvPr id="5122" name="Picture 2" descr="https://prod-images-static.radiopaedia.org/images/51649679/68297f7b328adabc0d6a467ef00f7e_jumbo.jpeg">
            <a:extLst>
              <a:ext uri="{FF2B5EF4-FFF2-40B4-BE49-F238E27FC236}">
                <a16:creationId xmlns:a16="http://schemas.microsoft.com/office/drawing/2014/main" id="{DA388516-490A-448B-BBEF-FA52F948F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3" y="2403566"/>
            <a:ext cx="3600813" cy="359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90B0A64-1288-409E-9239-11648E16FB47}"/>
              </a:ext>
            </a:extLst>
          </p:cNvPr>
          <p:cNvCxnSpPr>
            <a:cxnSpLocks/>
          </p:cNvCxnSpPr>
          <p:nvPr/>
        </p:nvCxnSpPr>
        <p:spPr>
          <a:xfrm flipV="1">
            <a:off x="762182" y="4910372"/>
            <a:ext cx="839847" cy="76761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https://prod-images-static.radiopaedia.org/images/51649795/21c54d3271f4e8d9bba4d2020b6e01_big_gallery.jpeg">
            <a:extLst>
              <a:ext uri="{FF2B5EF4-FFF2-40B4-BE49-F238E27FC236}">
                <a16:creationId xmlns:a16="http://schemas.microsoft.com/office/drawing/2014/main" id="{3BC8CAFA-11D9-4C4A-8547-7B6B642543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8" t="28267" r="9511" b="6281"/>
          <a:stretch/>
        </p:blipFill>
        <p:spPr bwMode="auto">
          <a:xfrm>
            <a:off x="6676427" y="2320833"/>
            <a:ext cx="4659086" cy="392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C90D1CA-67EC-4DD2-B1B4-D8EB07A0BEC8}"/>
              </a:ext>
            </a:extLst>
          </p:cNvPr>
          <p:cNvCxnSpPr>
            <a:cxnSpLocks/>
          </p:cNvCxnSpPr>
          <p:nvPr/>
        </p:nvCxnSpPr>
        <p:spPr>
          <a:xfrm>
            <a:off x="6470469" y="2857978"/>
            <a:ext cx="1166950" cy="57102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7F899BC-0B75-46BB-90A3-C223B2492A59}"/>
              </a:ext>
            </a:extLst>
          </p:cNvPr>
          <p:cNvCxnSpPr>
            <a:cxnSpLocks/>
          </p:cNvCxnSpPr>
          <p:nvPr/>
        </p:nvCxnSpPr>
        <p:spPr>
          <a:xfrm flipV="1">
            <a:off x="6470469" y="3535853"/>
            <a:ext cx="1250444" cy="1584787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730FADA2-D26B-49B0-8698-C6F26896502B}"/>
              </a:ext>
            </a:extLst>
          </p:cNvPr>
          <p:cNvSpPr txBox="1"/>
          <p:nvPr/>
        </p:nvSpPr>
        <p:spPr>
          <a:xfrm>
            <a:off x="4898051" y="2674144"/>
            <a:ext cx="157241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Pneumothorax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5105341-EA7C-443D-A2A1-8B6FC3296DC5}"/>
              </a:ext>
            </a:extLst>
          </p:cNvPr>
          <p:cNvSpPr txBox="1"/>
          <p:nvPr/>
        </p:nvSpPr>
        <p:spPr>
          <a:xfrm>
            <a:off x="4680546" y="4797474"/>
            <a:ext cx="1778376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Feuillet viscéral de la plèvre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0CC15-390A-448E-A1D2-15B3C5D0CFC5}"/>
              </a:ext>
            </a:extLst>
          </p:cNvPr>
          <p:cNvSpPr/>
          <p:nvPr/>
        </p:nvSpPr>
        <p:spPr>
          <a:xfrm>
            <a:off x="646353" y="6104576"/>
            <a:ext cx="36008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  <a:hlinkClick r:id="rId4"/>
              </a:rPr>
              <a:t>https://radiopaedia.org/cases/spontaneous-pneumothorax-16?lang=us</a:t>
            </a:r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132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Pneumothorax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27</a:t>
            </a:fld>
            <a:endParaRPr lang="fr-FR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72AE5D-BEAE-4DE9-900D-90F8738EB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" y="2135777"/>
            <a:ext cx="5527766" cy="414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7F8BA658-9A32-40D2-99E6-956E4FCBE48F}"/>
              </a:ext>
            </a:extLst>
          </p:cNvPr>
          <p:cNvSpPr/>
          <p:nvPr/>
        </p:nvSpPr>
        <p:spPr>
          <a:xfrm>
            <a:off x="6883227" y="3614764"/>
            <a:ext cx="4025565" cy="1057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2"/>
                </a:solidFill>
              </a:rPr>
              <a:t>Pneumothorax massif gauche avec déviation médiastinale et trachéale</a:t>
            </a:r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503AF88C-405D-482E-BE24-FFFBB80EA3E4}"/>
              </a:ext>
            </a:extLst>
          </p:cNvPr>
          <p:cNvCxnSpPr>
            <a:cxnSpLocks/>
          </p:cNvCxnSpPr>
          <p:nvPr/>
        </p:nvCxnSpPr>
        <p:spPr>
          <a:xfrm flipH="1">
            <a:off x="4198089" y="2195472"/>
            <a:ext cx="2507511" cy="10798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41F02CE-6040-4B7F-ACF7-5D5B59922068}"/>
              </a:ext>
            </a:extLst>
          </p:cNvPr>
          <p:cNvSpPr txBox="1"/>
          <p:nvPr/>
        </p:nvSpPr>
        <p:spPr>
          <a:xfrm>
            <a:off x="6705600" y="2041811"/>
            <a:ext cx="1572418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CA" dirty="0"/>
              <a:t>Pneumothorax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9D1DD57-37F8-47EE-ADE0-BAB964301865}"/>
              </a:ext>
            </a:extLst>
          </p:cNvPr>
          <p:cNvSpPr txBox="1"/>
          <p:nvPr/>
        </p:nvSpPr>
        <p:spPr>
          <a:xfrm>
            <a:off x="7161518" y="2596906"/>
            <a:ext cx="1778376" cy="646331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Feuillet viscéral de la plèvre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5E25EFE-DBB4-4750-A870-B97C244251DB}"/>
              </a:ext>
            </a:extLst>
          </p:cNvPr>
          <p:cNvCxnSpPr>
            <a:cxnSpLocks/>
          </p:cNvCxnSpPr>
          <p:nvPr/>
        </p:nvCxnSpPr>
        <p:spPr>
          <a:xfrm flipH="1">
            <a:off x="5012240" y="3179593"/>
            <a:ext cx="2149278" cy="83209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60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Pneumothorax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28</a:t>
            </a:fld>
            <a:endParaRPr lang="fr-FR" dirty="0"/>
          </a:p>
        </p:txBody>
      </p:sp>
      <p:pic>
        <p:nvPicPr>
          <p:cNvPr id="6146" name="Picture 2" descr="https://prod-images-static.radiopaedia.org/images/51649793/03f29931b9dab343341066a47ceed5_big_gallery.jpeg">
            <a:extLst>
              <a:ext uri="{FF2B5EF4-FFF2-40B4-BE49-F238E27FC236}">
                <a16:creationId xmlns:a16="http://schemas.microsoft.com/office/drawing/2014/main" id="{528B62BD-45A4-4AF6-B731-64179AB85D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7" t="28413" r="8495" b="8023"/>
          <a:stretch/>
        </p:blipFill>
        <p:spPr bwMode="auto">
          <a:xfrm>
            <a:off x="3283494" y="2029968"/>
            <a:ext cx="3894498" cy="31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2E05BAD7-C07F-4D00-9C68-0535A83FC458}"/>
              </a:ext>
            </a:extLst>
          </p:cNvPr>
          <p:cNvCxnSpPr>
            <a:cxnSpLocks/>
          </p:cNvCxnSpPr>
          <p:nvPr/>
        </p:nvCxnSpPr>
        <p:spPr>
          <a:xfrm flipV="1">
            <a:off x="2585647" y="2835155"/>
            <a:ext cx="1603176" cy="98369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15F5225-B747-4A01-84E0-05395BCC1645}"/>
              </a:ext>
            </a:extLst>
          </p:cNvPr>
          <p:cNvSpPr txBox="1"/>
          <p:nvPr/>
        </p:nvSpPr>
        <p:spPr>
          <a:xfrm>
            <a:off x="204856" y="3798833"/>
            <a:ext cx="2380791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Drain thoracique (extrémité distale)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3F44B1-A7C1-4431-A43F-74A1C6C295D3}"/>
              </a:ext>
            </a:extLst>
          </p:cNvPr>
          <p:cNvSpPr/>
          <p:nvPr/>
        </p:nvSpPr>
        <p:spPr>
          <a:xfrm>
            <a:off x="3430336" y="5236449"/>
            <a:ext cx="36008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  <a:hlinkClick r:id="rId3"/>
              </a:rPr>
              <a:t>https://radiopaedia.org/cases/spontaneous-pneumothorax-16?lang=us</a:t>
            </a:r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 </a:t>
            </a:r>
          </a:p>
        </p:txBody>
      </p:sp>
      <p:pic>
        <p:nvPicPr>
          <p:cNvPr id="6148" name="Picture 4" descr="Mise en page 1">
            <a:extLst>
              <a:ext uri="{FF2B5EF4-FFF2-40B4-BE49-F238E27FC236}">
                <a16:creationId xmlns:a16="http://schemas.microsoft.com/office/drawing/2014/main" id="{FB582402-31B2-477A-B070-F3FF10E75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84" y="4729162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Le drainage pleural - Pratique infirmière">
            <a:extLst>
              <a:ext uri="{FF2B5EF4-FFF2-40B4-BE49-F238E27FC236}">
                <a16:creationId xmlns:a16="http://schemas.microsoft.com/office/drawing/2014/main" id="{E2CB778E-574E-4F3B-AFA8-FC052CE7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897" y="2580591"/>
            <a:ext cx="4170912" cy="312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08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815" y="2052683"/>
            <a:ext cx="9628632" cy="4667250"/>
          </a:xfrm>
        </p:spPr>
        <p:txBody>
          <a:bodyPr>
            <a:normAutofit/>
          </a:bodyPr>
          <a:lstStyle/>
          <a:p>
            <a:r>
              <a:rPr lang="fr-CA" sz="2800" b="1" dirty="0"/>
              <a:t>Atélectasie : </a:t>
            </a:r>
          </a:p>
          <a:p>
            <a:pPr lvl="1"/>
            <a:r>
              <a:rPr lang="fr-CA" sz="2600" dirty="0"/>
              <a:t>Affaissement des alvéoles pulmonaires d’un lobule ou d’un lobe</a:t>
            </a:r>
          </a:p>
          <a:p>
            <a:pPr lvl="1"/>
            <a:endParaRPr lang="fr-CA" sz="2600" dirty="0"/>
          </a:p>
          <a:p>
            <a:pPr lvl="1"/>
            <a:r>
              <a:rPr lang="fr-CA" sz="2600" dirty="0"/>
              <a:t>Causé par : </a:t>
            </a:r>
          </a:p>
          <a:p>
            <a:pPr lvl="2"/>
            <a:r>
              <a:rPr lang="fr-CA" sz="2400" dirty="0"/>
              <a:t>Obstacle bronchique à la pénétration d’air </a:t>
            </a:r>
          </a:p>
          <a:p>
            <a:pPr lvl="3"/>
            <a:r>
              <a:rPr lang="fr-CA" sz="2200" dirty="0"/>
              <a:t>Externe : Tumeur</a:t>
            </a:r>
          </a:p>
          <a:p>
            <a:pPr lvl="3"/>
            <a:r>
              <a:rPr lang="fr-CA" sz="2200" dirty="0"/>
              <a:t>Interne : Corps étranger, mucus</a:t>
            </a:r>
          </a:p>
          <a:p>
            <a:pPr lvl="3"/>
            <a:endParaRPr lang="fr-CA" sz="2200" dirty="0"/>
          </a:p>
          <a:p>
            <a:pPr lvl="1"/>
            <a:r>
              <a:rPr lang="fr-CA" sz="2600" dirty="0"/>
              <a:t>Signes radiologiques : </a:t>
            </a:r>
          </a:p>
          <a:p>
            <a:pPr lvl="2"/>
            <a:r>
              <a:rPr lang="fr-CA" sz="2400" dirty="0"/>
              <a:t>Apparition d’opacité en rapport avec la réduction du volume de la région ventilée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29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2,78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184C97-D845-457C-A2B1-DD86E2BD9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340" y="2986612"/>
            <a:ext cx="2105319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Kyste aérien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2,68</a:t>
            </a: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608FEE2-EE40-4EA1-A5B4-E965CCF99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"/>
          <a:stretch/>
        </p:blipFill>
        <p:spPr bwMode="auto">
          <a:xfrm>
            <a:off x="6842396" y="1848838"/>
            <a:ext cx="3825604" cy="4412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E536DDB-4ADD-4A39-A3EC-27AC76AC4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6317" y="6260227"/>
            <a:ext cx="393168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</a:pPr>
            <a:r>
              <a:rPr lang="fr-CA" altLang="fr-FR" sz="1200" dirty="0">
                <a:solidFill>
                  <a:schemeClr val="tx1"/>
                </a:solidFill>
                <a:latin typeface="+mn-lt"/>
                <a:ea typeface="+mn-ea"/>
                <a:hlinkClick r:id="rId3"/>
              </a:rPr>
              <a:t>http://www.sciencedirect.com/science/article/pii/S0761841709001345</a:t>
            </a:r>
            <a:r>
              <a:rPr lang="fr-CA" altLang="fr-FR" sz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B4F63F-AE08-4D1B-A71E-E4F5E9F5ECCA}"/>
              </a:ext>
            </a:extLst>
          </p:cNvPr>
          <p:cNvSpPr txBox="1"/>
          <p:nvPr/>
        </p:nvSpPr>
        <p:spPr>
          <a:xfrm>
            <a:off x="298726" y="3429000"/>
            <a:ext cx="57957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600" b="1" dirty="0"/>
              <a:t>TDM thoracique, coupe axiale :</a:t>
            </a:r>
          </a:p>
          <a:p>
            <a:pPr algn="ctr"/>
            <a:r>
              <a:rPr lang="fr-CA" sz="2600" dirty="0"/>
              <a:t>Kystes aériens multiples cloisonnées compressifs du poumon avec déviation du médiastin</a:t>
            </a:r>
          </a:p>
        </p:txBody>
      </p:sp>
    </p:spTree>
    <p:extLst>
      <p:ext uri="{BB962C8B-B14F-4D97-AF65-F5344CB8AC3E}">
        <p14:creationId xmlns:p14="http://schemas.microsoft.com/office/powerpoint/2010/main" val="65217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Atélectasie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30</a:t>
            </a:fld>
            <a:endParaRPr lang="fr-FR" dirty="0"/>
          </a:p>
        </p:txBody>
      </p:sp>
      <p:pic>
        <p:nvPicPr>
          <p:cNvPr id="6" name="Picture 2" descr="Video Camera Vector Icon. Movie Camera Illustration Logo. Play Symbol. for  Web. Stock Vector - Illustration of flat, eps10: 154417824">
            <a:extLst>
              <a:ext uri="{FF2B5EF4-FFF2-40B4-BE49-F238E27FC236}">
                <a16:creationId xmlns:a16="http://schemas.microsoft.com/office/drawing/2014/main" id="{FFB96EE0-AFA6-4A0B-8584-B8FA0D805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21" y="2571163"/>
            <a:ext cx="3508414" cy="350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8457FEE-B694-4C4B-B26C-968E46BFE1BF}"/>
              </a:ext>
            </a:extLst>
          </p:cNvPr>
          <p:cNvSpPr/>
          <p:nvPr/>
        </p:nvSpPr>
        <p:spPr>
          <a:xfrm>
            <a:off x="6232288" y="4002204"/>
            <a:ext cx="28477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dirty="0">
                <a:hlinkClick r:id="rId3"/>
              </a:rPr>
              <a:t>https://www.youtube.com/watch?v=TnmNGdyYlZg</a:t>
            </a:r>
            <a:r>
              <a:rPr lang="fr-C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71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Atélectasie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31</a:t>
            </a:fld>
            <a:endParaRPr lang="fr-FR" dirty="0"/>
          </a:p>
        </p:txBody>
      </p:sp>
      <p:pic>
        <p:nvPicPr>
          <p:cNvPr id="9218" name="Picture 2" descr="https://prod-images-static.radiopaedia.org/images/25661543/5e0848e639047318bcfcc590acb0d4_big_gallery.jpeg">
            <a:extLst>
              <a:ext uri="{FF2B5EF4-FFF2-40B4-BE49-F238E27FC236}">
                <a16:creationId xmlns:a16="http://schemas.microsoft.com/office/drawing/2014/main" id="{89546008-6912-4DDD-BF44-9914AEB0D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 b="8457"/>
          <a:stretch/>
        </p:blipFill>
        <p:spPr bwMode="auto">
          <a:xfrm>
            <a:off x="676955" y="2023324"/>
            <a:ext cx="5996124" cy="436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C4341A11-7A2E-4E7B-9849-A1C838E9E0FF}"/>
              </a:ext>
            </a:extLst>
          </p:cNvPr>
          <p:cNvCxnSpPr>
            <a:cxnSpLocks/>
          </p:cNvCxnSpPr>
          <p:nvPr/>
        </p:nvCxnSpPr>
        <p:spPr>
          <a:xfrm>
            <a:off x="2403566" y="4852465"/>
            <a:ext cx="365760" cy="2817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D72A65C-FAF3-47E9-AA44-51FBD7AAE479}"/>
              </a:ext>
            </a:extLst>
          </p:cNvPr>
          <p:cNvCxnSpPr>
            <a:cxnSpLocks/>
          </p:cNvCxnSpPr>
          <p:nvPr/>
        </p:nvCxnSpPr>
        <p:spPr>
          <a:xfrm flipH="1" flipV="1">
            <a:off x="4794341" y="5331825"/>
            <a:ext cx="291465" cy="45066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80607E1B-CC91-41CD-B089-58A66F935EBB}"/>
              </a:ext>
            </a:extLst>
          </p:cNvPr>
          <p:cNvSpPr/>
          <p:nvPr/>
        </p:nvSpPr>
        <p:spPr>
          <a:xfrm>
            <a:off x="7229286" y="2667202"/>
            <a:ext cx="3438714" cy="21225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2"/>
                </a:solidFill>
              </a:rPr>
              <a:t>Zone radio-opaque (hyperdense) suivant le trajet des bronches,  correspondant à l’affaissement des alvéoles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57E4DD-982E-4DBF-9AE8-827334D01E7B}"/>
              </a:ext>
            </a:extLst>
          </p:cNvPr>
          <p:cNvSpPr/>
          <p:nvPr/>
        </p:nvSpPr>
        <p:spPr>
          <a:xfrm>
            <a:off x="1959911" y="6490643"/>
            <a:ext cx="283443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  <a:hlinkClick r:id="rId3"/>
              </a:rPr>
              <a:t>https://radiopaedia.org/cases/bilateral-atelectasis?lang=us</a:t>
            </a:r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6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Atélectasie versus emphysème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E252ED1-9085-4148-A307-623D3237D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0" y="1997127"/>
            <a:ext cx="4489704" cy="447174"/>
          </a:xfrm>
        </p:spPr>
        <p:txBody>
          <a:bodyPr>
            <a:normAutofit lnSpcReduction="10000"/>
          </a:bodyPr>
          <a:lstStyle/>
          <a:p>
            <a:pPr algn="ctr"/>
            <a:r>
              <a:rPr lang="fr-CA" dirty="0"/>
              <a:t>Atélectasie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2E96B46B-E0EB-43A6-B4FF-66CA78DAC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2444301"/>
            <a:ext cx="4489704" cy="216844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fr-CA" dirty="0"/>
              <a:t>Affaissement des alvéoles pulmonaires par obstruction des bronches</a:t>
            </a:r>
          </a:p>
          <a:p>
            <a:r>
              <a:rPr lang="fr-CA" dirty="0"/>
              <a:t>Zone hyperdense (plus blanche) sur images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8EE5B63-5718-4C4C-819B-1E13C6BD9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997127"/>
            <a:ext cx="4489704" cy="447174"/>
          </a:xfrm>
        </p:spPr>
        <p:txBody>
          <a:bodyPr>
            <a:normAutofit lnSpcReduction="10000"/>
          </a:bodyPr>
          <a:lstStyle/>
          <a:p>
            <a:pPr algn="ctr"/>
            <a:r>
              <a:rPr lang="fr-CA" dirty="0"/>
              <a:t>Emphysème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F2736F75-2817-47C9-B979-A7A4173A14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476333"/>
            <a:ext cx="4489704" cy="2168441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fr-CA" dirty="0"/>
              <a:t>Perte d’élasticité des alvéoles et des bronchiole (les alvéoles demeure remplies d’air)</a:t>
            </a:r>
          </a:p>
          <a:p>
            <a:r>
              <a:rPr lang="fr-CA" dirty="0"/>
              <a:t>Zone hypodense (plus noire) sur les images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32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2,77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18362D0-D1CA-4083-A265-B834D4606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465" y="4697372"/>
            <a:ext cx="1575094" cy="2024103"/>
          </a:xfrm>
          <a:prstGeom prst="rect">
            <a:avLst/>
          </a:prstGeom>
        </p:spPr>
      </p:pic>
      <p:pic>
        <p:nvPicPr>
          <p:cNvPr id="11" name="Picture 1">
            <a:extLst>
              <a:ext uri="{FF2B5EF4-FFF2-40B4-BE49-F238E27FC236}">
                <a16:creationId xmlns:a16="http://schemas.microsoft.com/office/drawing/2014/main" id="{032CB3A5-6E4A-41FB-BDF6-A45F416A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5052967"/>
            <a:ext cx="3562350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8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964326"/>
            <a:ext cx="7959634" cy="4662897"/>
          </a:xfrm>
        </p:spPr>
        <p:txBody>
          <a:bodyPr>
            <a:normAutofit/>
          </a:bodyPr>
          <a:lstStyle/>
          <a:p>
            <a:r>
              <a:rPr lang="fr-CA" sz="2800" b="1" dirty="0"/>
              <a:t>Maladie pulmonaire obstructive chronique (MPOC) : </a:t>
            </a:r>
          </a:p>
          <a:p>
            <a:pPr lvl="1"/>
            <a:r>
              <a:rPr lang="fr-CA" sz="2600" dirty="0"/>
              <a:t>Terme générique désignant un groupe d’affections respiratoires donnant une insuffisance ventilatoire obstructive comme :</a:t>
            </a:r>
          </a:p>
          <a:p>
            <a:pPr lvl="2"/>
            <a:r>
              <a:rPr lang="fr-CA" sz="2400" dirty="0"/>
              <a:t>Bronchite chronique</a:t>
            </a:r>
          </a:p>
          <a:p>
            <a:pPr lvl="2"/>
            <a:r>
              <a:rPr lang="fr-CA" sz="2400" dirty="0"/>
              <a:t>L’asthme</a:t>
            </a:r>
          </a:p>
          <a:p>
            <a:pPr lvl="2"/>
            <a:r>
              <a:rPr lang="fr-CA" sz="2400" dirty="0"/>
              <a:t>L’emphysème</a:t>
            </a:r>
          </a:p>
          <a:p>
            <a:pPr lvl="1"/>
            <a:r>
              <a:rPr lang="fr-CA" sz="2600" dirty="0"/>
              <a:t>Forme d’obstruction persistante des voies respiratoires 	</a:t>
            </a:r>
          </a:p>
          <a:p>
            <a:pPr lvl="2"/>
            <a:r>
              <a:rPr lang="fr-CA" sz="2400" dirty="0"/>
              <a:t>Difficulté à vider les poumons d’air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33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2,80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E6229F3-DE31-4BCB-A096-8D0E08DE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274" y="3666309"/>
            <a:ext cx="3174694" cy="1953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3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190749"/>
            <a:ext cx="6444343" cy="3986213"/>
          </a:xfrm>
        </p:spPr>
        <p:txBody>
          <a:bodyPr>
            <a:normAutofit/>
          </a:bodyPr>
          <a:lstStyle/>
          <a:p>
            <a:r>
              <a:rPr lang="fr-CA" sz="2800" b="1" dirty="0"/>
              <a:t>Œdème pulmonaire : </a:t>
            </a:r>
          </a:p>
          <a:p>
            <a:pPr lvl="1"/>
            <a:r>
              <a:rPr lang="fr-CA" sz="2600" dirty="0"/>
              <a:t>Excès de liquide au niveau des poumons (alvéoles ou des espaces interstitiels pulmonaires)</a:t>
            </a:r>
          </a:p>
          <a:p>
            <a:pPr lvl="1"/>
            <a:r>
              <a:rPr lang="fr-CA" sz="2600" dirty="0"/>
              <a:t>Causé par : </a:t>
            </a:r>
          </a:p>
          <a:p>
            <a:pPr lvl="2"/>
            <a:r>
              <a:rPr lang="fr-CA" sz="2400" b="1" dirty="0"/>
              <a:t>Insuffisance cardiaque </a:t>
            </a:r>
            <a:r>
              <a:rPr lang="fr-CA" sz="2400" dirty="0"/>
              <a:t>conséquente à un défaut d’irrigation du myocarde par les artères coronaires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34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2,81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A02FE13-E5CE-4230-BB75-573CCBA2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884" y="2755908"/>
            <a:ext cx="2890664" cy="311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18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DF34A-A06C-4DAC-A721-E6ADCA4AB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466" y="1900056"/>
            <a:ext cx="4032069" cy="375325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1800" dirty="0"/>
              <a:t>Affection des artères coronaires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703CF7-D7FB-4BF0-9F00-5388179B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35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1AAC6DA-5E40-4C74-9403-F6AA55C4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Œdème pulmonaire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C83A6D5B-6513-4ADB-ABB8-2ECC2B9D657D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2,81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68A418-865E-4C10-BF86-9BA87BA17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86" y="2310247"/>
            <a:ext cx="1266825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D559470B-EA1E-4C9A-BC82-3F8244A8B387}"/>
              </a:ext>
            </a:extLst>
          </p:cNvPr>
          <p:cNvSpPr txBox="1">
            <a:spLocks/>
          </p:cNvSpPr>
          <p:nvPr/>
        </p:nvSpPr>
        <p:spPr>
          <a:xfrm>
            <a:off x="374466" y="3379735"/>
            <a:ext cx="4032069" cy="375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altLang="fr-FR" sz="1800" dirty="0"/>
              <a:t>↓ </a:t>
            </a:r>
            <a:r>
              <a:rPr lang="fr-CA" sz="1800" dirty="0"/>
              <a:t>Perfusion du cœur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3A9604-31D9-49D8-B726-47667C0E6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518" y="3789926"/>
            <a:ext cx="122396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EBB2337-D3C3-48D1-83FE-323FC685E58C}"/>
              </a:ext>
            </a:extLst>
          </p:cNvPr>
          <p:cNvSpPr txBox="1">
            <a:spLocks/>
          </p:cNvSpPr>
          <p:nvPr/>
        </p:nvSpPr>
        <p:spPr>
          <a:xfrm>
            <a:off x="374466" y="4837869"/>
            <a:ext cx="4032069" cy="375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altLang="fr-FR" sz="1800" dirty="0"/>
              <a:t>Cœur + faible = ↓ débit cardiaque </a:t>
            </a:r>
            <a:endParaRPr lang="fr-CA" sz="1800" dirty="0"/>
          </a:p>
        </p:txBody>
      </p:sp>
      <p:sp>
        <p:nvSpPr>
          <p:cNvPr id="12" name="Légende : flèche vers le bas 11">
            <a:extLst>
              <a:ext uri="{FF2B5EF4-FFF2-40B4-BE49-F238E27FC236}">
                <a16:creationId xmlns:a16="http://schemas.microsoft.com/office/drawing/2014/main" id="{2E5B0F5E-68D3-4AF4-B84B-5C6E764934C2}"/>
              </a:ext>
            </a:extLst>
          </p:cNvPr>
          <p:cNvSpPr/>
          <p:nvPr/>
        </p:nvSpPr>
        <p:spPr>
          <a:xfrm>
            <a:off x="374466" y="5324512"/>
            <a:ext cx="4032069" cy="841157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2"/>
                </a:solidFill>
              </a:rPr>
              <a:t>Quantité de sang éjectée par le cœur dans un temps donné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02F84C04-1290-4BD7-B799-D81EBF1F025F}"/>
              </a:ext>
            </a:extLst>
          </p:cNvPr>
          <p:cNvSpPr txBox="1">
            <a:spLocks/>
          </p:cNvSpPr>
          <p:nvPr/>
        </p:nvSpPr>
        <p:spPr>
          <a:xfrm>
            <a:off x="374466" y="6276987"/>
            <a:ext cx="4032069" cy="375325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altLang="fr-FR" sz="1800" dirty="0"/>
              <a:t>Gêne le retour veineux pulmonaire</a:t>
            </a:r>
            <a:endParaRPr lang="fr-CA" sz="1800" dirty="0"/>
          </a:p>
        </p:txBody>
      </p:sp>
      <p:sp>
        <p:nvSpPr>
          <p:cNvPr id="14" name="Flèche : angle droit 13">
            <a:extLst>
              <a:ext uri="{FF2B5EF4-FFF2-40B4-BE49-F238E27FC236}">
                <a16:creationId xmlns:a16="http://schemas.microsoft.com/office/drawing/2014/main" id="{8E1079FE-2B93-4F82-ADD6-9ACFF432D72A}"/>
              </a:ext>
            </a:extLst>
          </p:cNvPr>
          <p:cNvSpPr/>
          <p:nvPr/>
        </p:nvSpPr>
        <p:spPr>
          <a:xfrm>
            <a:off x="4711339" y="5554597"/>
            <a:ext cx="3074128" cy="10798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56FBDF8A-CA00-4954-B853-6F75DB9738FF}"/>
              </a:ext>
            </a:extLst>
          </p:cNvPr>
          <p:cNvSpPr txBox="1">
            <a:spLocks/>
          </p:cNvSpPr>
          <p:nvPr/>
        </p:nvSpPr>
        <p:spPr>
          <a:xfrm>
            <a:off x="5177244" y="4456896"/>
            <a:ext cx="4032069" cy="86761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CA" altLang="fr-FR" sz="1800" dirty="0"/>
              <a:t>Retour du sang dans les poumons </a:t>
            </a:r>
          </a:p>
          <a:p>
            <a:pPr marL="0" indent="0" algn="ctr">
              <a:buNone/>
            </a:pPr>
            <a:r>
              <a:rPr lang="fr-CA" altLang="fr-FR" sz="1800" dirty="0"/>
              <a:t>par les veines pulmonaires</a:t>
            </a:r>
            <a:endParaRPr lang="fr-CA" sz="1800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A8EE2FDF-DBF7-4C28-A856-F829A1546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345" y="2043276"/>
            <a:ext cx="2478871" cy="229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13CF623-6B2C-4F45-8CDF-520A4D10E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3627" y="3191419"/>
            <a:ext cx="2848373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0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703CF7-D7FB-4BF0-9F00-5388179B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36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1AAC6DA-5E40-4C74-9403-F6AA55C4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Œdème pulmonaire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EBCCB1-F3DB-4BD8-A4C9-ADE42555B02D}"/>
              </a:ext>
            </a:extLst>
          </p:cNvPr>
          <p:cNvSpPr txBox="1"/>
          <p:nvPr/>
        </p:nvSpPr>
        <p:spPr>
          <a:xfrm>
            <a:off x="972428" y="2967335"/>
            <a:ext cx="3845755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Flèches rouge : </a:t>
            </a:r>
          </a:p>
          <a:p>
            <a:pPr algn="ctr"/>
            <a:r>
              <a:rPr lang="fr-CA" dirty="0"/>
              <a:t>Opacification pulmonaire représentant de l’œdème pulmonaire</a:t>
            </a:r>
          </a:p>
        </p:txBody>
      </p:sp>
      <p:pic>
        <p:nvPicPr>
          <p:cNvPr id="11272" name="Picture 8" descr="https://prod-images-static.radiopaedia.org/images/23298080/824c5bdfc58165f183476be1609395_big_gallery.jpeg">
            <a:extLst>
              <a:ext uri="{FF2B5EF4-FFF2-40B4-BE49-F238E27FC236}">
                <a16:creationId xmlns:a16="http://schemas.microsoft.com/office/drawing/2014/main" id="{540BEB05-22FC-4A23-89C6-C54FAAE51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060888"/>
            <a:ext cx="60007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D5D9DB-3156-4C77-A2EE-2C95410E27E8}"/>
              </a:ext>
            </a:extLst>
          </p:cNvPr>
          <p:cNvSpPr/>
          <p:nvPr/>
        </p:nvSpPr>
        <p:spPr>
          <a:xfrm>
            <a:off x="6968951" y="6566213"/>
            <a:ext cx="39418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  <a:hlinkClick r:id="rId3"/>
              </a:rPr>
              <a:t>https://radiopaedia.org/cases/cardiogenic-pulmonary-oedema-unilateral?lang=us</a:t>
            </a:r>
            <a:r>
              <a:rPr lang="fr-CA" sz="900" dirty="0">
                <a:solidFill>
                  <a:srgbClr val="FFFFFF"/>
                </a:solidFill>
                <a:latin typeface="Garamond" panose="02020404030301010803" pitchFamily="18" charset="0"/>
                <a:ea typeface="Microsoft YaHei" panose="020B0503020204020204" pitchFamily="34" charset="-12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24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1AAC6DA-5E40-4C74-9403-F6AA55C4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Syndrome de détresse respiratoire (SDR)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5E57FDDA-8A4E-459C-ABB1-FC67FF1F6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0160" y="1912752"/>
            <a:ext cx="4489704" cy="430219"/>
          </a:xfrm>
          <a:ln w="28575">
            <a:solidFill>
              <a:srgbClr val="00B0F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fr-CA" dirty="0"/>
              <a:t>SDRA </a:t>
            </a:r>
            <a:r>
              <a:rPr lang="fr-CA" b="0" dirty="0"/>
              <a:t>(syndrome de détresse respiratoire aigüe)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42BD6A88-2D87-44EC-A64B-327486AFA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0160" y="2436954"/>
            <a:ext cx="4489704" cy="3433769"/>
          </a:xfrm>
          <a:ln w="28575">
            <a:solidFill>
              <a:srgbClr val="00B0F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r-CA" b="1" dirty="0"/>
              <a:t>Chez l’adulte</a:t>
            </a:r>
          </a:p>
          <a:p>
            <a:r>
              <a:rPr lang="fr-CA" dirty="0"/>
              <a:t>Œdème aigu du poumon dont la cause n’est pas cardiaque, mais plutôt une lésion aigüe (survenant rapidement) concernant les alvéoles et entrainant l’apparition d’une </a:t>
            </a:r>
            <a:r>
              <a:rPr lang="fr-CA" u="sng" dirty="0"/>
              <a:t>hypoxémie sévère</a:t>
            </a:r>
          </a:p>
          <a:p>
            <a:r>
              <a:rPr lang="fr-CA" dirty="0"/>
              <a:t>Causes : </a:t>
            </a:r>
          </a:p>
          <a:p>
            <a:pPr lvl="1"/>
            <a:r>
              <a:rPr lang="fr-CA" dirty="0"/>
              <a:t>Infection par une bactérie ou un virus</a:t>
            </a:r>
          </a:p>
          <a:p>
            <a:pPr lvl="1"/>
            <a:r>
              <a:rPr lang="fr-CA" dirty="0"/>
              <a:t>État de choc infectieux prolongé</a:t>
            </a:r>
          </a:p>
          <a:p>
            <a:pPr lvl="1"/>
            <a:r>
              <a:rPr lang="fr-CA" dirty="0"/>
              <a:t>Choc brutal des poumons</a:t>
            </a:r>
          </a:p>
          <a:p>
            <a:pPr lvl="1"/>
            <a:r>
              <a:rPr lang="fr-CA" dirty="0"/>
              <a:t>Un </a:t>
            </a:r>
            <a:r>
              <a:rPr lang="fr-CA" dirty="0" err="1"/>
              <a:t>polytrauma</a:t>
            </a:r>
            <a:endParaRPr lang="fr-CA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7D4FDA8B-502F-4082-BDB8-55F5642236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1912752"/>
            <a:ext cx="4489704" cy="430219"/>
          </a:xfrm>
          <a:ln w="28575">
            <a:solidFill>
              <a:srgbClr val="7030A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fr-CA" dirty="0"/>
              <a:t>MMH </a:t>
            </a:r>
            <a:r>
              <a:rPr lang="fr-CA" b="0" dirty="0"/>
              <a:t>(maladie des membranes hyalines)</a:t>
            </a:r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C804D2AC-D5FD-4FA9-B81A-496255697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2436953"/>
            <a:ext cx="4489704" cy="3433769"/>
          </a:xfrm>
          <a:ln w="28575">
            <a:solidFill>
              <a:srgbClr val="7030A0"/>
            </a:solidFill>
          </a:ln>
        </p:spPr>
        <p:txBody>
          <a:bodyPr/>
          <a:lstStyle/>
          <a:p>
            <a:r>
              <a:rPr lang="fr-CA" b="1" dirty="0"/>
              <a:t>Chez le nouveau-né</a:t>
            </a:r>
          </a:p>
          <a:p>
            <a:r>
              <a:rPr lang="fr-CA" dirty="0"/>
              <a:t>Déficit en surfactant :</a:t>
            </a:r>
          </a:p>
          <a:p>
            <a:pPr lvl="1"/>
            <a:r>
              <a:rPr lang="fr-CA" dirty="0"/>
              <a:t>Lubrifiant qui rend les parois des poumons glissantes</a:t>
            </a:r>
          </a:p>
          <a:p>
            <a:pPr lvl="1"/>
            <a:endParaRPr lang="fr-CA" dirty="0"/>
          </a:p>
          <a:p>
            <a:r>
              <a:rPr lang="fr-CA" dirty="0"/>
              <a:t>Surtout chez les prématurés (poumons immatures)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703CF7-D7FB-4BF0-9F00-5388179B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37</a:t>
            </a:fld>
            <a:endParaRPr lang="fr-FR" dirty="0"/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C83A6D5B-6513-4ADB-ABB8-2ECC2B9D657D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2,81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8D5EF98-94B0-4B8E-B705-7DA137EB66E3}"/>
              </a:ext>
            </a:extLst>
          </p:cNvPr>
          <p:cNvSpPr/>
          <p:nvPr/>
        </p:nvSpPr>
        <p:spPr>
          <a:xfrm>
            <a:off x="2340160" y="6064127"/>
            <a:ext cx="7508632" cy="527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u="sng" dirty="0">
                <a:solidFill>
                  <a:schemeClr val="tx2"/>
                </a:solidFill>
              </a:rPr>
              <a:t>Hypoxémie</a:t>
            </a:r>
            <a:r>
              <a:rPr lang="fr-CA" dirty="0">
                <a:solidFill>
                  <a:schemeClr val="tx2"/>
                </a:solidFill>
              </a:rPr>
              <a:t> : Diminution de la quantité d’oxygène transportée dans le sang</a:t>
            </a:r>
          </a:p>
        </p:txBody>
      </p:sp>
    </p:spTree>
    <p:extLst>
      <p:ext uri="{BB962C8B-B14F-4D97-AF65-F5344CB8AC3E}">
        <p14:creationId xmlns:p14="http://schemas.microsoft.com/office/powerpoint/2010/main" val="174000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1AAC6DA-5E40-4C74-9403-F6AA55C4C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Syndrome de détresse respiratoire (SDR)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703CF7-D7FB-4BF0-9F00-5388179B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38</a:t>
            </a:fld>
            <a:endParaRPr lang="fr-FR" dirty="0"/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C83A6D5B-6513-4ADB-ABB8-2ECC2B9D657D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2,81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E9F7FAD-61F0-4B02-A3B0-F9FCAE027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838" y="2672861"/>
            <a:ext cx="4177819" cy="32053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141CEBF-081F-494E-9878-A2B26CB64A0D}"/>
              </a:ext>
            </a:extLst>
          </p:cNvPr>
          <p:cNvSpPr/>
          <p:nvPr/>
        </p:nvSpPr>
        <p:spPr>
          <a:xfrm>
            <a:off x="6336792" y="591631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900" dirty="0">
                <a:hlinkClick r:id="rId3"/>
              </a:rPr>
              <a:t>https://www.imaios.com/fr/e-Cases/Chaines-publiques/Radiopediatrie/maladie-des-membranes-hyalines</a:t>
            </a:r>
            <a:r>
              <a:rPr lang="fr-CA" sz="900" dirty="0"/>
              <a:t> 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A126A4B8-9005-4A0A-9272-72C467E4F979}"/>
              </a:ext>
            </a:extLst>
          </p:cNvPr>
          <p:cNvSpPr/>
          <p:nvPr/>
        </p:nvSpPr>
        <p:spPr>
          <a:xfrm>
            <a:off x="1210875" y="2808623"/>
            <a:ext cx="4177819" cy="29338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2"/>
                </a:solidFill>
              </a:rPr>
              <a:t>Signes radiologiques : </a:t>
            </a:r>
          </a:p>
          <a:p>
            <a:pPr algn="ctr"/>
            <a:endParaRPr lang="fr-CA" b="1" dirty="0">
              <a:solidFill>
                <a:schemeClr val="tx2"/>
              </a:solidFill>
            </a:endParaRPr>
          </a:p>
          <a:p>
            <a:pPr algn="ctr"/>
            <a:r>
              <a:rPr lang="fr-CA" dirty="0">
                <a:solidFill>
                  <a:schemeClr val="tx2"/>
                </a:solidFill>
              </a:rPr>
              <a:t>Augmentation de la radio-opacité dans les poumons occasionnée par une accumulation de liquide entre les alvéoles ou dans les alvéoles eux-mêmes</a:t>
            </a:r>
          </a:p>
        </p:txBody>
      </p:sp>
    </p:spTree>
    <p:extLst>
      <p:ext uri="{BB962C8B-B14F-4D97-AF65-F5344CB8AC3E}">
        <p14:creationId xmlns:p14="http://schemas.microsoft.com/office/powerpoint/2010/main" val="268521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DF34A-A06C-4DAC-A721-E6ADCA4AB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dirty="0"/>
              <a:t>Souvent d’origine traumatique (thorax – cou) </a:t>
            </a:r>
          </a:p>
          <a:p>
            <a:r>
              <a:rPr lang="fr-CA" sz="2800" dirty="0"/>
              <a:t>Déchirure du tissu pulmonaire, de la paroi des bronches ou de la trachée qui entraine : </a:t>
            </a:r>
          </a:p>
          <a:p>
            <a:pPr lvl="1"/>
            <a:r>
              <a:rPr lang="fr-CA" sz="2600" dirty="0"/>
              <a:t>Infiltration d’air dans la paroi thoracique et provoque : </a:t>
            </a:r>
          </a:p>
          <a:p>
            <a:pPr lvl="2"/>
            <a:r>
              <a:rPr lang="fr-CA" sz="2400" dirty="0"/>
              <a:t>Gonflement du thorax et du cou </a:t>
            </a:r>
          </a:p>
          <a:p>
            <a:pPr lvl="2"/>
            <a:r>
              <a:rPr lang="fr-CA" sz="2400" dirty="0"/>
              <a:t>Impression de crépitement à la palpation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703CF7-D7FB-4BF0-9F00-5388179B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39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1AAC6DA-5E40-4C74-9403-F6AA55C4C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Air sous-cutané ou </a:t>
            </a:r>
            <a:r>
              <a:rPr lang="fr-CA" sz="4000" b="1" u="sng" dirty="0"/>
              <a:t>emphysème sous-cutané</a:t>
            </a:r>
          </a:p>
        </p:txBody>
      </p:sp>
      <p:sp>
        <p:nvSpPr>
          <p:cNvPr id="6" name="Rectangle : avec coins arrondis en diagonale 5">
            <a:extLst>
              <a:ext uri="{FF2B5EF4-FFF2-40B4-BE49-F238E27FC236}">
                <a16:creationId xmlns:a16="http://schemas.microsoft.com/office/drawing/2014/main" id="{C83A6D5B-6513-4ADB-ABB8-2ECC2B9D657D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2,82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F3049EE-2EC3-4522-90A5-2CE1F8E03B50}"/>
              </a:ext>
            </a:extLst>
          </p:cNvPr>
          <p:cNvSpPr/>
          <p:nvPr/>
        </p:nvSpPr>
        <p:spPr>
          <a:xfrm>
            <a:off x="5088283" y="5173754"/>
            <a:ext cx="5031663" cy="1473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 dirty="0">
                <a:solidFill>
                  <a:schemeClr val="tx2"/>
                </a:solidFill>
              </a:rPr>
              <a:t>Signe clinique : </a:t>
            </a:r>
          </a:p>
          <a:p>
            <a:pPr algn="ctr"/>
            <a:endParaRPr lang="fr-CA" b="1" dirty="0">
              <a:solidFill>
                <a:schemeClr val="tx2"/>
              </a:solidFill>
            </a:endParaRPr>
          </a:p>
          <a:p>
            <a:pPr algn="ctr"/>
            <a:r>
              <a:rPr lang="fr-CA" dirty="0">
                <a:solidFill>
                  <a:schemeClr val="tx2"/>
                </a:solidFill>
              </a:rPr>
              <a:t>Crépitation</a:t>
            </a:r>
          </a:p>
          <a:p>
            <a:pPr algn="ctr"/>
            <a:endParaRPr lang="fr-CA" dirty="0">
              <a:solidFill>
                <a:schemeClr val="tx2"/>
              </a:solidFill>
            </a:endParaRPr>
          </a:p>
          <a:p>
            <a:pPr algn="ctr"/>
            <a:r>
              <a:rPr lang="fr-CA" dirty="0">
                <a:solidFill>
                  <a:schemeClr val="tx2"/>
                </a:solidFill>
              </a:rPr>
              <a:t>Impression d’écraser 2 chips l’une sur l’autre</a:t>
            </a:r>
          </a:p>
        </p:txBody>
      </p:sp>
    </p:spTree>
    <p:extLst>
      <p:ext uri="{BB962C8B-B14F-4D97-AF65-F5344CB8AC3E}">
        <p14:creationId xmlns:p14="http://schemas.microsoft.com/office/powerpoint/2010/main" val="1122014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848838"/>
            <a:ext cx="9628632" cy="1712511"/>
          </a:xfrm>
        </p:spPr>
        <p:txBody>
          <a:bodyPr>
            <a:normAutofit lnSpcReduction="10000"/>
          </a:bodyPr>
          <a:lstStyle/>
          <a:p>
            <a:r>
              <a:rPr lang="fr-CA" sz="2800" b="1" dirty="0" err="1"/>
              <a:t>Hamartome</a:t>
            </a:r>
            <a:r>
              <a:rPr lang="fr-CA" sz="2800" b="1" dirty="0"/>
              <a:t> du poumon (bénin) : </a:t>
            </a:r>
          </a:p>
          <a:p>
            <a:pPr lvl="1"/>
            <a:r>
              <a:rPr lang="fr-CA" sz="2600" dirty="0"/>
              <a:t>Malformation pseudo tumoral caractérisée par une quantité excessive ou d’une disposition anormale, dans un tissus ou un organe, de cellules qui y existent normalement.</a:t>
            </a:r>
          </a:p>
          <a:p>
            <a:pPr lvl="1"/>
            <a:endParaRPr lang="fr-CA" sz="2600" dirty="0"/>
          </a:p>
          <a:p>
            <a:pPr lvl="1"/>
            <a:endParaRPr lang="fr-CA" sz="2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2,68</a:t>
            </a:r>
          </a:p>
        </p:txBody>
      </p:sp>
      <p:pic>
        <p:nvPicPr>
          <p:cNvPr id="8194" name="Picture 2" descr="https://prod-images-static.radiopaedia.org/images/52190973/aec582716d072b02d6fdc2b04350a1_big_gallery.jpeg">
            <a:extLst>
              <a:ext uri="{FF2B5EF4-FFF2-40B4-BE49-F238E27FC236}">
                <a16:creationId xmlns:a16="http://schemas.microsoft.com/office/drawing/2014/main" id="{CFDD7B68-0A1E-43B6-B487-08683C090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88" y="3653682"/>
            <a:ext cx="2868447" cy="28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prod-images-static.radiopaedia.org/images/52190939/0ae474db7a45c9558c5d384a531162_big_gallery.jpeg">
            <a:extLst>
              <a:ext uri="{FF2B5EF4-FFF2-40B4-BE49-F238E27FC236}">
                <a16:creationId xmlns:a16="http://schemas.microsoft.com/office/drawing/2014/main" id="{8FECB174-6CE5-405E-B3A8-D7D48A40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99" y="3653681"/>
            <a:ext cx="2868447" cy="28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rod-images-static.radiopaedia.org/images/52191019/5dae5ed0dda7814badf2902ac0d172_big_gallery.jpeg">
            <a:extLst>
              <a:ext uri="{FF2B5EF4-FFF2-40B4-BE49-F238E27FC236}">
                <a16:creationId xmlns:a16="http://schemas.microsoft.com/office/drawing/2014/main" id="{5AE38A99-86DB-4EED-9F04-4B1F56CEF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710" y="3670465"/>
            <a:ext cx="2868447" cy="286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3667857F-9027-496F-A61D-6352DAB69FA6}"/>
              </a:ext>
            </a:extLst>
          </p:cNvPr>
          <p:cNvCxnSpPr>
            <a:cxnSpLocks/>
          </p:cNvCxnSpPr>
          <p:nvPr/>
        </p:nvCxnSpPr>
        <p:spPr>
          <a:xfrm>
            <a:off x="1280160" y="5101610"/>
            <a:ext cx="379010" cy="284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F0F6B4B-25A2-4E74-A0DF-27B0F15E4488}"/>
              </a:ext>
            </a:extLst>
          </p:cNvPr>
          <p:cNvCxnSpPr>
            <a:cxnSpLocks/>
          </p:cNvCxnSpPr>
          <p:nvPr/>
        </p:nvCxnSpPr>
        <p:spPr>
          <a:xfrm>
            <a:off x="4571201" y="5087904"/>
            <a:ext cx="379010" cy="2849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3CEE4004-037F-4F9F-8E7C-87DF3FEA239A}"/>
              </a:ext>
            </a:extLst>
          </p:cNvPr>
          <p:cNvCxnSpPr>
            <a:cxnSpLocks/>
          </p:cNvCxnSpPr>
          <p:nvPr/>
        </p:nvCxnSpPr>
        <p:spPr>
          <a:xfrm flipV="1">
            <a:off x="7997588" y="4221870"/>
            <a:ext cx="350915" cy="4140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8041B73-C683-4558-995A-3927EFE3C525}"/>
              </a:ext>
            </a:extLst>
          </p:cNvPr>
          <p:cNvSpPr/>
          <p:nvPr/>
        </p:nvSpPr>
        <p:spPr>
          <a:xfrm>
            <a:off x="1086526" y="3688825"/>
            <a:ext cx="2186371" cy="38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2"/>
                </a:solidFill>
              </a:rPr>
              <a:t>Fenêtre pulmonaire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D44536-424A-4052-B6B8-E308610A5B2C}"/>
              </a:ext>
            </a:extLst>
          </p:cNvPr>
          <p:cNvSpPr/>
          <p:nvPr/>
        </p:nvSpPr>
        <p:spPr>
          <a:xfrm>
            <a:off x="4463136" y="3688825"/>
            <a:ext cx="2186371" cy="38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2"/>
                </a:solidFill>
              </a:rPr>
              <a:t>Fenêtre médiastinale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629774-13C7-4AA1-80D0-FC91D809A218}"/>
              </a:ext>
            </a:extLst>
          </p:cNvPr>
          <p:cNvSpPr/>
          <p:nvPr/>
        </p:nvSpPr>
        <p:spPr>
          <a:xfrm rot="2083258">
            <a:off x="8855407" y="3880883"/>
            <a:ext cx="2186371" cy="38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2"/>
                </a:solidFill>
              </a:rPr>
              <a:t>Fenêtre médiastinale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298BDD-915C-4EE1-A364-FBC4F3CA4527}"/>
              </a:ext>
            </a:extLst>
          </p:cNvPr>
          <p:cNvSpPr/>
          <p:nvPr/>
        </p:nvSpPr>
        <p:spPr>
          <a:xfrm>
            <a:off x="3613935" y="6557272"/>
            <a:ext cx="38282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200" dirty="0">
                <a:hlinkClick r:id="rId5"/>
              </a:rPr>
              <a:t>https://radiopaedia.org/cases/lung-hamartoma-2?lang=us</a:t>
            </a:r>
            <a:r>
              <a:rPr lang="fr-CA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11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703CF7-D7FB-4BF0-9F00-5388179B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40</a:t>
            </a:fld>
            <a:endParaRPr lang="fr-FR" dirty="0"/>
          </a:p>
        </p:txBody>
      </p:sp>
      <p:pic>
        <p:nvPicPr>
          <p:cNvPr id="12290" name="Picture 2" descr="https://prod-images-static.radiopaedia.org/images/27684083/11804ad05a926ee0b4e2a14b1f7c7a_big_gallery.jpeg">
            <a:extLst>
              <a:ext uri="{FF2B5EF4-FFF2-40B4-BE49-F238E27FC236}">
                <a16:creationId xmlns:a16="http://schemas.microsoft.com/office/drawing/2014/main" id="{E0D428AC-2645-44C4-B358-504B49001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b="20403"/>
          <a:stretch/>
        </p:blipFill>
        <p:spPr bwMode="auto">
          <a:xfrm>
            <a:off x="747525" y="2881877"/>
            <a:ext cx="4959653" cy="329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669A2C-5292-409A-911A-DB184366D81E}"/>
              </a:ext>
            </a:extLst>
          </p:cNvPr>
          <p:cNvSpPr/>
          <p:nvPr/>
        </p:nvSpPr>
        <p:spPr>
          <a:xfrm>
            <a:off x="4065063" y="6385677"/>
            <a:ext cx="36041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900" dirty="0">
                <a:hlinkClick r:id="rId3"/>
              </a:rPr>
              <a:t>https://radiopaedia.org/cases/subcutaneous-emphysema-13?lang=us</a:t>
            </a:r>
            <a:r>
              <a:rPr lang="fr-CA" sz="900" dirty="0"/>
              <a:t> </a:t>
            </a:r>
          </a:p>
        </p:txBody>
      </p:sp>
      <p:pic>
        <p:nvPicPr>
          <p:cNvPr id="12292" name="Picture 4" descr="https://prod-images-static.radiopaedia.org/images/27684677/320045d69352b8bb51059299908052_big_gallery.jpeg">
            <a:extLst>
              <a:ext uri="{FF2B5EF4-FFF2-40B4-BE49-F238E27FC236}">
                <a16:creationId xmlns:a16="http://schemas.microsoft.com/office/drawing/2014/main" id="{1BAF40D9-8034-43D5-83DE-913845C71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284" y="2694060"/>
            <a:ext cx="3483219" cy="35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031B7E96-2F4A-4183-9FCB-961372E04B09}"/>
              </a:ext>
            </a:extLst>
          </p:cNvPr>
          <p:cNvCxnSpPr>
            <a:cxnSpLocks/>
          </p:cNvCxnSpPr>
          <p:nvPr/>
        </p:nvCxnSpPr>
        <p:spPr>
          <a:xfrm>
            <a:off x="1680883" y="3405527"/>
            <a:ext cx="383345" cy="21980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1662960D-68E8-45E6-BDE4-99A60C68CC96}"/>
              </a:ext>
            </a:extLst>
          </p:cNvPr>
          <p:cNvCxnSpPr>
            <a:cxnSpLocks/>
          </p:cNvCxnSpPr>
          <p:nvPr/>
        </p:nvCxnSpPr>
        <p:spPr>
          <a:xfrm>
            <a:off x="7567460" y="3378460"/>
            <a:ext cx="383345" cy="21980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C0E1BD67-79DA-4E67-9432-24EF4F094489}"/>
              </a:ext>
            </a:extLst>
          </p:cNvPr>
          <p:cNvCxnSpPr>
            <a:cxnSpLocks/>
          </p:cNvCxnSpPr>
          <p:nvPr/>
        </p:nvCxnSpPr>
        <p:spPr>
          <a:xfrm flipV="1">
            <a:off x="7793659" y="4862763"/>
            <a:ext cx="324730" cy="329008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282C97F-F0DC-43CB-8D18-7F4ED679BD62}"/>
              </a:ext>
            </a:extLst>
          </p:cNvPr>
          <p:cNvCxnSpPr>
            <a:cxnSpLocks/>
          </p:cNvCxnSpPr>
          <p:nvPr/>
        </p:nvCxnSpPr>
        <p:spPr>
          <a:xfrm>
            <a:off x="836288" y="3515431"/>
            <a:ext cx="443872" cy="3297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29712ADE-2D56-4050-89E5-6380606EFA39}"/>
              </a:ext>
            </a:extLst>
          </p:cNvPr>
          <p:cNvCxnSpPr>
            <a:cxnSpLocks/>
          </p:cNvCxnSpPr>
          <p:nvPr/>
        </p:nvCxnSpPr>
        <p:spPr>
          <a:xfrm flipH="1">
            <a:off x="5066486" y="3680287"/>
            <a:ext cx="466578" cy="5385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4C42C07-34AF-41D7-BA28-E8ECA0ED59EF}"/>
              </a:ext>
            </a:extLst>
          </p:cNvPr>
          <p:cNvCxnSpPr>
            <a:cxnSpLocks/>
          </p:cNvCxnSpPr>
          <p:nvPr/>
        </p:nvCxnSpPr>
        <p:spPr>
          <a:xfrm flipH="1" flipV="1">
            <a:off x="10108796" y="3841583"/>
            <a:ext cx="336035" cy="8799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A051C144-400D-457B-AB14-4AB9A6D3C291}"/>
              </a:ext>
            </a:extLst>
          </p:cNvPr>
          <p:cNvSpPr txBox="1"/>
          <p:nvPr/>
        </p:nvSpPr>
        <p:spPr>
          <a:xfrm>
            <a:off x="3463551" y="1944154"/>
            <a:ext cx="4487254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Flèches rouge = Emphysème sous-cutanée</a:t>
            </a:r>
          </a:p>
          <a:p>
            <a:pPr algn="ctr"/>
            <a:r>
              <a:rPr lang="fr-CA" dirty="0">
                <a:solidFill>
                  <a:srgbClr val="00B0F0"/>
                </a:solidFill>
              </a:rPr>
              <a:t>Flèches bleue : Pneumothorax </a:t>
            </a:r>
          </a:p>
        </p:txBody>
      </p:sp>
      <p:sp>
        <p:nvSpPr>
          <p:cNvPr id="24" name="Titre 1">
            <a:extLst>
              <a:ext uri="{FF2B5EF4-FFF2-40B4-BE49-F238E27FC236}">
                <a16:creationId xmlns:a16="http://schemas.microsoft.com/office/drawing/2014/main" id="{9BFAAA68-CA90-41C3-912F-4DB27A197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362113"/>
          </a:xfrm>
        </p:spPr>
        <p:txBody>
          <a:bodyPr>
            <a:normAutofit/>
          </a:bodyPr>
          <a:lstStyle/>
          <a:p>
            <a:r>
              <a:rPr lang="fr-CA" sz="4000" dirty="0"/>
              <a:t>Air sous-cutané ou </a:t>
            </a:r>
            <a:r>
              <a:rPr lang="fr-CA" sz="4000" b="1" u="sng" dirty="0"/>
              <a:t>emphysème sous-cutané </a:t>
            </a:r>
          </a:p>
        </p:txBody>
      </p:sp>
    </p:spTree>
    <p:extLst>
      <p:ext uri="{BB962C8B-B14F-4D97-AF65-F5344CB8AC3E}">
        <p14:creationId xmlns:p14="http://schemas.microsoft.com/office/powerpoint/2010/main" val="35481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22" y="2099296"/>
            <a:ext cx="7563588" cy="4622179"/>
          </a:xfrm>
        </p:spPr>
        <p:txBody>
          <a:bodyPr>
            <a:normAutofit/>
          </a:bodyPr>
          <a:lstStyle/>
          <a:p>
            <a:r>
              <a:rPr lang="fr-CA" sz="2800" b="1" dirty="0"/>
              <a:t>Carcinome pulmonaire (maligne) : </a:t>
            </a:r>
          </a:p>
          <a:p>
            <a:pPr lvl="1"/>
            <a:r>
              <a:rPr lang="fr-CA" sz="2600" dirty="0"/>
              <a:t>Cancer primitif du poumon</a:t>
            </a:r>
          </a:p>
          <a:p>
            <a:pPr lvl="1"/>
            <a:endParaRPr lang="fr-CA" sz="2600" dirty="0"/>
          </a:p>
          <a:p>
            <a:pPr lvl="1"/>
            <a:r>
              <a:rPr lang="fr-CA" sz="2600" dirty="0"/>
              <a:t>Signe radiologique : </a:t>
            </a:r>
          </a:p>
          <a:p>
            <a:pPr lvl="2"/>
            <a:r>
              <a:rPr lang="fr-CA" sz="2400" dirty="0"/>
              <a:t>Masse pulmonaire, radio-opaque </a:t>
            </a:r>
          </a:p>
          <a:p>
            <a:pPr lvl="2"/>
            <a:endParaRPr lang="fr-CA" sz="2400" dirty="0"/>
          </a:p>
          <a:p>
            <a:pPr lvl="2"/>
            <a:r>
              <a:rPr lang="fr-CA" sz="2400" dirty="0"/>
              <a:t>La </a:t>
            </a:r>
            <a:r>
              <a:rPr lang="fr-CA" sz="2400" b="1" dirty="0"/>
              <a:t>TDM est la modalité de choix </a:t>
            </a:r>
            <a:r>
              <a:rPr lang="fr-CA" sz="2400" dirty="0"/>
              <a:t>pour la recherche de carcinome pulmonaire:</a:t>
            </a:r>
          </a:p>
          <a:p>
            <a:pPr lvl="3"/>
            <a:r>
              <a:rPr lang="fr-CA" sz="2200" dirty="0"/>
              <a:t>Permet de visualiser de petits nodules non vus sur les radiographies standard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5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1922F6-21C4-49CE-90AC-9CF96F43D15D}"/>
              </a:ext>
            </a:extLst>
          </p:cNvPr>
          <p:cNvSpPr txBox="1"/>
          <p:nvPr/>
        </p:nvSpPr>
        <p:spPr>
          <a:xfrm>
            <a:off x="8264173" y="3250590"/>
            <a:ext cx="3630305" cy="21236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2200" b="1" dirty="0"/>
              <a:t>Les biopsies pulmonaires sont généralement requises pour déterminer si ces masses radio-opaques sont cancéreuses ou inflammatoires</a:t>
            </a:r>
          </a:p>
        </p:txBody>
      </p:sp>
    </p:spTree>
    <p:extLst>
      <p:ext uri="{BB962C8B-B14F-4D97-AF65-F5344CB8AC3E}">
        <p14:creationId xmlns:p14="http://schemas.microsoft.com/office/powerpoint/2010/main" val="39809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800" b="1" dirty="0"/>
              <a:t>Cancer secondaire (métastases) :</a:t>
            </a:r>
          </a:p>
          <a:p>
            <a:pPr lvl="1"/>
            <a:r>
              <a:rPr lang="fr-CA" sz="2600" dirty="0"/>
              <a:t>Se propage aux poumons à partir d’un cancer voisin (seins, œsophage, etc.)</a:t>
            </a:r>
          </a:p>
          <a:p>
            <a:pPr lvl="1"/>
            <a:endParaRPr lang="fr-CA" sz="2600" dirty="0"/>
          </a:p>
          <a:p>
            <a:pPr lvl="1"/>
            <a:r>
              <a:rPr lang="fr-CA" sz="2600" b="1" dirty="0"/>
              <a:t>Signes radiologiques :</a:t>
            </a:r>
          </a:p>
          <a:p>
            <a:pPr lvl="2"/>
            <a:r>
              <a:rPr lang="fr-CA" sz="2400" dirty="0"/>
              <a:t>Forme nodulaire, c’est-à-dire sous forme de noyaux multiples disséminés dans le poumon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2,69</a:t>
            </a:r>
          </a:p>
        </p:txBody>
      </p:sp>
    </p:spTree>
    <p:extLst>
      <p:ext uri="{BB962C8B-B14F-4D97-AF65-F5344CB8AC3E}">
        <p14:creationId xmlns:p14="http://schemas.microsoft.com/office/powerpoint/2010/main" val="245360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7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E712AF-F20F-41F2-9015-823D67E484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01" t="33192" r="46850" b="27590"/>
          <a:stretch/>
        </p:blipFill>
        <p:spPr>
          <a:xfrm>
            <a:off x="459020" y="3063128"/>
            <a:ext cx="4234142" cy="329322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50F9D3-1D37-4766-99FA-6D4CE290F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69" y="2065784"/>
            <a:ext cx="3415276" cy="272643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0BE9E49-F88C-4574-A551-2F52CC238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593" y="4005064"/>
            <a:ext cx="3553872" cy="285293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2E2825-8C64-4FE0-A3B2-503A5171B4B5}"/>
              </a:ext>
            </a:extLst>
          </p:cNvPr>
          <p:cNvSpPr/>
          <p:nvPr/>
        </p:nvSpPr>
        <p:spPr>
          <a:xfrm>
            <a:off x="972554" y="1722517"/>
            <a:ext cx="295202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Carcinome</a:t>
            </a:r>
          </a:p>
          <a:p>
            <a:pPr algn="ctr"/>
            <a:r>
              <a:rPr lang="fr-FR" sz="4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pulmonaire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286E23B-DBE9-4BAD-9FCE-C3D3EA12CA5B}"/>
              </a:ext>
            </a:extLst>
          </p:cNvPr>
          <p:cNvSpPr/>
          <p:nvPr/>
        </p:nvSpPr>
        <p:spPr>
          <a:xfrm rot="1345943">
            <a:off x="8898733" y="2678407"/>
            <a:ext cx="27889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0" cap="none" spc="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Métastases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C09FF5-B641-4A15-A6F9-9396EF4FF153}"/>
              </a:ext>
            </a:extLst>
          </p:cNvPr>
          <p:cNvSpPr/>
          <p:nvPr/>
        </p:nvSpPr>
        <p:spPr bwMode="auto">
          <a:xfrm>
            <a:off x="459020" y="6448725"/>
            <a:ext cx="3600400" cy="28803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CA" sz="1000" dirty="0">
                <a:hlinkClick r:id="rId6"/>
              </a:rPr>
              <a:t>http://www.info-radiologie.ch/tomodensitometrie-thorax.php</a:t>
            </a:r>
            <a:r>
              <a:rPr lang="fr-CA" sz="1000" dirty="0"/>
              <a:t> </a:t>
            </a:r>
            <a:endParaRPr kumimoji="0" lang="fr-CA" sz="1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689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2099296"/>
            <a:ext cx="9628632" cy="3986213"/>
          </a:xfrm>
        </p:spPr>
        <p:txBody>
          <a:bodyPr>
            <a:normAutofit lnSpcReduction="10000"/>
          </a:bodyPr>
          <a:lstStyle/>
          <a:p>
            <a:r>
              <a:rPr lang="fr-CA" sz="2800" b="1" dirty="0"/>
              <a:t>Tuberculose (TB) : </a:t>
            </a:r>
          </a:p>
          <a:p>
            <a:pPr lvl="1"/>
            <a:r>
              <a:rPr lang="fr-CA" sz="2600" dirty="0"/>
              <a:t>Maladie infectieuse : Bacille de Koch</a:t>
            </a:r>
          </a:p>
          <a:p>
            <a:pPr lvl="2"/>
            <a:r>
              <a:rPr lang="fr-CA" sz="2400" dirty="0"/>
              <a:t>Formation de tubercules (petites tumeurs arrondies à l’intérieur des tissus)</a:t>
            </a:r>
          </a:p>
          <a:p>
            <a:pPr lvl="2"/>
            <a:r>
              <a:rPr lang="fr-CA" sz="2400" dirty="0"/>
              <a:t>Tuberculose pulmonaire : Localisation pulmonaire prédominante</a:t>
            </a:r>
          </a:p>
          <a:p>
            <a:pPr lvl="2"/>
            <a:endParaRPr lang="fr-CA" sz="2400" dirty="0"/>
          </a:p>
          <a:p>
            <a:pPr lvl="1"/>
            <a:r>
              <a:rPr lang="fr-CA" sz="2600" b="1" dirty="0"/>
              <a:t>Signes radiologiques : </a:t>
            </a:r>
          </a:p>
          <a:p>
            <a:pPr lvl="2"/>
            <a:r>
              <a:rPr lang="fr-CA" sz="2400" dirty="0"/>
              <a:t>Présence </a:t>
            </a:r>
            <a:r>
              <a:rPr lang="fr-CA" sz="2400" i="1" u="sng" dirty="0"/>
              <a:t>d’infiltrats</a:t>
            </a:r>
            <a:r>
              <a:rPr lang="fr-CA" sz="2400" dirty="0"/>
              <a:t> localisés au niveau des sommets pulmonaires (ou dans la moitié sup.)</a:t>
            </a:r>
          </a:p>
          <a:p>
            <a:pPr lvl="3"/>
            <a:r>
              <a:rPr lang="fr-CA" sz="2200" i="1" u="sng" dirty="0"/>
              <a:t>Infiltrats</a:t>
            </a:r>
            <a:r>
              <a:rPr lang="fr-CA" sz="2200" dirty="0"/>
              <a:t> : Plages opaques en général homogènes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2,71</a:t>
            </a:r>
          </a:p>
        </p:txBody>
      </p:sp>
    </p:spTree>
    <p:extLst>
      <p:ext uri="{BB962C8B-B14F-4D97-AF65-F5344CB8AC3E}">
        <p14:creationId xmlns:p14="http://schemas.microsoft.com/office/powerpoint/2010/main" val="367910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D5EF74-D054-4E2F-97CD-0CB443D5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Pathologies pulmonaires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BC7AF1-67F1-45AC-B989-D40C4959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828456"/>
            <a:ext cx="9628632" cy="3986213"/>
          </a:xfrm>
        </p:spPr>
        <p:txBody>
          <a:bodyPr>
            <a:normAutofit/>
          </a:bodyPr>
          <a:lstStyle/>
          <a:p>
            <a:r>
              <a:rPr lang="fr-CA" sz="2800" b="1" dirty="0"/>
              <a:t>Tuberculose (TB) : </a:t>
            </a:r>
          </a:p>
          <a:p>
            <a:pPr lvl="1"/>
            <a:r>
              <a:rPr lang="fr-CA" sz="2600" b="1" dirty="0"/>
              <a:t>Signes radiologiques (suite) : </a:t>
            </a:r>
          </a:p>
          <a:p>
            <a:pPr lvl="2"/>
            <a:r>
              <a:rPr lang="fr-CA" sz="2400" dirty="0"/>
              <a:t>L’intérieur des infiltrats se nomme </a:t>
            </a:r>
            <a:r>
              <a:rPr lang="fr-CA" sz="2400" i="1" u="sng" dirty="0"/>
              <a:t>la caverne :</a:t>
            </a:r>
          </a:p>
          <a:p>
            <a:pPr lvl="3"/>
            <a:r>
              <a:rPr lang="fr-CA" sz="2200" dirty="0"/>
              <a:t>Lésion typique de TB pulmonaire. </a:t>
            </a:r>
          </a:p>
          <a:p>
            <a:pPr lvl="3"/>
            <a:r>
              <a:rPr lang="fr-CA" sz="2200" dirty="0"/>
              <a:t>Image arrondie, régulière, d’hyper-clarté (remplie d’air) cernée par une limite extérieure plus ou moins épaisse et dense</a:t>
            </a:r>
          </a:p>
          <a:p>
            <a:pPr lvl="3"/>
            <a:endParaRPr lang="fr-CA" sz="2200" dirty="0"/>
          </a:p>
          <a:p>
            <a:pPr lvl="3"/>
            <a:r>
              <a:rPr lang="fr-CA" sz="2200" b="1" dirty="0"/>
              <a:t>L’intérieur de la caverne : </a:t>
            </a:r>
            <a:r>
              <a:rPr lang="fr-CA" sz="2200" dirty="0"/>
              <a:t>Image radio-transparente (noir)</a:t>
            </a:r>
          </a:p>
          <a:p>
            <a:pPr lvl="3"/>
            <a:r>
              <a:rPr lang="fr-CA" sz="2200" b="1" dirty="0"/>
              <a:t>L’extérieur de la caverne : </a:t>
            </a:r>
            <a:r>
              <a:rPr lang="fr-CA" sz="2200" dirty="0"/>
              <a:t>Image radio-opaque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B39C5B-D619-4703-93AC-B232342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BEB5121D-C1E8-4FDB-83A6-0AC9A7D9AC59}"/>
              </a:ext>
            </a:extLst>
          </p:cNvPr>
          <p:cNvSpPr/>
          <p:nvPr/>
        </p:nvSpPr>
        <p:spPr>
          <a:xfrm>
            <a:off x="10668000" y="926758"/>
            <a:ext cx="1173703" cy="46166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>
                <a:solidFill>
                  <a:schemeClr val="tx1"/>
                </a:solidFill>
              </a:rPr>
              <a:t>Page 2,71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09561-B5AD-4CBE-9C86-38C3DCDFED37}"/>
              </a:ext>
            </a:extLst>
          </p:cNvPr>
          <p:cNvSpPr/>
          <p:nvPr/>
        </p:nvSpPr>
        <p:spPr>
          <a:xfrm>
            <a:off x="2433943" y="5398036"/>
            <a:ext cx="749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4000" b="1" dirty="0">
                <a:ln/>
                <a:solidFill>
                  <a:srgbClr val="00B0F0"/>
                </a:solidFill>
              </a:rPr>
              <a:t>La TDM est la modalité de choix pour établir le diagnostic</a:t>
            </a:r>
            <a:endParaRPr lang="fr-FR" sz="4000" b="1" cap="none" spc="0" dirty="0">
              <a:ln/>
              <a:solidFill>
                <a:srgbClr val="00B0F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725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Sujets éducatifs 16 x 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27_TF03462902_TF03462902.potx" id="{A59AF3D5-244B-438E-B80B-8D43B5DC2455}" vid="{17A90BAD-D5E9-44EA-AAAD-F5E2CFCA3A16}"/>
    </a:ext>
  </a:extLst>
</a:theme>
</file>

<file path=ppt/theme/theme2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sujets éducatifs, conception d’illustrations « tableau noir » (grand écran)</Template>
  <TotalTime>757</TotalTime>
  <Words>1868</Words>
  <Application>Microsoft Office PowerPoint</Application>
  <PresentationFormat>Grand écran</PresentationFormat>
  <Paragraphs>374</Paragraphs>
  <Slides>40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6" baseType="lpstr">
      <vt:lpstr>Microsoft YaHei</vt:lpstr>
      <vt:lpstr>Arial</vt:lpstr>
      <vt:lpstr>Calibri</vt:lpstr>
      <vt:lpstr>Garamond</vt:lpstr>
      <vt:lpstr>Wingdings</vt:lpstr>
      <vt:lpstr>Sujets éducatifs 16 x 9</vt:lpstr>
      <vt:lpstr>Pathologies des voies respiratoires (partie 2)</vt:lpstr>
      <vt:lpstr>Pathologies pulmonaires</vt:lpstr>
      <vt:lpstr>Kyste aérien</vt:lpstr>
      <vt:lpstr>Pathologies pulmonaires</vt:lpstr>
      <vt:lpstr>Pathologies pulmonaires</vt:lpstr>
      <vt:lpstr>Pathologies pulmonaires</vt:lpstr>
      <vt:lpstr>Pathologies pulmonaires</vt:lpstr>
      <vt:lpstr>Pathologies pulmonaires</vt:lpstr>
      <vt:lpstr>Pathologies pulmonaires</vt:lpstr>
      <vt:lpstr>Tuberculose pulmonaire</vt:lpstr>
      <vt:lpstr>Tuberculose pulmonaire</vt:lpstr>
      <vt:lpstr>Tuberculose et dépistage</vt:lpstr>
      <vt:lpstr>Tuberculose et dépistage</vt:lpstr>
      <vt:lpstr>Tuberculose et dépistage </vt:lpstr>
      <vt:lpstr>Tuberculose et dépistage </vt:lpstr>
      <vt:lpstr>Pathologies pulmonaires</vt:lpstr>
      <vt:lpstr>Bronchectasie</vt:lpstr>
      <vt:lpstr>Bronchectasie </vt:lpstr>
      <vt:lpstr>Pathologies pulmonaires</vt:lpstr>
      <vt:lpstr>Emphysème</vt:lpstr>
      <vt:lpstr>Pathologies pulmonaires</vt:lpstr>
      <vt:lpstr>Épanchement pleural</vt:lpstr>
      <vt:lpstr>Pathologies pulmonaires</vt:lpstr>
      <vt:lpstr>Pneumothorax</vt:lpstr>
      <vt:lpstr>Pneumothorax </vt:lpstr>
      <vt:lpstr>Pneumothorax</vt:lpstr>
      <vt:lpstr>Pneumothorax</vt:lpstr>
      <vt:lpstr>Pneumothorax </vt:lpstr>
      <vt:lpstr>Pathologies pulmonaires</vt:lpstr>
      <vt:lpstr>Atélectasie</vt:lpstr>
      <vt:lpstr>Atélectasie</vt:lpstr>
      <vt:lpstr>Atélectasie versus emphysème</vt:lpstr>
      <vt:lpstr>Pathologies pulmonaires</vt:lpstr>
      <vt:lpstr>Pathologies pulmonaires</vt:lpstr>
      <vt:lpstr>Œdème pulmonaire</vt:lpstr>
      <vt:lpstr>Œdème pulmonaire</vt:lpstr>
      <vt:lpstr>Syndrome de détresse respiratoire (SDR)</vt:lpstr>
      <vt:lpstr>Syndrome de détresse respiratoire (SDR)</vt:lpstr>
      <vt:lpstr>Air sous-cutané ou emphysème sous-cutané</vt:lpstr>
      <vt:lpstr>Air sous-cutané ou emphysème sous-cutané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Pathologies des voies respiratoires</dc:title>
  <dc:creator>Luc Bélanger</dc:creator>
  <cp:lastModifiedBy>Luc Bélanger</cp:lastModifiedBy>
  <cp:revision>68</cp:revision>
  <dcterms:created xsi:type="dcterms:W3CDTF">2022-02-07T13:35:19Z</dcterms:created>
  <dcterms:modified xsi:type="dcterms:W3CDTF">2022-02-16T13:01:49Z</dcterms:modified>
</cp:coreProperties>
</file>