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3"/>
  </p:notesMasterIdLst>
  <p:sldIdLst>
    <p:sldId id="256" r:id="rId2"/>
    <p:sldId id="285" r:id="rId3"/>
    <p:sldId id="286" r:id="rId4"/>
    <p:sldId id="287" r:id="rId5"/>
    <p:sldId id="288" r:id="rId6"/>
    <p:sldId id="289" r:id="rId7"/>
    <p:sldId id="290" r:id="rId8"/>
    <p:sldId id="291" r:id="rId9"/>
    <p:sldId id="292" r:id="rId10"/>
    <p:sldId id="302" r:id="rId11"/>
    <p:sldId id="293" r:id="rId12"/>
    <p:sldId id="294" r:id="rId13"/>
    <p:sldId id="295" r:id="rId14"/>
    <p:sldId id="296" r:id="rId15"/>
    <p:sldId id="297" r:id="rId16"/>
    <p:sldId id="298" r:id="rId17"/>
    <p:sldId id="299" r:id="rId18"/>
    <p:sldId id="300" r:id="rId19"/>
    <p:sldId id="301"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5" r:id="rId33"/>
    <p:sldId id="316" r:id="rId34"/>
    <p:sldId id="317" r:id="rId35"/>
    <p:sldId id="318" r:id="rId36"/>
    <p:sldId id="319" r:id="rId37"/>
    <p:sldId id="320" r:id="rId38"/>
    <p:sldId id="321" r:id="rId39"/>
    <p:sldId id="322" r:id="rId40"/>
    <p:sldId id="323" r:id="rId41"/>
    <p:sldId id="324" r:id="rId42"/>
    <p:sldId id="325" r:id="rId43"/>
    <p:sldId id="334" r:id="rId44"/>
    <p:sldId id="326" r:id="rId45"/>
    <p:sldId id="327" r:id="rId46"/>
    <p:sldId id="329" r:id="rId47"/>
    <p:sldId id="330" r:id="rId48"/>
    <p:sldId id="331" r:id="rId49"/>
    <p:sldId id="328" r:id="rId50"/>
    <p:sldId id="332" r:id="rId51"/>
    <p:sldId id="333"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4660"/>
  </p:normalViewPr>
  <p:slideViewPr>
    <p:cSldViewPr snapToGrid="0">
      <p:cViewPr>
        <p:scale>
          <a:sx n="66" d="100"/>
          <a:sy n="66" d="100"/>
        </p:scale>
        <p:origin x="81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72130-669F-4119-956B-AD6CA1873125}" type="datetimeFigureOut">
              <a:rPr lang="fr-CA" smtClean="0"/>
              <a:t>2022-04-20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2AEA89-EB21-4C4F-9DBB-4943C25FAF3B}" type="slidenum">
              <a:rPr lang="fr-CA" smtClean="0"/>
              <a:t>‹N°›</a:t>
            </a:fld>
            <a:endParaRPr lang="fr-CA"/>
          </a:p>
        </p:txBody>
      </p:sp>
    </p:spTree>
    <p:extLst>
      <p:ext uri="{BB962C8B-B14F-4D97-AF65-F5344CB8AC3E}">
        <p14:creationId xmlns:p14="http://schemas.microsoft.com/office/powerpoint/2010/main" val="3248571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4D81E6E-0300-4ED8-BCF8-ABD0B63EC490}" type="datetime1">
              <a:rPr lang="en-US" smtClean="0"/>
              <a:t>4/20/2022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FEE284C-C4A4-4F4F-8D6C-55B393AB5A04}" type="datetime1">
              <a:rPr lang="en-US" smtClean="0"/>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C058B17-08E9-456B-AF28-9CC2B159E531}" type="datetime1">
              <a:rPr lang="en-US" smtClean="0"/>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D965A7A-628B-4873-BA83-2B82F8DF64E1}" type="datetime1">
              <a:rPr lang="en-US" smtClean="0"/>
              <a:t>4/20/2022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D70FA72-7E14-43E7-AEDC-F98BBC2BC57D}" type="datetime1">
              <a:rPr lang="en-US" smtClean="0"/>
              <a:t>4/20/2022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A491D8F-0E92-4D29-A954-6A89412DDE4C}" type="datetime1">
              <a:rPr lang="en-US" smtClean="0"/>
              <a:t>4/20/2022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8EEE6A3-EDC5-4D9B-8657-B62196E1E070}" type="datetime1">
              <a:rPr lang="en-US" smtClean="0"/>
              <a:t>4/20/2022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5F64E2A-8852-487F-B913-D27C1A137E39}" type="datetime1">
              <a:rPr lang="en-US" smtClean="0"/>
              <a:t>4/20/2022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6012-A6BE-4340-B50E-8C50D638FEF2}" type="datetime1">
              <a:rPr lang="en-US" smtClean="0"/>
              <a:t>4/20/2022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37C052A-B9AA-4A00-BAAC-52FD4DE36650}" type="datetime1">
              <a:rPr lang="en-US" smtClean="0"/>
              <a:t>4/20/2022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9F0BFB3-23AF-4B63-9B0E-19B832784FC3}" type="datetime1">
              <a:rPr lang="en-US" smtClean="0"/>
              <a:t>4/20/2022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C7377F-3EC9-4D07-BC5E-83FC46F1C04F}" type="datetime1">
              <a:rPr lang="en-US" smtClean="0"/>
              <a:t>4/20/2022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docteurclic.com/galerie-photos/image_5363_400.jpg"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cookmedical.com/data/resources/IR-BM-BBIP-EN-201206_M3(1).pdf"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244D3D-0675-48A2-B71E-102F4F5D3AE8}"/>
              </a:ext>
            </a:extLst>
          </p:cNvPr>
          <p:cNvSpPr>
            <a:spLocks noGrp="1"/>
          </p:cNvSpPr>
          <p:nvPr>
            <p:ph type="ctrTitle"/>
          </p:nvPr>
        </p:nvSpPr>
        <p:spPr/>
        <p:txBody>
          <a:bodyPr/>
          <a:lstStyle/>
          <a:p>
            <a:r>
              <a:rPr lang="fr-CA" dirty="0"/>
              <a:t>Protocoles </a:t>
            </a:r>
            <a:r>
              <a:rPr lang="fr-CA" dirty="0" err="1"/>
              <a:t>tdm</a:t>
            </a:r>
            <a:r>
              <a:rPr lang="fr-CA" dirty="0"/>
              <a:t> Divers</a:t>
            </a:r>
          </a:p>
        </p:txBody>
      </p:sp>
      <p:sp>
        <p:nvSpPr>
          <p:cNvPr id="4" name="Sous-titre 2">
            <a:extLst>
              <a:ext uri="{FF2B5EF4-FFF2-40B4-BE49-F238E27FC236}">
                <a16:creationId xmlns:a16="http://schemas.microsoft.com/office/drawing/2014/main" id="{199633EC-5CD3-4BB1-846F-15712008FB72}"/>
              </a:ext>
            </a:extLst>
          </p:cNvPr>
          <p:cNvSpPr>
            <a:spLocks noGrp="1"/>
          </p:cNvSpPr>
          <p:nvPr>
            <p:ph type="subTitle" idx="1"/>
          </p:nvPr>
        </p:nvSpPr>
        <p:spPr>
          <a:xfrm>
            <a:off x="2679906" y="3956279"/>
            <a:ext cx="6831673" cy="1086237"/>
          </a:xfrm>
        </p:spPr>
        <p:txBody>
          <a:bodyPr>
            <a:normAutofit fontScale="92500"/>
          </a:bodyPr>
          <a:lstStyle/>
          <a:p>
            <a:r>
              <a:rPr lang="fr-CA" sz="3600" dirty="0">
                <a:solidFill>
                  <a:srgbClr val="0070C0"/>
                </a:solidFill>
              </a:rPr>
              <a:t>TAP, bassin, ASI et biopsie osseuse</a:t>
            </a:r>
          </a:p>
        </p:txBody>
      </p:sp>
      <p:sp>
        <p:nvSpPr>
          <p:cNvPr id="5" name="Espace réservé du numéro de diapositive 4">
            <a:extLst>
              <a:ext uri="{FF2B5EF4-FFF2-40B4-BE49-F238E27FC236}">
                <a16:creationId xmlns:a16="http://schemas.microsoft.com/office/drawing/2014/main" id="{37A9E729-F656-4A4B-B5F7-0BD042AAEE73}"/>
              </a:ext>
            </a:extLst>
          </p:cNvPr>
          <p:cNvSpPr>
            <a:spLocks noGrp="1"/>
          </p:cNvSpPr>
          <p:nvPr>
            <p:ph type="sldNum" sz="quarter" idx="12"/>
          </p:nvPr>
        </p:nvSpPr>
        <p:spPr/>
        <p:txBody>
          <a:bodyPr/>
          <a:lstStyle/>
          <a:p>
            <a:fld id="{69E57DC2-970A-4B3E-BB1C-7A09969E49DF}" type="slidenum">
              <a:rPr lang="en-US" smtClean="0"/>
              <a:pPr/>
              <a:t>1</a:t>
            </a:fld>
            <a:endParaRPr lang="en-US" dirty="0"/>
          </a:p>
        </p:txBody>
      </p:sp>
    </p:spTree>
    <p:extLst>
      <p:ext uri="{BB962C8B-B14F-4D97-AF65-F5344CB8AC3E}">
        <p14:creationId xmlns:p14="http://schemas.microsoft.com/office/powerpoint/2010/main" val="2840050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1638300"/>
            <a:ext cx="9601200" cy="3581400"/>
          </a:xfrm>
        </p:spPr>
        <p:txBody>
          <a:bodyPr>
            <a:normAutofit/>
          </a:bodyPr>
          <a:lstStyle/>
          <a:p>
            <a:r>
              <a:rPr lang="fr-CA" sz="2400" dirty="0"/>
              <a:t>L’étude TDM du bassin sera principalement sur le plan osseux. </a:t>
            </a:r>
          </a:p>
          <a:p>
            <a:endParaRPr lang="fr-CA" sz="2400" dirty="0"/>
          </a:p>
          <a:p>
            <a:r>
              <a:rPr lang="fr-CA" sz="2400" dirty="0"/>
              <a:t>Comme il s’agit d’étude osseuse, l’examen sera plus souvent réalisé sans injection de PDC intra-veineux (C-)</a:t>
            </a:r>
          </a:p>
          <a:p>
            <a:endParaRPr lang="fr-CA" sz="2400" dirty="0"/>
          </a:p>
          <a:p>
            <a:r>
              <a:rPr lang="fr-CA" sz="2400" dirty="0"/>
              <a:t>Pour les organes situés dans le bassin (organes génitaux), le TDM n’est pas la modalité de choix, et selon les pathologies recherchées, une modalité d’examen sera déterminée (IRM, échographie, etc.)</a:t>
            </a:r>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10</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du bassin (hanches)</a:t>
            </a:r>
          </a:p>
        </p:txBody>
      </p:sp>
    </p:spTree>
    <p:extLst>
      <p:ext uri="{BB962C8B-B14F-4D97-AF65-F5344CB8AC3E}">
        <p14:creationId xmlns:p14="http://schemas.microsoft.com/office/powerpoint/2010/main" val="818716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1442434"/>
            <a:ext cx="9601200" cy="4424966"/>
          </a:xfrm>
        </p:spPr>
        <p:txBody>
          <a:bodyPr>
            <a:normAutofit lnSpcReduction="10000"/>
          </a:bodyPr>
          <a:lstStyle/>
          <a:p>
            <a:r>
              <a:rPr lang="fr-CA" sz="2400" b="1" dirty="0"/>
              <a:t>Buts ou indications : </a:t>
            </a:r>
          </a:p>
          <a:p>
            <a:pPr lvl="1"/>
            <a:r>
              <a:rPr lang="fr-CA" sz="2400" dirty="0"/>
              <a:t>Traumatisme</a:t>
            </a:r>
          </a:p>
          <a:p>
            <a:pPr lvl="1"/>
            <a:r>
              <a:rPr lang="fr-CA" sz="2400" dirty="0"/>
              <a:t>Douleur</a:t>
            </a:r>
          </a:p>
          <a:p>
            <a:pPr lvl="1"/>
            <a:r>
              <a:rPr lang="fr-CA" sz="2400" dirty="0"/>
              <a:t>Recherche de fracture</a:t>
            </a:r>
          </a:p>
          <a:p>
            <a:pPr lvl="1"/>
            <a:r>
              <a:rPr lang="fr-CA" sz="2400" dirty="0"/>
              <a:t>Planification orthopédique (pré-op)</a:t>
            </a:r>
          </a:p>
          <a:p>
            <a:pPr lvl="1"/>
            <a:r>
              <a:rPr lang="fr-CA" sz="2400" dirty="0"/>
              <a:t>Suivi post-op</a:t>
            </a:r>
          </a:p>
          <a:p>
            <a:pPr lvl="1"/>
            <a:endParaRPr lang="fr-CA" sz="2400" dirty="0"/>
          </a:p>
          <a:p>
            <a:r>
              <a:rPr lang="fr-CA" sz="2400" b="1" dirty="0"/>
              <a:t>Contre-indications : </a:t>
            </a:r>
          </a:p>
          <a:p>
            <a:pPr lvl="1"/>
            <a:r>
              <a:rPr lang="fr-CA" sz="2400" dirty="0"/>
              <a:t>Baryum dans la région pelvienne</a:t>
            </a:r>
          </a:p>
          <a:p>
            <a:pPr lvl="1"/>
            <a:r>
              <a:rPr lang="fr-CA" sz="2400" dirty="0"/>
              <a:t>Si le protocole nécessite un injection IV de PDC, rechercher les contre-indications à l’injection (questionnaire anamnèse)</a:t>
            </a:r>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11</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du bassin (hanches)</a:t>
            </a:r>
          </a:p>
        </p:txBody>
      </p:sp>
    </p:spTree>
    <p:extLst>
      <p:ext uri="{BB962C8B-B14F-4D97-AF65-F5344CB8AC3E}">
        <p14:creationId xmlns:p14="http://schemas.microsoft.com/office/powerpoint/2010/main" val="95334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1442433"/>
            <a:ext cx="7514823" cy="4829577"/>
          </a:xfrm>
        </p:spPr>
        <p:txBody>
          <a:bodyPr>
            <a:normAutofit/>
          </a:bodyPr>
          <a:lstStyle/>
          <a:p>
            <a:r>
              <a:rPr lang="fr-CA" sz="2400" b="1" dirty="0"/>
              <a:t>Préparation : </a:t>
            </a:r>
          </a:p>
          <a:p>
            <a:pPr lvl="1"/>
            <a:r>
              <a:rPr lang="fr-CA" sz="2400" dirty="0"/>
              <a:t>Faire déshabiller le patient et faire revêtir une jaquette (retirer le haut et le bas)</a:t>
            </a:r>
          </a:p>
          <a:p>
            <a:pPr lvl="1"/>
            <a:r>
              <a:rPr lang="fr-CA" sz="2400" dirty="0"/>
              <a:t>Retirer tout objet susceptible de nuire à la qualité de l’image (bijoux, piercing, etc.) </a:t>
            </a:r>
          </a:p>
          <a:p>
            <a:pPr lvl="1"/>
            <a:r>
              <a:rPr lang="fr-CA" sz="2400" dirty="0"/>
              <a:t>Si le patient a du matériel orthopédique (prothèse, plaque et vis, etc.), prendre le protocole adapté </a:t>
            </a:r>
            <a:r>
              <a:rPr lang="fr-CA" sz="2400" b="1" dirty="0">
                <a:solidFill>
                  <a:srgbClr val="FF0000"/>
                </a:solidFill>
              </a:rPr>
              <a:t>(protocole IMAR)</a:t>
            </a:r>
          </a:p>
          <a:p>
            <a:pPr lvl="1"/>
            <a:r>
              <a:rPr lang="fr-CA" sz="2400" dirty="0"/>
              <a:t>Faire vider la vessie avant l’examen</a:t>
            </a:r>
          </a:p>
          <a:p>
            <a:pPr lvl="1"/>
            <a:endParaRPr lang="fr-CA" sz="2400" b="1" dirty="0"/>
          </a:p>
          <a:p>
            <a:pPr lvl="1"/>
            <a:endParaRPr lang="fr-CA" sz="2400" b="1" dirty="0"/>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12</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du bassin (hanches)</a:t>
            </a:r>
          </a:p>
        </p:txBody>
      </p:sp>
      <p:pic>
        <p:nvPicPr>
          <p:cNvPr id="6" name="Image 5">
            <a:extLst>
              <a:ext uri="{FF2B5EF4-FFF2-40B4-BE49-F238E27FC236}">
                <a16:creationId xmlns:a16="http://schemas.microsoft.com/office/drawing/2014/main" id="{4825FD54-6745-4FA9-9D7E-74E1E509F9DA}"/>
              </a:ext>
            </a:extLst>
          </p:cNvPr>
          <p:cNvPicPr>
            <a:picLocks noChangeAspect="1"/>
          </p:cNvPicPr>
          <p:nvPr/>
        </p:nvPicPr>
        <p:blipFill>
          <a:blip r:embed="rId2"/>
          <a:stretch>
            <a:fillRect/>
          </a:stretch>
        </p:blipFill>
        <p:spPr>
          <a:xfrm>
            <a:off x="8711163" y="3177862"/>
            <a:ext cx="3119438" cy="2605088"/>
          </a:xfrm>
          <a:prstGeom prst="rect">
            <a:avLst/>
          </a:prstGeom>
        </p:spPr>
      </p:pic>
      <p:sp>
        <p:nvSpPr>
          <p:cNvPr id="7" name="Espace réservé de la date 2">
            <a:extLst>
              <a:ext uri="{FF2B5EF4-FFF2-40B4-BE49-F238E27FC236}">
                <a16:creationId xmlns:a16="http://schemas.microsoft.com/office/drawing/2014/main" id="{A7F2E035-8F35-46AA-B2C6-EF270914C87C}"/>
              </a:ext>
            </a:extLst>
          </p:cNvPr>
          <p:cNvSpPr txBox="1">
            <a:spLocks/>
          </p:cNvSpPr>
          <p:nvPr/>
        </p:nvSpPr>
        <p:spPr>
          <a:xfrm>
            <a:off x="7610313" y="5837401"/>
            <a:ext cx="3274482" cy="669597"/>
          </a:xfrm>
          <a:prstGeom prst="rect">
            <a:avLst/>
          </a:prstGeom>
        </p:spPr>
        <p:txBody>
          <a:bodyPr vert="horz" lIns="0" tIns="0" rIns="0" bIns="0" rtlCol="0" anchor="ctr"/>
          <a:lstStyle>
            <a:defPPr rtl="0">
              <a:defRPr lang="fr-fr"/>
            </a:defPPr>
            <a:lvl1pPr marL="0" algn="r" defTabSz="914400" rtl="0" eaLnBrk="1" latinLnBrk="0" hangingPunct="1">
              <a:defRPr sz="1000" kern="1200">
                <a:solidFill>
                  <a:schemeClr val="bg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schemeClr val="tx1"/>
                </a:solidFill>
                <a:effectLst/>
                <a:uLnTx/>
                <a:uFillTx/>
                <a:latin typeface="Segoe UI Light"/>
                <a:ea typeface="+mn-ea"/>
                <a:cs typeface="+mn-cs"/>
              </a:rPr>
              <a:t>Ref</a:t>
            </a:r>
            <a:r>
              <a:rPr kumimoji="0" lang="fr-FR" sz="1000" b="0" i="0" u="none" strike="noStrike" kern="1200" cap="none" spc="0" normalizeH="0" baseline="0" noProof="0" dirty="0">
                <a:ln>
                  <a:noFill/>
                </a:ln>
                <a:solidFill>
                  <a:schemeClr val="tx1"/>
                </a:solidFill>
                <a:effectLst/>
                <a:uLnTx/>
                <a:uFillTx/>
                <a:latin typeface="Segoe UI Light"/>
                <a:ea typeface="+mn-ea"/>
                <a:cs typeface="+mn-cs"/>
              </a:rPr>
              <a:t> : </a:t>
            </a:r>
            <a:r>
              <a:rPr kumimoji="0" lang="fr-CA" sz="1000" b="0" i="0" u="none" strike="noStrike" kern="1200" cap="none" spc="0" normalizeH="0" baseline="0" noProof="0" dirty="0">
                <a:ln>
                  <a:noFill/>
                </a:ln>
                <a:solidFill>
                  <a:schemeClr val="tx1"/>
                </a:solidFill>
                <a:effectLst/>
                <a:uLnTx/>
                <a:uFillTx/>
                <a:latin typeface="Segoe UI Light"/>
                <a:ea typeface="+mn-ea"/>
                <a:cs typeface="+mn-cs"/>
              </a:rPr>
              <a:t>DILLENSEGER, J.-P., E., MOERSCHEL, C. ZORN, Guide des technologies de l’imagerie médicale et de la radiothérapie Quand la théorie éclaire la pratique. Elsevier Masson, 2016, page 174</a:t>
            </a:r>
          </a:p>
        </p:txBody>
      </p:sp>
    </p:spTree>
    <p:extLst>
      <p:ext uri="{BB962C8B-B14F-4D97-AF65-F5344CB8AC3E}">
        <p14:creationId xmlns:p14="http://schemas.microsoft.com/office/powerpoint/2010/main" val="2481081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1687132"/>
            <a:ext cx="9601200" cy="4180268"/>
          </a:xfrm>
        </p:spPr>
        <p:txBody>
          <a:bodyPr>
            <a:normAutofit/>
          </a:bodyPr>
          <a:lstStyle/>
          <a:p>
            <a:r>
              <a:rPr lang="fr-CA" sz="2400" b="1" dirty="0"/>
              <a:t>Positionnement : </a:t>
            </a:r>
          </a:p>
          <a:p>
            <a:pPr lvl="1"/>
            <a:r>
              <a:rPr lang="fr-CA" dirty="0"/>
              <a:t>Patient en décubitus dorsal</a:t>
            </a:r>
          </a:p>
          <a:p>
            <a:pPr lvl="1"/>
            <a:r>
              <a:rPr lang="fr-CA" dirty="0"/>
              <a:t>Bras placés au-dessus de la tête (sur le thorax)</a:t>
            </a:r>
          </a:p>
          <a:p>
            <a:pPr lvl="2"/>
            <a:r>
              <a:rPr lang="fr-CA" dirty="0"/>
              <a:t>Si impossible pour le patient, laisser les bras de chaque côté du corps, mais cela donne une moins bonne qualité d’examen</a:t>
            </a:r>
          </a:p>
          <a:p>
            <a:pPr lvl="1"/>
            <a:r>
              <a:rPr lang="fr-CA" dirty="0"/>
              <a:t>Les pieds entrent en premier dans le statif</a:t>
            </a:r>
          </a:p>
          <a:p>
            <a:pPr lvl="2"/>
            <a:r>
              <a:rPr lang="fr-CA" b="1" dirty="0">
                <a:solidFill>
                  <a:srgbClr val="FF0000"/>
                </a:solidFill>
              </a:rPr>
              <a:t>Placer les pieds en rotation interne (si possible)</a:t>
            </a:r>
          </a:p>
          <a:p>
            <a:pPr lvl="1"/>
            <a:r>
              <a:rPr lang="fr-CA" dirty="0"/>
              <a:t>S’assurer qu’il n’y ait pas de rotation du PMS.</a:t>
            </a:r>
          </a:p>
          <a:p>
            <a:pPr lvl="2"/>
            <a:r>
              <a:rPr lang="fr-CA" dirty="0"/>
              <a:t>Épaule et bassin bien appuyés sur la table</a:t>
            </a:r>
          </a:p>
          <a:p>
            <a:pPr lvl="1"/>
            <a:r>
              <a:rPr lang="fr-CA" dirty="0"/>
              <a:t>S’assurer qu’il n’y ait pas de déviation du PMS</a:t>
            </a:r>
          </a:p>
          <a:p>
            <a:pPr lvl="1"/>
            <a:endParaRPr lang="fr-CA" sz="2400" b="1" dirty="0"/>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13</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du bassin (hanches)</a:t>
            </a:r>
          </a:p>
        </p:txBody>
      </p:sp>
    </p:spTree>
    <p:extLst>
      <p:ext uri="{BB962C8B-B14F-4D97-AF65-F5344CB8AC3E}">
        <p14:creationId xmlns:p14="http://schemas.microsoft.com/office/powerpoint/2010/main" val="655535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p:txBody>
          <a:bodyPr>
            <a:normAutofit/>
          </a:bodyPr>
          <a:lstStyle/>
          <a:p>
            <a:r>
              <a:rPr lang="fr-CA" sz="2400" b="1" dirty="0"/>
              <a:t>Protocole : </a:t>
            </a:r>
          </a:p>
          <a:p>
            <a:pPr lvl="1"/>
            <a:r>
              <a:rPr lang="fr-CA" sz="2400" dirty="0"/>
              <a:t>Centrage :</a:t>
            </a:r>
          </a:p>
          <a:p>
            <a:pPr lvl="2"/>
            <a:r>
              <a:rPr lang="fr-CA" sz="2200" dirty="0"/>
              <a:t>En cranio-caudal (z) : 5 cm au-dessus de la crête iliaque</a:t>
            </a:r>
          </a:p>
          <a:p>
            <a:pPr lvl="2"/>
            <a:r>
              <a:rPr lang="fr-CA" sz="2200" dirty="0"/>
              <a:t>En antéro-postérieur (y) : Au centre du bassin</a:t>
            </a:r>
          </a:p>
          <a:p>
            <a:pPr lvl="2"/>
            <a:endParaRPr lang="fr-CA" sz="2200" dirty="0"/>
          </a:p>
          <a:p>
            <a:pPr lvl="1"/>
            <a:r>
              <a:rPr lang="fr-CA" sz="2400" dirty="0"/>
              <a:t>Injection : </a:t>
            </a:r>
            <a:r>
              <a:rPr lang="fr-CA" sz="2400" b="1" dirty="0"/>
              <a:t>Aucune</a:t>
            </a:r>
          </a:p>
          <a:p>
            <a:pPr lvl="2"/>
            <a:r>
              <a:rPr lang="fr-CA" sz="2200" dirty="0"/>
              <a:t>S’il y a injection, utilisé le protocole d’injection de l’</a:t>
            </a:r>
            <a:r>
              <a:rPr lang="fr-CA" sz="2200" dirty="0" err="1"/>
              <a:t>abdomen-pelvien</a:t>
            </a:r>
            <a:r>
              <a:rPr lang="fr-CA" sz="2200" dirty="0"/>
              <a:t> veineux </a:t>
            </a:r>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14</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du bassin (hanches)</a:t>
            </a:r>
          </a:p>
        </p:txBody>
      </p:sp>
    </p:spTree>
    <p:extLst>
      <p:ext uri="{BB962C8B-B14F-4D97-AF65-F5344CB8AC3E}">
        <p14:creationId xmlns:p14="http://schemas.microsoft.com/office/powerpoint/2010/main" val="2186940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219200" y="1442434"/>
            <a:ext cx="6252693" cy="3581400"/>
          </a:xfrm>
        </p:spPr>
        <p:txBody>
          <a:bodyPr>
            <a:normAutofit/>
          </a:bodyPr>
          <a:lstStyle/>
          <a:p>
            <a:r>
              <a:rPr lang="fr-CA" sz="2400" b="1" dirty="0"/>
              <a:t>Topogramme : Environ 350 mm (à ajuster selon le patient)</a:t>
            </a:r>
          </a:p>
          <a:p>
            <a:pPr lvl="1"/>
            <a:r>
              <a:rPr lang="fr-CA" sz="2400" dirty="0"/>
              <a:t>Généralement, le topo de face sera suffisant</a:t>
            </a:r>
          </a:p>
          <a:p>
            <a:pPr lvl="1"/>
            <a:r>
              <a:rPr lang="fr-CA" sz="2400" dirty="0"/>
              <a:t>Inclure 5 cm au-dessus de la crête iliaque jusqu’en dessous des petits trochanter</a:t>
            </a:r>
          </a:p>
          <a:p>
            <a:pPr lvl="1"/>
            <a:endParaRPr lang="fr-CA" sz="2400" b="1" dirty="0"/>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15</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du bassin (hanches)</a:t>
            </a:r>
          </a:p>
        </p:txBody>
      </p:sp>
      <p:pic>
        <p:nvPicPr>
          <p:cNvPr id="7" name="Image 6">
            <a:extLst>
              <a:ext uri="{FF2B5EF4-FFF2-40B4-BE49-F238E27FC236}">
                <a16:creationId xmlns:a16="http://schemas.microsoft.com/office/drawing/2014/main" id="{4E92F010-E3C9-491D-A543-CE6B11B820AD}"/>
              </a:ext>
            </a:extLst>
          </p:cNvPr>
          <p:cNvPicPr>
            <a:picLocks noChangeAspect="1"/>
          </p:cNvPicPr>
          <p:nvPr/>
        </p:nvPicPr>
        <p:blipFill>
          <a:blip r:embed="rId2"/>
          <a:stretch>
            <a:fillRect/>
          </a:stretch>
        </p:blipFill>
        <p:spPr>
          <a:xfrm>
            <a:off x="7471893" y="1885092"/>
            <a:ext cx="4305832" cy="2886529"/>
          </a:xfrm>
          <a:prstGeom prst="rect">
            <a:avLst/>
          </a:prstGeom>
        </p:spPr>
      </p:pic>
      <p:sp>
        <p:nvSpPr>
          <p:cNvPr id="8" name="ZoneTexte 7">
            <a:extLst>
              <a:ext uri="{FF2B5EF4-FFF2-40B4-BE49-F238E27FC236}">
                <a16:creationId xmlns:a16="http://schemas.microsoft.com/office/drawing/2014/main" id="{843DE1F5-2DFE-4D43-BA6B-159BC5F968D1}"/>
              </a:ext>
            </a:extLst>
          </p:cNvPr>
          <p:cNvSpPr txBox="1"/>
          <p:nvPr/>
        </p:nvSpPr>
        <p:spPr>
          <a:xfrm>
            <a:off x="8826663" y="4816085"/>
            <a:ext cx="1596292" cy="415498"/>
          </a:xfrm>
          <a:prstGeom prst="rect">
            <a:avLst/>
          </a:prstGeom>
          <a:noFill/>
          <a:ln>
            <a:solidFill>
              <a:schemeClr val="tx1"/>
            </a:solidFill>
          </a:ln>
        </p:spPr>
        <p:txBody>
          <a:bodyPr wrap="square" rtlCol="0">
            <a:spAutoFit/>
          </a:bodyPr>
          <a:lstStyle/>
          <a:p>
            <a:pPr algn="ctr"/>
            <a:r>
              <a:rPr lang="fr-CA" sz="1050" i="1" dirty="0"/>
              <a:t>Source : Images, Cégep de Rimouski</a:t>
            </a:r>
          </a:p>
        </p:txBody>
      </p:sp>
    </p:spTree>
    <p:extLst>
      <p:ext uri="{BB962C8B-B14F-4D97-AF65-F5344CB8AC3E}">
        <p14:creationId xmlns:p14="http://schemas.microsoft.com/office/powerpoint/2010/main" val="832161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1732208"/>
            <a:ext cx="6085268" cy="3581400"/>
          </a:xfrm>
        </p:spPr>
        <p:txBody>
          <a:bodyPr>
            <a:normAutofit lnSpcReduction="10000"/>
          </a:bodyPr>
          <a:lstStyle/>
          <a:p>
            <a:r>
              <a:rPr lang="fr-CA" sz="2400" b="1" dirty="0"/>
              <a:t>Acquisition : </a:t>
            </a:r>
          </a:p>
          <a:p>
            <a:pPr lvl="1"/>
            <a:r>
              <a:rPr lang="fr-CA" sz="2400" dirty="0"/>
              <a:t>Placer la boite d’acquisition de manière à couvrir : </a:t>
            </a:r>
          </a:p>
          <a:p>
            <a:pPr lvl="2"/>
            <a:r>
              <a:rPr lang="fr-CA" sz="2200" dirty="0"/>
              <a:t>En cranio-caudal : </a:t>
            </a:r>
          </a:p>
          <a:p>
            <a:pPr lvl="3"/>
            <a:r>
              <a:rPr lang="fr-CA" sz="2200" dirty="0"/>
              <a:t>Du dessus de la crête iliaque jusqu’en dessous des petits trochanter</a:t>
            </a:r>
          </a:p>
          <a:p>
            <a:pPr lvl="3"/>
            <a:endParaRPr lang="fr-CA" sz="2200" dirty="0"/>
          </a:p>
          <a:p>
            <a:pPr lvl="2"/>
            <a:r>
              <a:rPr lang="fr-CA" sz="2200" dirty="0"/>
              <a:t>En largeur : </a:t>
            </a:r>
          </a:p>
          <a:p>
            <a:pPr lvl="3"/>
            <a:r>
              <a:rPr lang="fr-CA" sz="2200" dirty="0"/>
              <a:t>Tout le bassin et les hanches </a:t>
            </a:r>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16</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du bassin (hanches)</a:t>
            </a:r>
          </a:p>
        </p:txBody>
      </p:sp>
      <p:sp>
        <p:nvSpPr>
          <p:cNvPr id="7" name="ZoneTexte 6">
            <a:extLst>
              <a:ext uri="{FF2B5EF4-FFF2-40B4-BE49-F238E27FC236}">
                <a16:creationId xmlns:a16="http://schemas.microsoft.com/office/drawing/2014/main" id="{154BA89A-4B43-4A90-9E1D-D42B1C750974}"/>
              </a:ext>
            </a:extLst>
          </p:cNvPr>
          <p:cNvSpPr txBox="1"/>
          <p:nvPr/>
        </p:nvSpPr>
        <p:spPr>
          <a:xfrm>
            <a:off x="8811638" y="5357586"/>
            <a:ext cx="1596292" cy="415498"/>
          </a:xfrm>
          <a:prstGeom prst="rect">
            <a:avLst/>
          </a:prstGeom>
          <a:noFill/>
          <a:ln>
            <a:solidFill>
              <a:schemeClr val="tx1"/>
            </a:solidFill>
          </a:ln>
        </p:spPr>
        <p:txBody>
          <a:bodyPr wrap="square" rtlCol="0">
            <a:spAutoFit/>
          </a:bodyPr>
          <a:lstStyle/>
          <a:p>
            <a:pPr algn="ctr"/>
            <a:r>
              <a:rPr lang="fr-CA" sz="1050" i="1" dirty="0"/>
              <a:t>Source : Images, Cégep de Rimouski</a:t>
            </a:r>
          </a:p>
        </p:txBody>
      </p:sp>
      <p:pic>
        <p:nvPicPr>
          <p:cNvPr id="8" name="Image 7">
            <a:extLst>
              <a:ext uri="{FF2B5EF4-FFF2-40B4-BE49-F238E27FC236}">
                <a16:creationId xmlns:a16="http://schemas.microsoft.com/office/drawing/2014/main" id="{7A1CEA48-6118-4A12-BCE9-62B4BA87168C}"/>
              </a:ext>
            </a:extLst>
          </p:cNvPr>
          <p:cNvPicPr>
            <a:picLocks noChangeAspect="1"/>
          </p:cNvPicPr>
          <p:nvPr/>
        </p:nvPicPr>
        <p:blipFill>
          <a:blip r:embed="rId2"/>
          <a:stretch>
            <a:fillRect/>
          </a:stretch>
        </p:blipFill>
        <p:spPr>
          <a:xfrm>
            <a:off x="7456868" y="2427079"/>
            <a:ext cx="4305832" cy="2886529"/>
          </a:xfrm>
          <a:prstGeom prst="rect">
            <a:avLst/>
          </a:prstGeom>
        </p:spPr>
      </p:pic>
      <p:sp>
        <p:nvSpPr>
          <p:cNvPr id="9" name="Rectangle 8">
            <a:extLst>
              <a:ext uri="{FF2B5EF4-FFF2-40B4-BE49-F238E27FC236}">
                <a16:creationId xmlns:a16="http://schemas.microsoft.com/office/drawing/2014/main" id="{909EBBAB-2931-42F8-9CD1-E02B13E3ED67}"/>
              </a:ext>
            </a:extLst>
          </p:cNvPr>
          <p:cNvSpPr/>
          <p:nvPr/>
        </p:nvSpPr>
        <p:spPr>
          <a:xfrm>
            <a:off x="7959145" y="2678806"/>
            <a:ext cx="3109884" cy="2150771"/>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03869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1529366"/>
            <a:ext cx="5769429" cy="2590800"/>
          </a:xfrm>
        </p:spPr>
        <p:txBody>
          <a:bodyPr>
            <a:normAutofit/>
          </a:bodyPr>
          <a:lstStyle/>
          <a:p>
            <a:r>
              <a:rPr lang="fr-CA" sz="2400" b="1" dirty="0"/>
              <a:t>Acquisition : </a:t>
            </a:r>
          </a:p>
          <a:p>
            <a:pPr lvl="1"/>
            <a:r>
              <a:rPr lang="fr-CA" sz="2400" dirty="0"/>
              <a:t>Utiliser le grand SFOV</a:t>
            </a:r>
          </a:p>
          <a:p>
            <a:pPr lvl="1"/>
            <a:r>
              <a:rPr lang="fr-CA" sz="2400" dirty="0"/>
              <a:t>120 kV</a:t>
            </a:r>
          </a:p>
          <a:p>
            <a:pPr lvl="1"/>
            <a:r>
              <a:rPr lang="fr-CA" sz="2400" dirty="0"/>
              <a:t>Épaisseur de coupe : 0,6 mm à 3 mm</a:t>
            </a:r>
          </a:p>
          <a:p>
            <a:pPr lvl="1"/>
            <a:r>
              <a:rPr lang="fr-CA" sz="2400" dirty="0">
                <a:solidFill>
                  <a:srgbClr val="FF0000"/>
                </a:solidFill>
              </a:rPr>
              <a:t>Fenêtre osseuse</a:t>
            </a:r>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17</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du bassin (hanches)</a:t>
            </a:r>
          </a:p>
        </p:txBody>
      </p:sp>
      <p:pic>
        <p:nvPicPr>
          <p:cNvPr id="6" name="Image 5">
            <a:extLst>
              <a:ext uri="{FF2B5EF4-FFF2-40B4-BE49-F238E27FC236}">
                <a16:creationId xmlns:a16="http://schemas.microsoft.com/office/drawing/2014/main" id="{2670574E-7E26-492A-8A96-C38FDF232F32}"/>
              </a:ext>
            </a:extLst>
          </p:cNvPr>
          <p:cNvPicPr>
            <a:picLocks noChangeAspect="1"/>
          </p:cNvPicPr>
          <p:nvPr/>
        </p:nvPicPr>
        <p:blipFill>
          <a:blip r:embed="rId2"/>
          <a:stretch>
            <a:fillRect/>
          </a:stretch>
        </p:blipFill>
        <p:spPr>
          <a:xfrm>
            <a:off x="7008174" y="1722164"/>
            <a:ext cx="3964626" cy="4105322"/>
          </a:xfrm>
          <a:prstGeom prst="rect">
            <a:avLst/>
          </a:prstGeom>
        </p:spPr>
      </p:pic>
      <p:sp>
        <p:nvSpPr>
          <p:cNvPr id="7" name="ZoneTexte 6">
            <a:extLst>
              <a:ext uri="{FF2B5EF4-FFF2-40B4-BE49-F238E27FC236}">
                <a16:creationId xmlns:a16="http://schemas.microsoft.com/office/drawing/2014/main" id="{2F11D03C-37B8-4109-AE0F-CED73DEEDCF8}"/>
              </a:ext>
            </a:extLst>
          </p:cNvPr>
          <p:cNvSpPr txBox="1"/>
          <p:nvPr/>
        </p:nvSpPr>
        <p:spPr>
          <a:xfrm>
            <a:off x="8192341" y="6020284"/>
            <a:ext cx="1596292" cy="415498"/>
          </a:xfrm>
          <a:prstGeom prst="rect">
            <a:avLst/>
          </a:prstGeom>
          <a:noFill/>
          <a:ln>
            <a:solidFill>
              <a:schemeClr val="tx1"/>
            </a:solidFill>
          </a:ln>
        </p:spPr>
        <p:txBody>
          <a:bodyPr wrap="square" rtlCol="0">
            <a:spAutoFit/>
          </a:bodyPr>
          <a:lstStyle/>
          <a:p>
            <a:pPr algn="ctr"/>
            <a:r>
              <a:rPr lang="fr-CA" sz="1050" i="1" dirty="0"/>
              <a:t>Source : Images, Cégep de Rimouski</a:t>
            </a:r>
          </a:p>
        </p:txBody>
      </p:sp>
    </p:spTree>
    <p:extLst>
      <p:ext uri="{BB962C8B-B14F-4D97-AF65-F5344CB8AC3E}">
        <p14:creationId xmlns:p14="http://schemas.microsoft.com/office/powerpoint/2010/main" val="3430280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2286000"/>
            <a:ext cx="5493026" cy="3581400"/>
          </a:xfrm>
        </p:spPr>
        <p:txBody>
          <a:bodyPr>
            <a:normAutofit/>
          </a:bodyPr>
          <a:lstStyle/>
          <a:p>
            <a:r>
              <a:rPr lang="fr-CA" sz="2400" b="1" dirty="0"/>
              <a:t>Reconstructions : </a:t>
            </a:r>
          </a:p>
          <a:p>
            <a:pPr lvl="1"/>
            <a:r>
              <a:rPr lang="fr-CA" sz="2400" b="1" dirty="0"/>
              <a:t>Axiales : Tissus mous (fenêtre abdominale)</a:t>
            </a:r>
          </a:p>
          <a:p>
            <a:pPr lvl="1"/>
            <a:endParaRPr lang="fr-CA" sz="2400" b="1" dirty="0"/>
          </a:p>
          <a:p>
            <a:pPr lvl="1"/>
            <a:r>
              <a:rPr lang="fr-CA" sz="2400" b="1" dirty="0"/>
              <a:t>Coronales : Os</a:t>
            </a:r>
          </a:p>
          <a:p>
            <a:pPr lvl="1"/>
            <a:endParaRPr lang="fr-CA" sz="2400" b="1" dirty="0"/>
          </a:p>
          <a:p>
            <a:pPr lvl="1"/>
            <a:r>
              <a:rPr lang="fr-CA" sz="2400" b="1" dirty="0"/>
              <a:t>Sagittales : Os</a:t>
            </a:r>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18</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du bassin (hanches)</a:t>
            </a:r>
          </a:p>
        </p:txBody>
      </p:sp>
      <p:pic>
        <p:nvPicPr>
          <p:cNvPr id="7" name="Image 6">
            <a:extLst>
              <a:ext uri="{FF2B5EF4-FFF2-40B4-BE49-F238E27FC236}">
                <a16:creationId xmlns:a16="http://schemas.microsoft.com/office/drawing/2014/main" id="{DEA079F2-1D48-4DA9-A702-551E62102F4D}"/>
              </a:ext>
            </a:extLst>
          </p:cNvPr>
          <p:cNvPicPr>
            <a:picLocks noChangeAspect="1"/>
          </p:cNvPicPr>
          <p:nvPr/>
        </p:nvPicPr>
        <p:blipFill>
          <a:blip r:embed="rId2"/>
          <a:stretch>
            <a:fillRect/>
          </a:stretch>
        </p:blipFill>
        <p:spPr>
          <a:xfrm>
            <a:off x="7977809" y="1235098"/>
            <a:ext cx="2610254" cy="2712812"/>
          </a:xfrm>
          <a:prstGeom prst="rect">
            <a:avLst/>
          </a:prstGeom>
        </p:spPr>
      </p:pic>
      <p:pic>
        <p:nvPicPr>
          <p:cNvPr id="9" name="Image 8">
            <a:extLst>
              <a:ext uri="{FF2B5EF4-FFF2-40B4-BE49-F238E27FC236}">
                <a16:creationId xmlns:a16="http://schemas.microsoft.com/office/drawing/2014/main" id="{A279D32B-7AC3-4894-BC1F-FA326ED88BFF}"/>
              </a:ext>
            </a:extLst>
          </p:cNvPr>
          <p:cNvPicPr>
            <a:picLocks noChangeAspect="1"/>
          </p:cNvPicPr>
          <p:nvPr/>
        </p:nvPicPr>
        <p:blipFill>
          <a:blip r:embed="rId3"/>
          <a:stretch>
            <a:fillRect/>
          </a:stretch>
        </p:blipFill>
        <p:spPr>
          <a:xfrm>
            <a:off x="5303415" y="4076700"/>
            <a:ext cx="2674394" cy="2748124"/>
          </a:xfrm>
          <a:prstGeom prst="rect">
            <a:avLst/>
          </a:prstGeom>
        </p:spPr>
      </p:pic>
      <p:sp>
        <p:nvSpPr>
          <p:cNvPr id="10" name="ZoneTexte 9">
            <a:extLst>
              <a:ext uri="{FF2B5EF4-FFF2-40B4-BE49-F238E27FC236}">
                <a16:creationId xmlns:a16="http://schemas.microsoft.com/office/drawing/2014/main" id="{33C47438-C479-4DD1-BF1B-07AC649CD7EC}"/>
              </a:ext>
            </a:extLst>
          </p:cNvPr>
          <p:cNvSpPr txBox="1"/>
          <p:nvPr/>
        </p:nvSpPr>
        <p:spPr>
          <a:xfrm>
            <a:off x="8180574" y="5622902"/>
            <a:ext cx="1596292" cy="415498"/>
          </a:xfrm>
          <a:prstGeom prst="rect">
            <a:avLst/>
          </a:prstGeom>
          <a:noFill/>
          <a:ln>
            <a:solidFill>
              <a:schemeClr val="tx1"/>
            </a:solidFill>
          </a:ln>
        </p:spPr>
        <p:txBody>
          <a:bodyPr wrap="square" rtlCol="0">
            <a:spAutoFit/>
          </a:bodyPr>
          <a:lstStyle/>
          <a:p>
            <a:pPr algn="ctr"/>
            <a:r>
              <a:rPr lang="fr-CA" sz="1050" i="1" dirty="0"/>
              <a:t>Source : Images, Cégep de Rimouski</a:t>
            </a:r>
          </a:p>
        </p:txBody>
      </p:sp>
    </p:spTree>
    <p:extLst>
      <p:ext uri="{BB962C8B-B14F-4D97-AF65-F5344CB8AC3E}">
        <p14:creationId xmlns:p14="http://schemas.microsoft.com/office/powerpoint/2010/main" val="3702553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1638300"/>
            <a:ext cx="6265572" cy="4672348"/>
          </a:xfrm>
        </p:spPr>
        <p:txBody>
          <a:bodyPr>
            <a:normAutofit lnSpcReduction="10000"/>
          </a:bodyPr>
          <a:lstStyle/>
          <a:p>
            <a:r>
              <a:rPr lang="fr-CA" sz="2400" b="1" dirty="0"/>
              <a:t>Protocole idem à celui du bassin. </a:t>
            </a:r>
          </a:p>
          <a:p>
            <a:endParaRPr lang="fr-CA" sz="2400" b="1" dirty="0"/>
          </a:p>
          <a:p>
            <a:r>
              <a:rPr lang="fr-CA" sz="2400" b="1" dirty="0"/>
              <a:t>La seule différence est la région d’intérêt pour l’acquisition : </a:t>
            </a:r>
          </a:p>
          <a:p>
            <a:pPr lvl="1"/>
            <a:r>
              <a:rPr lang="fr-CA" sz="2400" dirty="0"/>
              <a:t>Placer la boite d’acquisition de manière à couvrir : </a:t>
            </a:r>
          </a:p>
          <a:p>
            <a:pPr lvl="2"/>
            <a:r>
              <a:rPr lang="fr-CA" sz="2200" dirty="0"/>
              <a:t>En cranio-caudal : </a:t>
            </a:r>
          </a:p>
          <a:p>
            <a:pPr lvl="3"/>
            <a:r>
              <a:rPr lang="fr-CA" sz="2200" dirty="0"/>
              <a:t>1 cm au-dessus et en dessous des ASI</a:t>
            </a:r>
          </a:p>
          <a:p>
            <a:pPr lvl="2"/>
            <a:endParaRPr lang="fr-CA" sz="2200" b="1" dirty="0"/>
          </a:p>
          <a:p>
            <a:pPr lvl="2"/>
            <a:r>
              <a:rPr lang="fr-CA" sz="2200" dirty="0"/>
              <a:t>En largeur : </a:t>
            </a:r>
          </a:p>
          <a:p>
            <a:pPr lvl="3"/>
            <a:r>
              <a:rPr lang="fr-CA" sz="2200" dirty="0"/>
              <a:t>Inclure les EIAS</a:t>
            </a:r>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19</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des articulations sacro-iliaques</a:t>
            </a:r>
          </a:p>
        </p:txBody>
      </p:sp>
      <p:pic>
        <p:nvPicPr>
          <p:cNvPr id="7" name="Image 6">
            <a:extLst>
              <a:ext uri="{FF2B5EF4-FFF2-40B4-BE49-F238E27FC236}">
                <a16:creationId xmlns:a16="http://schemas.microsoft.com/office/drawing/2014/main" id="{1D6D9FA9-5A29-444A-BE80-76D4947184D7}"/>
              </a:ext>
            </a:extLst>
          </p:cNvPr>
          <p:cNvPicPr>
            <a:picLocks noChangeAspect="1"/>
          </p:cNvPicPr>
          <p:nvPr/>
        </p:nvPicPr>
        <p:blipFill rotWithShape="1">
          <a:blip r:embed="rId2"/>
          <a:srcRect l="12215" t="2403" r="16110"/>
          <a:stretch/>
        </p:blipFill>
        <p:spPr>
          <a:xfrm>
            <a:off x="7808685" y="1954290"/>
            <a:ext cx="4240846" cy="3871174"/>
          </a:xfrm>
          <a:prstGeom prst="rect">
            <a:avLst/>
          </a:prstGeom>
        </p:spPr>
      </p:pic>
      <p:sp>
        <p:nvSpPr>
          <p:cNvPr id="8" name="Rectangle 7">
            <a:extLst>
              <a:ext uri="{FF2B5EF4-FFF2-40B4-BE49-F238E27FC236}">
                <a16:creationId xmlns:a16="http://schemas.microsoft.com/office/drawing/2014/main" id="{8833E767-3632-48AB-8245-4A7799A99EBB}"/>
              </a:ext>
            </a:extLst>
          </p:cNvPr>
          <p:cNvSpPr/>
          <p:nvPr/>
        </p:nvSpPr>
        <p:spPr>
          <a:xfrm>
            <a:off x="8679544" y="2452914"/>
            <a:ext cx="2569028" cy="1306286"/>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A2B957CB-6805-4058-9448-097D91EDFADF}"/>
              </a:ext>
            </a:extLst>
          </p:cNvPr>
          <p:cNvSpPr txBox="1"/>
          <p:nvPr/>
        </p:nvSpPr>
        <p:spPr>
          <a:xfrm>
            <a:off x="8093488" y="5931676"/>
            <a:ext cx="1596292" cy="415498"/>
          </a:xfrm>
          <a:prstGeom prst="rect">
            <a:avLst/>
          </a:prstGeom>
          <a:noFill/>
          <a:ln>
            <a:solidFill>
              <a:schemeClr val="tx1"/>
            </a:solidFill>
          </a:ln>
        </p:spPr>
        <p:txBody>
          <a:bodyPr wrap="square" rtlCol="0">
            <a:spAutoFit/>
          </a:bodyPr>
          <a:lstStyle/>
          <a:p>
            <a:pPr algn="ctr"/>
            <a:r>
              <a:rPr lang="fr-CA" sz="1050" i="1" dirty="0"/>
              <a:t>Source : Images, Cégep de Rimouski</a:t>
            </a:r>
          </a:p>
        </p:txBody>
      </p:sp>
    </p:spTree>
    <p:extLst>
      <p:ext uri="{BB962C8B-B14F-4D97-AF65-F5344CB8AC3E}">
        <p14:creationId xmlns:p14="http://schemas.microsoft.com/office/powerpoint/2010/main" val="345569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1B4B8CA-D500-4BBC-9AB9-5DC87DC485A5}"/>
              </a:ext>
            </a:extLst>
          </p:cNvPr>
          <p:cNvSpPr>
            <a:spLocks noGrp="1"/>
          </p:cNvSpPr>
          <p:nvPr>
            <p:ph idx="1"/>
          </p:nvPr>
        </p:nvSpPr>
        <p:spPr>
          <a:xfrm>
            <a:off x="1371600" y="1764406"/>
            <a:ext cx="9601200" cy="4102994"/>
          </a:xfrm>
        </p:spPr>
        <p:txBody>
          <a:bodyPr>
            <a:normAutofit/>
          </a:bodyPr>
          <a:lstStyle/>
          <a:p>
            <a:r>
              <a:rPr lang="fr-CA" sz="2400" dirty="0"/>
              <a:t>Le protocole TDM TAP est très souvent utilisé. Il combine les éléments du TDM thorax et celui de l’abdo-pelvien. </a:t>
            </a:r>
          </a:p>
          <a:p>
            <a:r>
              <a:rPr lang="fr-CA" sz="2400" dirty="0"/>
              <a:t>Il peut être réalisé selon différents protocoles : </a:t>
            </a:r>
          </a:p>
          <a:p>
            <a:pPr lvl="1"/>
            <a:r>
              <a:rPr lang="fr-CA" sz="2400" dirty="0"/>
              <a:t>Sans injection IV (TAP C-)</a:t>
            </a:r>
          </a:p>
          <a:p>
            <a:pPr lvl="1"/>
            <a:r>
              <a:rPr lang="fr-CA" sz="2400" dirty="0"/>
              <a:t>Avec injection IV en phase veineuse (C+)</a:t>
            </a:r>
          </a:p>
          <a:p>
            <a:pPr lvl="1"/>
            <a:r>
              <a:rPr lang="fr-CA" sz="2400" dirty="0"/>
              <a:t>Avec injection IV en phase artérielle (</a:t>
            </a:r>
            <a:r>
              <a:rPr lang="fr-CA" sz="2400" dirty="0" err="1"/>
              <a:t>Angio</a:t>
            </a:r>
            <a:r>
              <a:rPr lang="fr-CA" sz="2400" dirty="0"/>
              <a:t>-TDM TAP)</a:t>
            </a:r>
          </a:p>
          <a:p>
            <a:pPr lvl="1"/>
            <a:r>
              <a:rPr lang="fr-CA" sz="2400" dirty="0" err="1"/>
              <a:t>Multiphase</a:t>
            </a:r>
            <a:r>
              <a:rPr lang="fr-CA" sz="2400" dirty="0"/>
              <a:t> (C-, artériel, veineux)</a:t>
            </a:r>
          </a:p>
          <a:p>
            <a:r>
              <a:rPr lang="fr-CA" sz="2400" dirty="0"/>
              <a:t>Les renseignements cliniques détermineront le protocole à utiliser. </a:t>
            </a:r>
          </a:p>
        </p:txBody>
      </p:sp>
      <p:sp>
        <p:nvSpPr>
          <p:cNvPr id="4" name="Espace réservé du numéro de diapositive 3">
            <a:extLst>
              <a:ext uri="{FF2B5EF4-FFF2-40B4-BE49-F238E27FC236}">
                <a16:creationId xmlns:a16="http://schemas.microsoft.com/office/drawing/2014/main" id="{1EB6DD36-FC9E-43D7-93B5-A47F24C46F0F}"/>
              </a:ext>
            </a:extLst>
          </p:cNvPr>
          <p:cNvSpPr>
            <a:spLocks noGrp="1"/>
          </p:cNvSpPr>
          <p:nvPr>
            <p:ph type="sldNum" sz="quarter" idx="12"/>
          </p:nvPr>
        </p:nvSpPr>
        <p:spPr/>
        <p:txBody>
          <a:bodyPr/>
          <a:lstStyle/>
          <a:p>
            <a:fld id="{69E57DC2-970A-4B3E-BB1C-7A09969E49DF}" type="slidenum">
              <a:rPr lang="en-US" smtClean="0"/>
              <a:t>2</a:t>
            </a:fld>
            <a:endParaRPr lang="en-US" dirty="0"/>
          </a:p>
        </p:txBody>
      </p:sp>
      <p:sp>
        <p:nvSpPr>
          <p:cNvPr id="5" name="Titre 1">
            <a:extLst>
              <a:ext uri="{FF2B5EF4-FFF2-40B4-BE49-F238E27FC236}">
                <a16:creationId xmlns:a16="http://schemas.microsoft.com/office/drawing/2014/main" id="{D0DEB9C0-BC19-4BD2-97A7-CE5BBFA8F723}"/>
              </a:ext>
            </a:extLst>
          </p:cNvPr>
          <p:cNvSpPr>
            <a:spLocks noGrp="1"/>
          </p:cNvSpPr>
          <p:nvPr>
            <p:ph type="title"/>
          </p:nvPr>
        </p:nvSpPr>
        <p:spPr>
          <a:xfrm>
            <a:off x="1371600" y="685800"/>
            <a:ext cx="9601200" cy="756634"/>
          </a:xfrm>
        </p:spPr>
        <p:txBody>
          <a:bodyPr/>
          <a:lstStyle/>
          <a:p>
            <a:r>
              <a:rPr lang="fr-CA" dirty="0"/>
              <a:t>TDM Thorax – abdomen – pelvien (TAP)</a:t>
            </a:r>
          </a:p>
        </p:txBody>
      </p:sp>
    </p:spTree>
    <p:extLst>
      <p:ext uri="{BB962C8B-B14F-4D97-AF65-F5344CB8AC3E}">
        <p14:creationId xmlns:p14="http://schemas.microsoft.com/office/powerpoint/2010/main" val="3046210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B28AA-F9F4-4C83-A15D-AD06133A2EA7}"/>
              </a:ext>
            </a:extLst>
          </p:cNvPr>
          <p:cNvSpPr>
            <a:spLocks noGrp="1"/>
          </p:cNvSpPr>
          <p:nvPr>
            <p:ph type="title"/>
          </p:nvPr>
        </p:nvSpPr>
        <p:spPr>
          <a:xfrm>
            <a:off x="1371600" y="202307"/>
            <a:ext cx="9601200" cy="1485900"/>
          </a:xfrm>
        </p:spPr>
        <p:txBody>
          <a:bodyPr/>
          <a:lstStyle/>
          <a:p>
            <a:pPr algn="ctr"/>
            <a:r>
              <a:rPr lang="fr-CA" dirty="0"/>
              <a:t>Scanographie pour mesure des membres inférieurs</a:t>
            </a:r>
          </a:p>
        </p:txBody>
      </p:sp>
      <p:sp>
        <p:nvSpPr>
          <p:cNvPr id="3" name="Espace réservé du contenu 2">
            <a:extLst>
              <a:ext uri="{FF2B5EF4-FFF2-40B4-BE49-F238E27FC236}">
                <a16:creationId xmlns:a16="http://schemas.microsoft.com/office/drawing/2014/main" id="{837FE4BF-0C43-45D1-94F9-759E449D4580}"/>
              </a:ext>
            </a:extLst>
          </p:cNvPr>
          <p:cNvSpPr>
            <a:spLocks noGrp="1"/>
          </p:cNvSpPr>
          <p:nvPr>
            <p:ph idx="1"/>
          </p:nvPr>
        </p:nvSpPr>
        <p:spPr>
          <a:xfrm>
            <a:off x="1371600" y="1545465"/>
            <a:ext cx="6072389" cy="4907919"/>
          </a:xfrm>
        </p:spPr>
        <p:txBody>
          <a:bodyPr/>
          <a:lstStyle/>
          <a:p>
            <a:r>
              <a:rPr lang="fr-CA" b="1" dirty="0"/>
              <a:t>Topogramme de face réalisé dans le but de mesurer les membres inférieur</a:t>
            </a:r>
          </a:p>
          <a:p>
            <a:endParaRPr lang="fr-CA" b="1" dirty="0"/>
          </a:p>
          <a:p>
            <a:r>
              <a:rPr lang="fr-CA" b="1" dirty="0"/>
              <a:t>Buts ou indications : </a:t>
            </a:r>
          </a:p>
          <a:p>
            <a:pPr lvl="1"/>
            <a:r>
              <a:rPr lang="fr-CA" dirty="0"/>
              <a:t>Inégalité des membres inférieurs</a:t>
            </a:r>
          </a:p>
          <a:p>
            <a:pPr lvl="1"/>
            <a:r>
              <a:rPr lang="fr-CA" dirty="0"/>
              <a:t>Mesure des MI</a:t>
            </a:r>
          </a:p>
          <a:p>
            <a:pPr lvl="1"/>
            <a:endParaRPr lang="fr-CA" dirty="0"/>
          </a:p>
          <a:p>
            <a:r>
              <a:rPr lang="fr-CA" b="1" dirty="0"/>
              <a:t>Contre-indication</a:t>
            </a:r>
            <a:r>
              <a:rPr lang="fr-CA" dirty="0"/>
              <a:t> : Aucune</a:t>
            </a:r>
          </a:p>
          <a:p>
            <a:endParaRPr lang="fr-CA" dirty="0"/>
          </a:p>
          <a:p>
            <a:r>
              <a:rPr lang="fr-CA" b="1" dirty="0"/>
              <a:t>Préparation</a:t>
            </a:r>
            <a:r>
              <a:rPr lang="fr-CA" dirty="0"/>
              <a:t> : Idem à bassin</a:t>
            </a:r>
          </a:p>
        </p:txBody>
      </p:sp>
      <p:sp>
        <p:nvSpPr>
          <p:cNvPr id="4" name="Espace réservé du numéro de diapositive 3">
            <a:extLst>
              <a:ext uri="{FF2B5EF4-FFF2-40B4-BE49-F238E27FC236}">
                <a16:creationId xmlns:a16="http://schemas.microsoft.com/office/drawing/2014/main" id="{FA562270-F85E-481A-96E3-41F15F612ACE}"/>
              </a:ext>
            </a:extLst>
          </p:cNvPr>
          <p:cNvSpPr>
            <a:spLocks noGrp="1"/>
          </p:cNvSpPr>
          <p:nvPr>
            <p:ph type="sldNum" sz="quarter" idx="12"/>
          </p:nvPr>
        </p:nvSpPr>
        <p:spPr/>
        <p:txBody>
          <a:bodyPr/>
          <a:lstStyle/>
          <a:p>
            <a:fld id="{69E57DC2-970A-4B3E-BB1C-7A09969E49DF}" type="slidenum">
              <a:rPr lang="en-US" smtClean="0"/>
              <a:t>20</a:t>
            </a:fld>
            <a:endParaRPr lang="en-US" dirty="0"/>
          </a:p>
        </p:txBody>
      </p:sp>
      <p:pic>
        <p:nvPicPr>
          <p:cNvPr id="7" name="Image 6">
            <a:extLst>
              <a:ext uri="{FF2B5EF4-FFF2-40B4-BE49-F238E27FC236}">
                <a16:creationId xmlns:a16="http://schemas.microsoft.com/office/drawing/2014/main" id="{BC8C1C98-EF44-452C-9131-E26ED846E1CA}"/>
              </a:ext>
            </a:extLst>
          </p:cNvPr>
          <p:cNvPicPr>
            <a:picLocks noChangeAspect="1"/>
          </p:cNvPicPr>
          <p:nvPr/>
        </p:nvPicPr>
        <p:blipFill>
          <a:blip r:embed="rId2"/>
          <a:stretch>
            <a:fillRect/>
          </a:stretch>
        </p:blipFill>
        <p:spPr>
          <a:xfrm>
            <a:off x="7443989" y="2035302"/>
            <a:ext cx="2806250" cy="4620391"/>
          </a:xfrm>
          <a:prstGeom prst="rect">
            <a:avLst/>
          </a:prstGeom>
        </p:spPr>
      </p:pic>
      <p:sp>
        <p:nvSpPr>
          <p:cNvPr id="8" name="ZoneTexte 7">
            <a:extLst>
              <a:ext uri="{FF2B5EF4-FFF2-40B4-BE49-F238E27FC236}">
                <a16:creationId xmlns:a16="http://schemas.microsoft.com/office/drawing/2014/main" id="{218DA8C7-08FE-4F4B-8D30-E3B9693E0BB6}"/>
              </a:ext>
            </a:extLst>
          </p:cNvPr>
          <p:cNvSpPr txBox="1"/>
          <p:nvPr/>
        </p:nvSpPr>
        <p:spPr>
          <a:xfrm rot="16200000">
            <a:off x="9347773" y="5317086"/>
            <a:ext cx="2261716"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50" b="0" i="1" u="none" strike="noStrike" kern="1200" cap="none" spc="0" normalizeH="0" baseline="0" noProof="0" dirty="0">
                <a:ln>
                  <a:noFill/>
                </a:ln>
                <a:solidFill>
                  <a:prstClr val="black"/>
                </a:solidFill>
                <a:effectLst/>
                <a:uLnTx/>
                <a:uFillTx/>
                <a:latin typeface="Franklin Gothic Book" panose="020B0503020102020204"/>
                <a:ea typeface="+mn-ea"/>
                <a:cs typeface="+mn-cs"/>
              </a:rPr>
              <a:t>Source : </a:t>
            </a:r>
            <a:r>
              <a:rPr kumimoji="0" lang="fr-CA"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Cahier technique TDM, Hôpital de Rimouski</a:t>
            </a:r>
            <a:endParaRPr kumimoji="0" lang="fr-CA"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09032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2B28AA-F9F4-4C83-A15D-AD06133A2EA7}"/>
              </a:ext>
            </a:extLst>
          </p:cNvPr>
          <p:cNvSpPr>
            <a:spLocks noGrp="1"/>
          </p:cNvSpPr>
          <p:nvPr>
            <p:ph type="title"/>
          </p:nvPr>
        </p:nvSpPr>
        <p:spPr>
          <a:xfrm>
            <a:off x="1371600" y="57148"/>
            <a:ext cx="9601200" cy="1485900"/>
          </a:xfrm>
        </p:spPr>
        <p:txBody>
          <a:bodyPr/>
          <a:lstStyle/>
          <a:p>
            <a:pPr algn="ctr"/>
            <a:r>
              <a:rPr lang="fr-CA" dirty="0"/>
              <a:t>Scanographie pour mesure des membres inférieurs</a:t>
            </a:r>
          </a:p>
        </p:txBody>
      </p:sp>
      <p:sp>
        <p:nvSpPr>
          <p:cNvPr id="3" name="Espace réservé du contenu 2">
            <a:extLst>
              <a:ext uri="{FF2B5EF4-FFF2-40B4-BE49-F238E27FC236}">
                <a16:creationId xmlns:a16="http://schemas.microsoft.com/office/drawing/2014/main" id="{837FE4BF-0C43-45D1-94F9-759E449D4580}"/>
              </a:ext>
            </a:extLst>
          </p:cNvPr>
          <p:cNvSpPr>
            <a:spLocks noGrp="1"/>
          </p:cNvSpPr>
          <p:nvPr>
            <p:ph idx="1"/>
          </p:nvPr>
        </p:nvSpPr>
        <p:spPr>
          <a:xfrm>
            <a:off x="1371600" y="1352283"/>
            <a:ext cx="9601200" cy="5101102"/>
          </a:xfrm>
        </p:spPr>
        <p:txBody>
          <a:bodyPr>
            <a:normAutofit/>
          </a:bodyPr>
          <a:lstStyle/>
          <a:p>
            <a:r>
              <a:rPr lang="fr-CA" b="1" dirty="0"/>
              <a:t>Positionnement : </a:t>
            </a:r>
            <a:r>
              <a:rPr lang="fr-CA" dirty="0"/>
              <a:t>Idem à bassin</a:t>
            </a:r>
          </a:p>
          <a:p>
            <a:r>
              <a:rPr lang="fr-CA" b="1" dirty="0"/>
              <a:t>Centrage : </a:t>
            </a:r>
          </a:p>
          <a:p>
            <a:pPr lvl="1"/>
            <a:r>
              <a:rPr lang="fr-CA" b="1" dirty="0"/>
              <a:t>En cranio-caudal (z) </a:t>
            </a:r>
            <a:r>
              <a:rPr lang="fr-CA" dirty="0"/>
              <a:t>: 5 cm au-dessus des crêtes iliaques</a:t>
            </a:r>
          </a:p>
          <a:p>
            <a:pPr lvl="1"/>
            <a:r>
              <a:rPr lang="fr-CA" b="1" dirty="0"/>
              <a:t>En antéro-postérieur (y) </a:t>
            </a:r>
            <a:r>
              <a:rPr lang="fr-CA" dirty="0"/>
              <a:t>: Centre des membres inférieurs</a:t>
            </a:r>
          </a:p>
          <a:p>
            <a:r>
              <a:rPr lang="fr-CA" b="1" dirty="0"/>
              <a:t>Procédure : </a:t>
            </a:r>
          </a:p>
          <a:p>
            <a:pPr lvl="1"/>
            <a:r>
              <a:rPr lang="fr-CA" dirty="0"/>
              <a:t>Placer un coussin sous les chevilles et les pieds </a:t>
            </a:r>
          </a:p>
          <a:p>
            <a:pPr lvl="2"/>
            <a:r>
              <a:rPr lang="fr-CA" dirty="0"/>
              <a:t>Pour placer les membres inférieurs le plus parallèle possible au sol</a:t>
            </a:r>
          </a:p>
          <a:p>
            <a:pPr lvl="1"/>
            <a:r>
              <a:rPr lang="fr-CA" dirty="0"/>
              <a:t>S’assurer que le patient est bien droit sur la table et que les jambes sont placées dans l’axe longitudinale de la table</a:t>
            </a:r>
          </a:p>
          <a:p>
            <a:pPr lvl="1"/>
            <a:r>
              <a:rPr lang="fr-CA" dirty="0"/>
              <a:t>Positionner les pieds en </a:t>
            </a:r>
            <a:r>
              <a:rPr lang="fr-CA" dirty="0" err="1"/>
              <a:t>dorsi-flexion</a:t>
            </a:r>
            <a:endParaRPr lang="fr-CA" dirty="0"/>
          </a:p>
          <a:p>
            <a:pPr lvl="1"/>
            <a:r>
              <a:rPr lang="fr-CA" dirty="0"/>
              <a:t>Ajuster la longueur du topogramme selon la grandeur du patient (environ 1000 mm)</a:t>
            </a:r>
          </a:p>
          <a:p>
            <a:pPr lvl="2"/>
            <a:r>
              <a:rPr lang="fr-CA" dirty="0"/>
              <a:t>Inclure du haut des crêtes iliaque jusqu’aux pieds (incluant les chevilles)</a:t>
            </a:r>
          </a:p>
        </p:txBody>
      </p:sp>
      <p:sp>
        <p:nvSpPr>
          <p:cNvPr id="4" name="Espace réservé du numéro de diapositive 3">
            <a:extLst>
              <a:ext uri="{FF2B5EF4-FFF2-40B4-BE49-F238E27FC236}">
                <a16:creationId xmlns:a16="http://schemas.microsoft.com/office/drawing/2014/main" id="{FA562270-F85E-481A-96E3-41F15F612ACE}"/>
              </a:ext>
            </a:extLst>
          </p:cNvPr>
          <p:cNvSpPr>
            <a:spLocks noGrp="1"/>
          </p:cNvSpPr>
          <p:nvPr>
            <p:ph type="sldNum" sz="quarter" idx="12"/>
          </p:nvPr>
        </p:nvSpPr>
        <p:spPr/>
        <p:txBody>
          <a:bodyPr/>
          <a:lstStyle/>
          <a:p>
            <a:fld id="{69E57DC2-970A-4B3E-BB1C-7A09969E49DF}" type="slidenum">
              <a:rPr lang="en-US" smtClean="0"/>
              <a:t>21</a:t>
            </a:fld>
            <a:endParaRPr lang="en-US" dirty="0"/>
          </a:p>
        </p:txBody>
      </p:sp>
    </p:spTree>
    <p:extLst>
      <p:ext uri="{BB962C8B-B14F-4D97-AF65-F5344CB8AC3E}">
        <p14:creationId xmlns:p14="http://schemas.microsoft.com/office/powerpoint/2010/main" val="3524447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61E4A-7B86-443A-90F2-492B182B8617}"/>
              </a:ext>
            </a:extLst>
          </p:cNvPr>
          <p:cNvSpPr>
            <a:spLocks noGrp="1"/>
          </p:cNvSpPr>
          <p:nvPr>
            <p:ph type="title"/>
          </p:nvPr>
        </p:nvSpPr>
        <p:spPr>
          <a:xfrm>
            <a:off x="1371600" y="685800"/>
            <a:ext cx="9601200" cy="846786"/>
          </a:xfrm>
        </p:spPr>
        <p:txBody>
          <a:bodyPr/>
          <a:lstStyle/>
          <a:p>
            <a:r>
              <a:rPr lang="fr-CA" dirty="0"/>
              <a:t>Infiltration ASI à l’aide du TDM</a:t>
            </a:r>
          </a:p>
        </p:txBody>
      </p:sp>
      <p:sp>
        <p:nvSpPr>
          <p:cNvPr id="3" name="Espace réservé du contenu 2">
            <a:extLst>
              <a:ext uri="{FF2B5EF4-FFF2-40B4-BE49-F238E27FC236}">
                <a16:creationId xmlns:a16="http://schemas.microsoft.com/office/drawing/2014/main" id="{1F13126A-C46E-4AEC-ABBB-0B49A5EAB1E3}"/>
              </a:ext>
            </a:extLst>
          </p:cNvPr>
          <p:cNvSpPr>
            <a:spLocks noGrp="1"/>
          </p:cNvSpPr>
          <p:nvPr>
            <p:ph idx="1"/>
          </p:nvPr>
        </p:nvSpPr>
        <p:spPr>
          <a:xfrm>
            <a:off x="1371600" y="1532586"/>
            <a:ext cx="6278451" cy="4334814"/>
          </a:xfrm>
        </p:spPr>
        <p:txBody>
          <a:bodyPr>
            <a:normAutofit/>
          </a:bodyPr>
          <a:lstStyle/>
          <a:p>
            <a:r>
              <a:rPr lang="fr-CA" sz="2400" dirty="0"/>
              <a:t>Sous repère TDM, examen permettant au radiologiste d’insérer, suite à une anesthésie locale, une aiguille spinale de façon sécuritaire dans l’articulation sacro-iliaque. Une fois l’aiguille au bon endroit, le radiologiste injecte un peu de produit de contraste iodé pour s’assurer de la bonne localisation. Par la suite, il injectera un mélange d’anesthésiant (</a:t>
            </a:r>
            <a:r>
              <a:rPr lang="fr-CA" sz="2400" dirty="0" err="1"/>
              <a:t>Marcaïne</a:t>
            </a:r>
            <a:r>
              <a:rPr lang="fr-CA" sz="2400" dirty="0"/>
              <a:t>) et d’anti-inflammatoire de la classe des corticostéroïde (cortisone).</a:t>
            </a:r>
          </a:p>
        </p:txBody>
      </p:sp>
      <p:sp>
        <p:nvSpPr>
          <p:cNvPr id="4" name="Espace réservé du numéro de diapositive 3">
            <a:extLst>
              <a:ext uri="{FF2B5EF4-FFF2-40B4-BE49-F238E27FC236}">
                <a16:creationId xmlns:a16="http://schemas.microsoft.com/office/drawing/2014/main" id="{14F22530-E3F0-410F-8850-8CA374A76F0C}"/>
              </a:ext>
            </a:extLst>
          </p:cNvPr>
          <p:cNvSpPr>
            <a:spLocks noGrp="1"/>
          </p:cNvSpPr>
          <p:nvPr>
            <p:ph type="sldNum" sz="quarter" idx="12"/>
          </p:nvPr>
        </p:nvSpPr>
        <p:spPr/>
        <p:txBody>
          <a:bodyPr/>
          <a:lstStyle/>
          <a:p>
            <a:fld id="{69E57DC2-970A-4B3E-BB1C-7A09969E49DF}" type="slidenum">
              <a:rPr lang="en-US" smtClean="0"/>
              <a:t>22</a:t>
            </a:fld>
            <a:endParaRPr lang="en-US" dirty="0"/>
          </a:p>
        </p:txBody>
      </p:sp>
      <p:pic>
        <p:nvPicPr>
          <p:cNvPr id="2050" name="Picture 2" descr="Infiltration sacro-iliaque: À quoi s'attendre ? (Efficacité)">
            <a:extLst>
              <a:ext uri="{FF2B5EF4-FFF2-40B4-BE49-F238E27FC236}">
                <a16:creationId xmlns:a16="http://schemas.microsoft.com/office/drawing/2014/main" id="{5CEA1DA4-5403-4DD0-978C-86F27163D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0051" y="2379372"/>
            <a:ext cx="4268179" cy="2753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686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DC9AEE6-2E77-49E5-A36B-2F4B376F96D4}"/>
              </a:ext>
            </a:extLst>
          </p:cNvPr>
          <p:cNvSpPr>
            <a:spLocks noGrp="1"/>
          </p:cNvSpPr>
          <p:nvPr>
            <p:ph idx="1"/>
          </p:nvPr>
        </p:nvSpPr>
        <p:spPr>
          <a:xfrm>
            <a:off x="1371600" y="982014"/>
            <a:ext cx="9601200" cy="5370490"/>
          </a:xfrm>
        </p:spPr>
        <p:txBody>
          <a:bodyPr>
            <a:normAutofit fontScale="92500" lnSpcReduction="20000"/>
          </a:bodyPr>
          <a:lstStyle/>
          <a:p>
            <a:r>
              <a:rPr lang="fr-CA" sz="2400" b="1" dirty="0"/>
              <a:t>Buts ou indications : </a:t>
            </a:r>
          </a:p>
          <a:p>
            <a:pPr lvl="1"/>
            <a:r>
              <a:rPr lang="fr-CA" sz="2400" dirty="0"/>
              <a:t>Douleur </a:t>
            </a:r>
          </a:p>
          <a:p>
            <a:pPr lvl="1"/>
            <a:r>
              <a:rPr lang="fr-CA" sz="2400" dirty="0"/>
              <a:t>Sacro-iléite</a:t>
            </a:r>
          </a:p>
          <a:p>
            <a:pPr lvl="1"/>
            <a:endParaRPr lang="fr-CA" sz="2400" dirty="0"/>
          </a:p>
          <a:p>
            <a:r>
              <a:rPr lang="fr-CA" sz="2400" b="1" dirty="0"/>
              <a:t>Contre-indications : </a:t>
            </a:r>
          </a:p>
          <a:p>
            <a:pPr lvl="1"/>
            <a:r>
              <a:rPr lang="fr-CA" dirty="0"/>
              <a:t>Patient sous anti-coagulants / antiplaquettaires</a:t>
            </a:r>
          </a:p>
          <a:p>
            <a:pPr lvl="2"/>
            <a:r>
              <a:rPr lang="fr-CA" dirty="0"/>
              <a:t>Risque de saignement lors de l’intervention. Les anti-coagulants / antiplaquettaires devront être cessés (avec l’accord du médecin) avant l’infiltration (le délais varie selon le médicament). Une analyse sanguine  doit être fait avant l’infiltration pour s’assurer de la coagulabilité sanguine (INR, TCA, plaquettes)</a:t>
            </a:r>
          </a:p>
          <a:p>
            <a:pPr lvl="2"/>
            <a:endParaRPr lang="fr-CA" dirty="0"/>
          </a:p>
          <a:p>
            <a:pPr lvl="1"/>
            <a:r>
              <a:rPr lang="fr-CA" dirty="0"/>
              <a:t>Patient sous antibiothérapie</a:t>
            </a:r>
          </a:p>
          <a:p>
            <a:pPr lvl="2"/>
            <a:r>
              <a:rPr lang="fr-CA" dirty="0"/>
              <a:t>La prise d’antibiotique peut être contre-indiqué avec les anti-inflammatoires (corticostéroïdes). Toujours important de valider avec la radiologiste la compatibilité des médicaments utilisés</a:t>
            </a:r>
          </a:p>
          <a:p>
            <a:pPr lvl="2"/>
            <a:endParaRPr lang="fr-CA" dirty="0"/>
          </a:p>
          <a:p>
            <a:pPr lvl="1"/>
            <a:r>
              <a:rPr lang="fr-CA" dirty="0"/>
              <a:t>Allergies aux médicaments utilisés</a:t>
            </a:r>
          </a:p>
          <a:p>
            <a:pPr lvl="2"/>
            <a:r>
              <a:rPr lang="fr-CA" dirty="0"/>
              <a:t>Toujours valider avec le radiologiste la procédure à suivre en cas d’allergies aux produits utilisés (produit de contraste, anesthésiants, anti-inflammatoires)</a:t>
            </a:r>
          </a:p>
          <a:p>
            <a:pPr lvl="1"/>
            <a:endParaRPr lang="fr-CA" sz="2400" dirty="0"/>
          </a:p>
        </p:txBody>
      </p:sp>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23</a:t>
            </a:fld>
            <a:endParaRPr lang="en-US" dirty="0"/>
          </a:p>
        </p:txBody>
      </p:sp>
      <p:sp>
        <p:nvSpPr>
          <p:cNvPr id="5" name="Titre 1">
            <a:extLst>
              <a:ext uri="{FF2B5EF4-FFF2-40B4-BE49-F238E27FC236}">
                <a16:creationId xmlns:a16="http://schemas.microsoft.com/office/drawing/2014/main" id="{74B0F6B5-2953-43FF-958A-147BCF48D3CC}"/>
              </a:ext>
            </a:extLst>
          </p:cNvPr>
          <p:cNvSpPr>
            <a:spLocks noGrp="1"/>
          </p:cNvSpPr>
          <p:nvPr>
            <p:ph type="title"/>
          </p:nvPr>
        </p:nvSpPr>
        <p:spPr>
          <a:xfrm>
            <a:off x="1371600" y="135228"/>
            <a:ext cx="9601200" cy="846786"/>
          </a:xfrm>
        </p:spPr>
        <p:txBody>
          <a:bodyPr/>
          <a:lstStyle/>
          <a:p>
            <a:r>
              <a:rPr lang="fr-CA" dirty="0"/>
              <a:t>Infiltration ASI à l’aide du TDM</a:t>
            </a:r>
          </a:p>
        </p:txBody>
      </p:sp>
      <p:pic>
        <p:nvPicPr>
          <p:cNvPr id="6" name="Picture 2" descr="Quelles sont les contre-indications à la massothérapie?">
            <a:extLst>
              <a:ext uri="{FF2B5EF4-FFF2-40B4-BE49-F238E27FC236}">
                <a16:creationId xmlns:a16="http://schemas.microsoft.com/office/drawing/2014/main" id="{6F64A60D-87D4-4CBE-AF1C-CACA7D1C7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8719" y="1318020"/>
            <a:ext cx="1883362" cy="146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99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24</a:t>
            </a:fld>
            <a:endParaRPr lang="en-US" dirty="0"/>
          </a:p>
        </p:txBody>
      </p:sp>
      <p:pic>
        <p:nvPicPr>
          <p:cNvPr id="6" name="Image 5">
            <a:extLst>
              <a:ext uri="{FF2B5EF4-FFF2-40B4-BE49-F238E27FC236}">
                <a16:creationId xmlns:a16="http://schemas.microsoft.com/office/drawing/2014/main" id="{88F437F4-F3E2-4AB2-92EC-2CFBAAFBE407}"/>
              </a:ext>
            </a:extLst>
          </p:cNvPr>
          <p:cNvPicPr>
            <a:picLocks noChangeAspect="1"/>
          </p:cNvPicPr>
          <p:nvPr/>
        </p:nvPicPr>
        <p:blipFill>
          <a:blip r:embed="rId2"/>
          <a:stretch>
            <a:fillRect/>
          </a:stretch>
        </p:blipFill>
        <p:spPr>
          <a:xfrm>
            <a:off x="2665723" y="637743"/>
            <a:ext cx="6860553" cy="5319568"/>
          </a:xfrm>
          <a:prstGeom prst="rect">
            <a:avLst/>
          </a:prstGeom>
        </p:spPr>
      </p:pic>
    </p:spTree>
    <p:extLst>
      <p:ext uri="{BB962C8B-B14F-4D97-AF65-F5344CB8AC3E}">
        <p14:creationId xmlns:p14="http://schemas.microsoft.com/office/powerpoint/2010/main" val="1416457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DC9AEE6-2E77-49E5-A36B-2F4B376F96D4}"/>
              </a:ext>
            </a:extLst>
          </p:cNvPr>
          <p:cNvSpPr>
            <a:spLocks noGrp="1"/>
          </p:cNvSpPr>
          <p:nvPr>
            <p:ph idx="1"/>
          </p:nvPr>
        </p:nvSpPr>
        <p:spPr>
          <a:xfrm>
            <a:off x="1371600" y="1037820"/>
            <a:ext cx="7914068" cy="5415566"/>
          </a:xfrm>
        </p:spPr>
        <p:txBody>
          <a:bodyPr>
            <a:normAutofit fontScale="92500" lnSpcReduction="20000"/>
          </a:bodyPr>
          <a:lstStyle/>
          <a:p>
            <a:r>
              <a:rPr lang="fr-CA" sz="2400" b="1" dirty="0"/>
              <a:t>Matériel : </a:t>
            </a:r>
          </a:p>
          <a:p>
            <a:pPr lvl="1"/>
            <a:r>
              <a:rPr lang="fr-CA" sz="2400" dirty="0"/>
              <a:t>Formulaire de consentement</a:t>
            </a:r>
          </a:p>
          <a:p>
            <a:pPr lvl="1"/>
            <a:r>
              <a:rPr lang="fr-CA" sz="2400" dirty="0"/>
              <a:t>Questionnaire pré-infiltration (déceler les contre-indications)</a:t>
            </a:r>
          </a:p>
          <a:p>
            <a:pPr lvl="1"/>
            <a:r>
              <a:rPr lang="fr-CA" sz="2400" dirty="0"/>
              <a:t>Plateau stérile (jetable)</a:t>
            </a:r>
          </a:p>
          <a:p>
            <a:pPr lvl="1"/>
            <a:r>
              <a:rPr lang="fr-CA" sz="2400" dirty="0"/>
              <a:t>Gants stériles (radiologiste)</a:t>
            </a:r>
          </a:p>
          <a:p>
            <a:pPr lvl="1"/>
            <a:r>
              <a:rPr lang="fr-CA" sz="2400" dirty="0"/>
              <a:t>Masques de procédures</a:t>
            </a:r>
          </a:p>
          <a:p>
            <a:pPr lvl="1"/>
            <a:r>
              <a:rPr lang="fr-CA" sz="2400" dirty="0"/>
              <a:t>Grille repère (plombée)</a:t>
            </a:r>
          </a:p>
          <a:p>
            <a:pPr lvl="1"/>
            <a:r>
              <a:rPr lang="fr-CA" sz="2400" dirty="0"/>
              <a:t>Marqueur</a:t>
            </a:r>
          </a:p>
          <a:p>
            <a:pPr lvl="1"/>
            <a:r>
              <a:rPr lang="fr-CA" sz="2400" dirty="0"/>
              <a:t>Désinfectant (</a:t>
            </a:r>
            <a:r>
              <a:rPr lang="fr-CA" sz="2400" dirty="0" err="1"/>
              <a:t>Baxedin</a:t>
            </a:r>
            <a:r>
              <a:rPr lang="fr-CA" sz="2400" dirty="0"/>
              <a:t> 2%)</a:t>
            </a:r>
          </a:p>
          <a:p>
            <a:pPr lvl="1"/>
            <a:r>
              <a:rPr lang="fr-CA" sz="2400" dirty="0"/>
              <a:t>1 aiguille spinale</a:t>
            </a:r>
          </a:p>
          <a:p>
            <a:pPr lvl="1"/>
            <a:r>
              <a:rPr lang="fr-CA" sz="2400" dirty="0"/>
              <a:t>Anesthésiants : </a:t>
            </a:r>
          </a:p>
          <a:p>
            <a:pPr lvl="2"/>
            <a:r>
              <a:rPr lang="fr-CA" sz="2200" dirty="0"/>
              <a:t>Xylocaïne (courte durée) </a:t>
            </a:r>
          </a:p>
          <a:p>
            <a:pPr lvl="2"/>
            <a:r>
              <a:rPr lang="fr-CA" sz="2200" dirty="0" err="1"/>
              <a:t>Marcaïne</a:t>
            </a:r>
            <a:r>
              <a:rPr lang="fr-CA" sz="2200" dirty="0"/>
              <a:t> (longue durée)</a:t>
            </a:r>
          </a:p>
          <a:p>
            <a:pPr lvl="1"/>
            <a:r>
              <a:rPr lang="fr-CA" sz="2400" dirty="0"/>
              <a:t>Produit de contraste iodé</a:t>
            </a:r>
          </a:p>
          <a:p>
            <a:pPr lvl="1"/>
            <a:r>
              <a:rPr lang="fr-CA" sz="2400" dirty="0"/>
              <a:t>Anti-inflammatoire (corticostéroïde)</a:t>
            </a:r>
          </a:p>
        </p:txBody>
      </p:sp>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25</a:t>
            </a:fld>
            <a:endParaRPr lang="en-US" dirty="0"/>
          </a:p>
        </p:txBody>
      </p:sp>
      <p:sp>
        <p:nvSpPr>
          <p:cNvPr id="5" name="Titre 1">
            <a:extLst>
              <a:ext uri="{FF2B5EF4-FFF2-40B4-BE49-F238E27FC236}">
                <a16:creationId xmlns:a16="http://schemas.microsoft.com/office/drawing/2014/main" id="{74B0F6B5-2953-43FF-958A-147BCF48D3CC}"/>
              </a:ext>
            </a:extLst>
          </p:cNvPr>
          <p:cNvSpPr>
            <a:spLocks noGrp="1"/>
          </p:cNvSpPr>
          <p:nvPr>
            <p:ph type="title"/>
          </p:nvPr>
        </p:nvSpPr>
        <p:spPr>
          <a:xfrm>
            <a:off x="1371600" y="183524"/>
            <a:ext cx="9601200" cy="846786"/>
          </a:xfrm>
        </p:spPr>
        <p:txBody>
          <a:bodyPr/>
          <a:lstStyle/>
          <a:p>
            <a:r>
              <a:rPr lang="fr-CA" dirty="0"/>
              <a:t>Infiltration ASI à l’aide du TDM</a:t>
            </a:r>
          </a:p>
        </p:txBody>
      </p:sp>
    </p:spTree>
    <p:extLst>
      <p:ext uri="{BB962C8B-B14F-4D97-AF65-F5344CB8AC3E}">
        <p14:creationId xmlns:p14="http://schemas.microsoft.com/office/powerpoint/2010/main" val="1597393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26</a:t>
            </a:fld>
            <a:endParaRPr lang="en-US" dirty="0"/>
          </a:p>
        </p:txBody>
      </p:sp>
      <p:pic>
        <p:nvPicPr>
          <p:cNvPr id="7" name="Image 6">
            <a:extLst>
              <a:ext uri="{FF2B5EF4-FFF2-40B4-BE49-F238E27FC236}">
                <a16:creationId xmlns:a16="http://schemas.microsoft.com/office/drawing/2014/main" id="{B223A23C-6814-4517-B977-605A41A31887}"/>
              </a:ext>
            </a:extLst>
          </p:cNvPr>
          <p:cNvPicPr>
            <a:picLocks noChangeAspect="1"/>
          </p:cNvPicPr>
          <p:nvPr/>
        </p:nvPicPr>
        <p:blipFill>
          <a:blip r:embed="rId2"/>
          <a:stretch>
            <a:fillRect/>
          </a:stretch>
        </p:blipFill>
        <p:spPr>
          <a:xfrm>
            <a:off x="1062681" y="207687"/>
            <a:ext cx="4797253" cy="6245699"/>
          </a:xfrm>
          <a:prstGeom prst="rect">
            <a:avLst/>
          </a:prstGeom>
        </p:spPr>
      </p:pic>
      <p:sp>
        <p:nvSpPr>
          <p:cNvPr id="8" name="Rectangle 7">
            <a:extLst>
              <a:ext uri="{FF2B5EF4-FFF2-40B4-BE49-F238E27FC236}">
                <a16:creationId xmlns:a16="http://schemas.microsoft.com/office/drawing/2014/main" id="{81D21781-2844-4146-A5D4-57FC2AAB572F}"/>
              </a:ext>
            </a:extLst>
          </p:cNvPr>
          <p:cNvSpPr/>
          <p:nvPr/>
        </p:nvSpPr>
        <p:spPr>
          <a:xfrm>
            <a:off x="1169772" y="404613"/>
            <a:ext cx="2380735" cy="55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Image 8">
            <a:extLst>
              <a:ext uri="{FF2B5EF4-FFF2-40B4-BE49-F238E27FC236}">
                <a16:creationId xmlns:a16="http://schemas.microsoft.com/office/drawing/2014/main" id="{E9DF819B-CEA2-4862-B321-E5D430BE7AE9}"/>
              </a:ext>
            </a:extLst>
          </p:cNvPr>
          <p:cNvPicPr>
            <a:picLocks noChangeAspect="1"/>
          </p:cNvPicPr>
          <p:nvPr/>
        </p:nvPicPr>
        <p:blipFill>
          <a:blip r:embed="rId3"/>
          <a:stretch>
            <a:fillRect/>
          </a:stretch>
        </p:blipFill>
        <p:spPr>
          <a:xfrm>
            <a:off x="5997144" y="207687"/>
            <a:ext cx="5280455" cy="6308886"/>
          </a:xfrm>
          <a:prstGeom prst="rect">
            <a:avLst/>
          </a:prstGeom>
        </p:spPr>
      </p:pic>
    </p:spTree>
    <p:extLst>
      <p:ext uri="{BB962C8B-B14F-4D97-AF65-F5344CB8AC3E}">
        <p14:creationId xmlns:p14="http://schemas.microsoft.com/office/powerpoint/2010/main" val="4087031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27</a:t>
            </a:fld>
            <a:endParaRPr lang="en-US" dirty="0"/>
          </a:p>
        </p:txBody>
      </p:sp>
      <p:pic>
        <p:nvPicPr>
          <p:cNvPr id="7" name="Image 6">
            <a:extLst>
              <a:ext uri="{FF2B5EF4-FFF2-40B4-BE49-F238E27FC236}">
                <a16:creationId xmlns:a16="http://schemas.microsoft.com/office/drawing/2014/main" id="{7F58126E-65D5-41E9-A706-0BFEDC82058C}"/>
              </a:ext>
            </a:extLst>
          </p:cNvPr>
          <p:cNvPicPr>
            <a:picLocks noChangeAspect="1"/>
          </p:cNvPicPr>
          <p:nvPr/>
        </p:nvPicPr>
        <p:blipFill>
          <a:blip r:embed="rId2"/>
          <a:stretch>
            <a:fillRect/>
          </a:stretch>
        </p:blipFill>
        <p:spPr>
          <a:xfrm>
            <a:off x="2621691" y="688540"/>
            <a:ext cx="7486135" cy="5480920"/>
          </a:xfrm>
          <a:prstGeom prst="rect">
            <a:avLst/>
          </a:prstGeom>
        </p:spPr>
      </p:pic>
      <p:sp>
        <p:nvSpPr>
          <p:cNvPr id="8" name="Rectangle 7">
            <a:extLst>
              <a:ext uri="{FF2B5EF4-FFF2-40B4-BE49-F238E27FC236}">
                <a16:creationId xmlns:a16="http://schemas.microsoft.com/office/drawing/2014/main" id="{786BCFB4-0702-4E45-817B-106BCF87E320}"/>
              </a:ext>
            </a:extLst>
          </p:cNvPr>
          <p:cNvSpPr/>
          <p:nvPr/>
        </p:nvSpPr>
        <p:spPr>
          <a:xfrm>
            <a:off x="2916194" y="964786"/>
            <a:ext cx="2380735" cy="946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129646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DC9AEE6-2E77-49E5-A36B-2F4B376F96D4}"/>
              </a:ext>
            </a:extLst>
          </p:cNvPr>
          <p:cNvSpPr>
            <a:spLocks noGrp="1"/>
          </p:cNvSpPr>
          <p:nvPr>
            <p:ph idx="1"/>
          </p:nvPr>
        </p:nvSpPr>
        <p:spPr/>
        <p:txBody>
          <a:bodyPr>
            <a:normAutofit fontScale="92500" lnSpcReduction="10000"/>
          </a:bodyPr>
          <a:lstStyle/>
          <a:p>
            <a:r>
              <a:rPr lang="fr-CA" sz="2400" b="1" dirty="0"/>
              <a:t>Préparation du patient : </a:t>
            </a:r>
          </a:p>
          <a:p>
            <a:pPr lvl="1"/>
            <a:r>
              <a:rPr lang="fr-CA" sz="2400" dirty="0"/>
              <a:t>Arrêt des anti-coagulants/</a:t>
            </a:r>
            <a:r>
              <a:rPr lang="fr-CA" sz="2400" dirty="0" err="1"/>
              <a:t>anti-plaquettaires</a:t>
            </a:r>
            <a:endParaRPr lang="fr-CA" sz="2400" dirty="0"/>
          </a:p>
          <a:p>
            <a:pPr lvl="1"/>
            <a:r>
              <a:rPr lang="fr-CA" sz="2400" dirty="0"/>
              <a:t>Déshabillage (Idem à TDM des ASI)</a:t>
            </a:r>
          </a:p>
          <a:p>
            <a:pPr lvl="1"/>
            <a:endParaRPr lang="fr-CA" sz="2400" dirty="0"/>
          </a:p>
          <a:p>
            <a:r>
              <a:rPr lang="fr-CA" sz="2400" b="1" dirty="0"/>
              <a:t>Positionnement : </a:t>
            </a:r>
          </a:p>
          <a:p>
            <a:pPr lvl="1"/>
            <a:r>
              <a:rPr lang="fr-CA" sz="2400" dirty="0"/>
              <a:t>Décubitus ventral</a:t>
            </a:r>
          </a:p>
          <a:p>
            <a:pPr lvl="1"/>
            <a:endParaRPr lang="fr-CA" sz="2400" dirty="0"/>
          </a:p>
          <a:p>
            <a:r>
              <a:rPr lang="fr-CA" sz="2400" b="1" dirty="0"/>
              <a:t>Centrage : </a:t>
            </a:r>
          </a:p>
          <a:p>
            <a:pPr lvl="1"/>
            <a:r>
              <a:rPr lang="fr-CA" sz="2400" dirty="0"/>
              <a:t>Idem à TDM des ASI</a:t>
            </a:r>
          </a:p>
        </p:txBody>
      </p:sp>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28</a:t>
            </a:fld>
            <a:endParaRPr lang="en-US" dirty="0"/>
          </a:p>
        </p:txBody>
      </p:sp>
      <p:sp>
        <p:nvSpPr>
          <p:cNvPr id="5" name="Titre 1">
            <a:extLst>
              <a:ext uri="{FF2B5EF4-FFF2-40B4-BE49-F238E27FC236}">
                <a16:creationId xmlns:a16="http://schemas.microsoft.com/office/drawing/2014/main" id="{74B0F6B5-2953-43FF-958A-147BCF48D3CC}"/>
              </a:ext>
            </a:extLst>
          </p:cNvPr>
          <p:cNvSpPr>
            <a:spLocks noGrp="1"/>
          </p:cNvSpPr>
          <p:nvPr>
            <p:ph type="title"/>
          </p:nvPr>
        </p:nvSpPr>
        <p:spPr>
          <a:xfrm>
            <a:off x="1371600" y="685800"/>
            <a:ext cx="9601200" cy="846786"/>
          </a:xfrm>
        </p:spPr>
        <p:txBody>
          <a:bodyPr/>
          <a:lstStyle/>
          <a:p>
            <a:r>
              <a:rPr lang="fr-CA" dirty="0"/>
              <a:t>Infiltration ASI à l’aide du TDM</a:t>
            </a:r>
          </a:p>
        </p:txBody>
      </p:sp>
    </p:spTree>
    <p:extLst>
      <p:ext uri="{BB962C8B-B14F-4D97-AF65-F5344CB8AC3E}">
        <p14:creationId xmlns:p14="http://schemas.microsoft.com/office/powerpoint/2010/main" val="3642690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DC9AEE6-2E77-49E5-A36B-2F4B376F96D4}"/>
              </a:ext>
            </a:extLst>
          </p:cNvPr>
          <p:cNvSpPr>
            <a:spLocks noGrp="1"/>
          </p:cNvSpPr>
          <p:nvPr>
            <p:ph idx="1"/>
          </p:nvPr>
        </p:nvSpPr>
        <p:spPr>
          <a:xfrm>
            <a:off x="1371600" y="1313645"/>
            <a:ext cx="9601200" cy="4553755"/>
          </a:xfrm>
        </p:spPr>
        <p:txBody>
          <a:bodyPr>
            <a:normAutofit/>
          </a:bodyPr>
          <a:lstStyle/>
          <a:p>
            <a:r>
              <a:rPr lang="fr-CA" sz="2400" b="1" dirty="0"/>
              <a:t>Procédure : </a:t>
            </a:r>
          </a:p>
          <a:p>
            <a:pPr lvl="1"/>
            <a:r>
              <a:rPr lang="fr-CA" dirty="0"/>
              <a:t>Sortir le matériel nécessaire</a:t>
            </a:r>
          </a:p>
          <a:p>
            <a:pPr lvl="1"/>
            <a:r>
              <a:rPr lang="fr-CA" dirty="0"/>
              <a:t>Vérifier l’identité du patient</a:t>
            </a:r>
          </a:p>
          <a:p>
            <a:pPr lvl="1"/>
            <a:r>
              <a:rPr lang="fr-CA" dirty="0"/>
              <a:t>Vérifier la prescription et les symptômes avec le patient</a:t>
            </a:r>
          </a:p>
          <a:p>
            <a:pPr lvl="1"/>
            <a:r>
              <a:rPr lang="fr-CA" dirty="0"/>
              <a:t>Vérifier le questionnaire avec le patient (allergies, anti-coagulants, etc.)</a:t>
            </a:r>
          </a:p>
          <a:p>
            <a:pPr lvl="1"/>
            <a:r>
              <a:rPr lang="fr-CA" dirty="0"/>
              <a:t>Expliquer l’intervention au patient (étape de la procédure, risques, consignes)</a:t>
            </a:r>
          </a:p>
          <a:p>
            <a:pPr lvl="1"/>
            <a:r>
              <a:rPr lang="fr-CA" dirty="0"/>
              <a:t>Faire signer le formulaire de consentement</a:t>
            </a:r>
          </a:p>
          <a:p>
            <a:pPr lvl="1"/>
            <a:r>
              <a:rPr lang="fr-CA" dirty="0"/>
              <a:t>Installer le patient confortablement selon l’intervention</a:t>
            </a:r>
          </a:p>
          <a:p>
            <a:pPr lvl="1"/>
            <a:r>
              <a:rPr lang="fr-CA" dirty="0"/>
              <a:t>Placer la grille-repère plombée selon l’endroit à traiter </a:t>
            </a:r>
          </a:p>
          <a:p>
            <a:pPr lvl="2"/>
            <a:r>
              <a:rPr lang="fr-CA" dirty="0"/>
              <a:t>Permet au radiologiste de déterminer le point d’entrée à la peau</a:t>
            </a:r>
          </a:p>
          <a:p>
            <a:pPr lvl="1"/>
            <a:r>
              <a:rPr lang="fr-CA" dirty="0"/>
              <a:t>Réaliser le topogramme (le topo de face sera suffisant)</a:t>
            </a:r>
          </a:p>
          <a:p>
            <a:pPr lvl="2"/>
            <a:r>
              <a:rPr lang="fr-CA" b="1" dirty="0">
                <a:solidFill>
                  <a:srgbClr val="FF0000"/>
                </a:solidFill>
              </a:rPr>
              <a:t>Ne pas oublié de placer la grille repère (plombée)</a:t>
            </a:r>
          </a:p>
          <a:p>
            <a:pPr lvl="1"/>
            <a:endParaRPr lang="fr-CA" sz="2400" b="1" dirty="0"/>
          </a:p>
        </p:txBody>
      </p:sp>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29</a:t>
            </a:fld>
            <a:endParaRPr lang="en-US" dirty="0"/>
          </a:p>
        </p:txBody>
      </p:sp>
      <p:sp>
        <p:nvSpPr>
          <p:cNvPr id="5" name="Titre 1">
            <a:extLst>
              <a:ext uri="{FF2B5EF4-FFF2-40B4-BE49-F238E27FC236}">
                <a16:creationId xmlns:a16="http://schemas.microsoft.com/office/drawing/2014/main" id="{74B0F6B5-2953-43FF-958A-147BCF48D3CC}"/>
              </a:ext>
            </a:extLst>
          </p:cNvPr>
          <p:cNvSpPr>
            <a:spLocks noGrp="1"/>
          </p:cNvSpPr>
          <p:nvPr>
            <p:ph type="title"/>
          </p:nvPr>
        </p:nvSpPr>
        <p:spPr>
          <a:xfrm>
            <a:off x="1371600" y="685800"/>
            <a:ext cx="9601200" cy="846786"/>
          </a:xfrm>
        </p:spPr>
        <p:txBody>
          <a:bodyPr/>
          <a:lstStyle/>
          <a:p>
            <a:r>
              <a:rPr lang="fr-CA" dirty="0"/>
              <a:t>Infiltration ASI à l’aide du TDM</a:t>
            </a:r>
          </a:p>
        </p:txBody>
      </p:sp>
    </p:spTree>
    <p:extLst>
      <p:ext uri="{BB962C8B-B14F-4D97-AF65-F5344CB8AC3E}">
        <p14:creationId xmlns:p14="http://schemas.microsoft.com/office/powerpoint/2010/main" val="949375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F469D66-65C1-4CA2-AA8E-A006FE4CA777}"/>
              </a:ext>
            </a:extLst>
          </p:cNvPr>
          <p:cNvSpPr>
            <a:spLocks noGrp="1"/>
          </p:cNvSpPr>
          <p:nvPr>
            <p:ph idx="1"/>
          </p:nvPr>
        </p:nvSpPr>
        <p:spPr>
          <a:xfrm>
            <a:off x="1371600" y="1442434"/>
            <a:ext cx="9601200" cy="4729766"/>
          </a:xfrm>
        </p:spPr>
        <p:txBody>
          <a:bodyPr>
            <a:normAutofit/>
          </a:bodyPr>
          <a:lstStyle/>
          <a:p>
            <a:r>
              <a:rPr lang="fr-CA" sz="2400" b="1" dirty="0"/>
              <a:t>Buts et indications : </a:t>
            </a:r>
          </a:p>
          <a:p>
            <a:pPr lvl="1"/>
            <a:r>
              <a:rPr lang="fr-CA" sz="2400" dirty="0"/>
              <a:t>Peu importe le protocole, ils seront les mêmes que ceux vus séparément pour le thorax ou l’abdomen.</a:t>
            </a:r>
          </a:p>
          <a:p>
            <a:pPr lvl="1"/>
            <a:endParaRPr lang="fr-CA" sz="2400" b="1" dirty="0"/>
          </a:p>
          <a:p>
            <a:pPr lvl="1"/>
            <a:r>
              <a:rPr lang="fr-CA" sz="2400" b="1" dirty="0"/>
              <a:t>Pour le TAP C+ veineux, les pathologies du système lymphatique (exemple lymphome), seront ajoutées </a:t>
            </a:r>
          </a:p>
          <a:p>
            <a:pPr lvl="1"/>
            <a:endParaRPr lang="fr-CA" sz="2400" b="1" dirty="0"/>
          </a:p>
          <a:p>
            <a:r>
              <a:rPr lang="fr-CA" sz="2400" b="1" dirty="0"/>
              <a:t>Contre-indications : </a:t>
            </a:r>
          </a:p>
          <a:p>
            <a:r>
              <a:rPr lang="fr-CA" sz="2400" b="1" dirty="0"/>
              <a:t>Préparation </a:t>
            </a:r>
          </a:p>
          <a:p>
            <a:r>
              <a:rPr lang="fr-CA" sz="2400" b="1" dirty="0"/>
              <a:t>Positionnement  </a:t>
            </a:r>
          </a:p>
        </p:txBody>
      </p:sp>
      <p:sp>
        <p:nvSpPr>
          <p:cNvPr id="4" name="Espace réservé du numéro de diapositive 3">
            <a:extLst>
              <a:ext uri="{FF2B5EF4-FFF2-40B4-BE49-F238E27FC236}">
                <a16:creationId xmlns:a16="http://schemas.microsoft.com/office/drawing/2014/main" id="{422495C0-423F-4F65-8E65-5864A7D04C5D}"/>
              </a:ext>
            </a:extLst>
          </p:cNvPr>
          <p:cNvSpPr>
            <a:spLocks noGrp="1"/>
          </p:cNvSpPr>
          <p:nvPr>
            <p:ph type="sldNum" sz="quarter" idx="12"/>
          </p:nvPr>
        </p:nvSpPr>
        <p:spPr/>
        <p:txBody>
          <a:bodyPr/>
          <a:lstStyle/>
          <a:p>
            <a:fld id="{69E57DC2-970A-4B3E-BB1C-7A09969E49DF}" type="slidenum">
              <a:rPr lang="en-US" smtClean="0"/>
              <a:t>3</a:t>
            </a:fld>
            <a:endParaRPr lang="en-US" dirty="0"/>
          </a:p>
        </p:txBody>
      </p:sp>
      <p:sp>
        <p:nvSpPr>
          <p:cNvPr id="5" name="Titre 1">
            <a:extLst>
              <a:ext uri="{FF2B5EF4-FFF2-40B4-BE49-F238E27FC236}">
                <a16:creationId xmlns:a16="http://schemas.microsoft.com/office/drawing/2014/main" id="{AC929DD6-F265-415C-BB4D-C05DE4859B9F}"/>
              </a:ext>
            </a:extLst>
          </p:cNvPr>
          <p:cNvSpPr>
            <a:spLocks noGrp="1"/>
          </p:cNvSpPr>
          <p:nvPr>
            <p:ph type="title"/>
          </p:nvPr>
        </p:nvSpPr>
        <p:spPr>
          <a:xfrm>
            <a:off x="1371600" y="685800"/>
            <a:ext cx="9601200" cy="756634"/>
          </a:xfrm>
        </p:spPr>
        <p:txBody>
          <a:bodyPr/>
          <a:lstStyle/>
          <a:p>
            <a:r>
              <a:rPr lang="fr-CA" dirty="0"/>
              <a:t>TDM Thorax – abdomen – pelvien (TAP)</a:t>
            </a:r>
          </a:p>
        </p:txBody>
      </p:sp>
      <p:sp>
        <p:nvSpPr>
          <p:cNvPr id="6" name="Accolade fermante 5">
            <a:extLst>
              <a:ext uri="{FF2B5EF4-FFF2-40B4-BE49-F238E27FC236}">
                <a16:creationId xmlns:a16="http://schemas.microsoft.com/office/drawing/2014/main" id="{EA21646E-F348-4FCD-892D-D69107073030}"/>
              </a:ext>
            </a:extLst>
          </p:cNvPr>
          <p:cNvSpPr/>
          <p:nvPr/>
        </p:nvSpPr>
        <p:spPr>
          <a:xfrm>
            <a:off x="4533363" y="4428721"/>
            <a:ext cx="644845" cy="1374819"/>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7" name="Rectangle 6">
            <a:extLst>
              <a:ext uri="{FF2B5EF4-FFF2-40B4-BE49-F238E27FC236}">
                <a16:creationId xmlns:a16="http://schemas.microsoft.com/office/drawing/2014/main" id="{2D2C12EE-591A-4FD0-98C8-727A88F2D4D9}"/>
              </a:ext>
            </a:extLst>
          </p:cNvPr>
          <p:cNvSpPr/>
          <p:nvPr/>
        </p:nvSpPr>
        <p:spPr>
          <a:xfrm>
            <a:off x="5340440" y="4700631"/>
            <a:ext cx="4267200" cy="830997"/>
          </a:xfrm>
          <a:prstGeom prst="rect">
            <a:avLst/>
          </a:prstGeom>
          <a:ln w="28575">
            <a:solidFill>
              <a:srgbClr val="FF0000"/>
            </a:solidFill>
          </a:ln>
        </p:spPr>
        <p:txBody>
          <a:bodyPr wrap="square">
            <a:spAutoFit/>
          </a:bodyPr>
          <a:lstStyle/>
          <a:p>
            <a:pPr lvl="1" algn="ctr"/>
            <a:r>
              <a:rPr lang="fr-CA" sz="2400" b="1" dirty="0"/>
              <a:t>Idem à thorax et abdomen, selon le protocole. </a:t>
            </a:r>
          </a:p>
        </p:txBody>
      </p:sp>
    </p:spTree>
    <p:extLst>
      <p:ext uri="{BB962C8B-B14F-4D97-AF65-F5344CB8AC3E}">
        <p14:creationId xmlns:p14="http://schemas.microsoft.com/office/powerpoint/2010/main" val="3501650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30</a:t>
            </a:fld>
            <a:endParaRPr lang="en-US" dirty="0"/>
          </a:p>
        </p:txBody>
      </p:sp>
      <p:sp>
        <p:nvSpPr>
          <p:cNvPr id="5" name="Titre 1">
            <a:extLst>
              <a:ext uri="{FF2B5EF4-FFF2-40B4-BE49-F238E27FC236}">
                <a16:creationId xmlns:a16="http://schemas.microsoft.com/office/drawing/2014/main" id="{74B0F6B5-2953-43FF-958A-147BCF48D3CC}"/>
              </a:ext>
            </a:extLst>
          </p:cNvPr>
          <p:cNvSpPr>
            <a:spLocks noGrp="1"/>
          </p:cNvSpPr>
          <p:nvPr>
            <p:ph type="title"/>
          </p:nvPr>
        </p:nvSpPr>
        <p:spPr>
          <a:xfrm>
            <a:off x="1371600" y="685800"/>
            <a:ext cx="9601200" cy="846786"/>
          </a:xfrm>
        </p:spPr>
        <p:txBody>
          <a:bodyPr/>
          <a:lstStyle/>
          <a:p>
            <a:r>
              <a:rPr lang="fr-CA" dirty="0"/>
              <a:t>Infiltration ASI à l’aide du TDM</a:t>
            </a:r>
          </a:p>
        </p:txBody>
      </p:sp>
      <p:pic>
        <p:nvPicPr>
          <p:cNvPr id="2" name="Image 1">
            <a:extLst>
              <a:ext uri="{FF2B5EF4-FFF2-40B4-BE49-F238E27FC236}">
                <a16:creationId xmlns:a16="http://schemas.microsoft.com/office/drawing/2014/main" id="{4EF985D2-D219-455B-8B7A-73DDE55567ED}"/>
              </a:ext>
            </a:extLst>
          </p:cNvPr>
          <p:cNvPicPr>
            <a:picLocks noChangeAspect="1"/>
          </p:cNvPicPr>
          <p:nvPr/>
        </p:nvPicPr>
        <p:blipFill>
          <a:blip r:embed="rId2"/>
          <a:stretch>
            <a:fillRect/>
          </a:stretch>
        </p:blipFill>
        <p:spPr>
          <a:xfrm>
            <a:off x="2588922" y="2297809"/>
            <a:ext cx="7166555" cy="3762441"/>
          </a:xfrm>
          <a:prstGeom prst="rect">
            <a:avLst/>
          </a:prstGeom>
        </p:spPr>
      </p:pic>
      <p:sp>
        <p:nvSpPr>
          <p:cNvPr id="6" name="ZoneTexte 5">
            <a:extLst>
              <a:ext uri="{FF2B5EF4-FFF2-40B4-BE49-F238E27FC236}">
                <a16:creationId xmlns:a16="http://schemas.microsoft.com/office/drawing/2014/main" id="{1E3B7E91-E494-47B4-BBF1-9EC7FE8B9998}"/>
              </a:ext>
            </a:extLst>
          </p:cNvPr>
          <p:cNvSpPr txBox="1"/>
          <p:nvPr/>
        </p:nvSpPr>
        <p:spPr>
          <a:xfrm rot="16200000">
            <a:off x="8932275" y="4721643"/>
            <a:ext cx="2261716"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50" b="0" i="1" u="none" strike="noStrike" kern="1200" cap="none" spc="0" normalizeH="0" baseline="0" noProof="0" dirty="0">
                <a:ln>
                  <a:noFill/>
                </a:ln>
                <a:solidFill>
                  <a:prstClr val="black"/>
                </a:solidFill>
                <a:effectLst/>
                <a:uLnTx/>
                <a:uFillTx/>
                <a:latin typeface="Franklin Gothic Book" panose="020B0503020102020204"/>
                <a:ea typeface="+mn-ea"/>
                <a:cs typeface="+mn-cs"/>
              </a:rPr>
              <a:t>Source : </a:t>
            </a:r>
            <a:r>
              <a:rPr kumimoji="0" lang="fr-CA"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Cahier technique TDM, Hôpital de Rimouski</a:t>
            </a:r>
            <a:endParaRPr kumimoji="0" lang="fr-CA"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70022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DC9AEE6-2E77-49E5-A36B-2F4B376F96D4}"/>
              </a:ext>
            </a:extLst>
          </p:cNvPr>
          <p:cNvSpPr>
            <a:spLocks noGrp="1"/>
          </p:cNvSpPr>
          <p:nvPr>
            <p:ph idx="1"/>
          </p:nvPr>
        </p:nvSpPr>
        <p:spPr>
          <a:xfrm>
            <a:off x="1467828" y="1638300"/>
            <a:ext cx="9601200" cy="1040506"/>
          </a:xfrm>
        </p:spPr>
        <p:txBody>
          <a:bodyPr>
            <a:normAutofit/>
          </a:bodyPr>
          <a:lstStyle/>
          <a:p>
            <a:r>
              <a:rPr lang="fr-CA" sz="2400" b="1" dirty="0"/>
              <a:t>Procédure (suite) : </a:t>
            </a:r>
          </a:p>
          <a:p>
            <a:pPr lvl="1"/>
            <a:r>
              <a:rPr lang="fr-CA" sz="2400" dirty="0"/>
              <a:t>Placer la boite d’acquisition de manière à couvrir les ASI</a:t>
            </a:r>
          </a:p>
        </p:txBody>
      </p:sp>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31</a:t>
            </a:fld>
            <a:endParaRPr lang="en-US" dirty="0"/>
          </a:p>
        </p:txBody>
      </p:sp>
      <p:sp>
        <p:nvSpPr>
          <p:cNvPr id="5" name="Titre 1">
            <a:extLst>
              <a:ext uri="{FF2B5EF4-FFF2-40B4-BE49-F238E27FC236}">
                <a16:creationId xmlns:a16="http://schemas.microsoft.com/office/drawing/2014/main" id="{74B0F6B5-2953-43FF-958A-147BCF48D3CC}"/>
              </a:ext>
            </a:extLst>
          </p:cNvPr>
          <p:cNvSpPr>
            <a:spLocks noGrp="1"/>
          </p:cNvSpPr>
          <p:nvPr>
            <p:ph type="title"/>
          </p:nvPr>
        </p:nvSpPr>
        <p:spPr>
          <a:xfrm>
            <a:off x="1371600" y="685800"/>
            <a:ext cx="9601200" cy="846786"/>
          </a:xfrm>
        </p:spPr>
        <p:txBody>
          <a:bodyPr/>
          <a:lstStyle/>
          <a:p>
            <a:r>
              <a:rPr lang="fr-CA" dirty="0"/>
              <a:t>Infiltration ASI à l’aide du TDM</a:t>
            </a:r>
          </a:p>
        </p:txBody>
      </p:sp>
      <p:pic>
        <p:nvPicPr>
          <p:cNvPr id="6" name="Image 5">
            <a:extLst>
              <a:ext uri="{FF2B5EF4-FFF2-40B4-BE49-F238E27FC236}">
                <a16:creationId xmlns:a16="http://schemas.microsoft.com/office/drawing/2014/main" id="{45F1D5B0-6438-43A9-AEE6-F762EFBA69AC}"/>
              </a:ext>
            </a:extLst>
          </p:cNvPr>
          <p:cNvPicPr>
            <a:picLocks noChangeAspect="1"/>
          </p:cNvPicPr>
          <p:nvPr/>
        </p:nvPicPr>
        <p:blipFill>
          <a:blip r:embed="rId2"/>
          <a:stretch>
            <a:fillRect/>
          </a:stretch>
        </p:blipFill>
        <p:spPr>
          <a:xfrm>
            <a:off x="2685150" y="2893252"/>
            <a:ext cx="7166555" cy="3762441"/>
          </a:xfrm>
          <a:prstGeom prst="rect">
            <a:avLst/>
          </a:prstGeom>
        </p:spPr>
      </p:pic>
      <p:sp>
        <p:nvSpPr>
          <p:cNvPr id="2" name="Rectangle 1">
            <a:extLst>
              <a:ext uri="{FF2B5EF4-FFF2-40B4-BE49-F238E27FC236}">
                <a16:creationId xmlns:a16="http://schemas.microsoft.com/office/drawing/2014/main" id="{F61F6E9D-F831-4ECA-9A32-9A8FDABA9C05}"/>
              </a:ext>
            </a:extLst>
          </p:cNvPr>
          <p:cNvSpPr/>
          <p:nvPr/>
        </p:nvSpPr>
        <p:spPr>
          <a:xfrm>
            <a:off x="3799267" y="3428999"/>
            <a:ext cx="4790941" cy="2108915"/>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99B4CDF9-0797-4C35-9D9C-DD6F349F937A}"/>
              </a:ext>
            </a:extLst>
          </p:cNvPr>
          <p:cNvSpPr txBox="1"/>
          <p:nvPr/>
        </p:nvSpPr>
        <p:spPr>
          <a:xfrm rot="16200000">
            <a:off x="9006931" y="5011951"/>
            <a:ext cx="2261716"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50" b="0" i="1" u="none" strike="noStrike" kern="1200" cap="none" spc="0" normalizeH="0" baseline="0" noProof="0" dirty="0">
                <a:ln>
                  <a:noFill/>
                </a:ln>
                <a:solidFill>
                  <a:prstClr val="black"/>
                </a:solidFill>
                <a:effectLst/>
                <a:uLnTx/>
                <a:uFillTx/>
                <a:latin typeface="Franklin Gothic Book" panose="020B0503020102020204"/>
                <a:ea typeface="+mn-ea"/>
                <a:cs typeface="+mn-cs"/>
              </a:rPr>
              <a:t>Source : </a:t>
            </a:r>
            <a:r>
              <a:rPr kumimoji="0" lang="fr-CA"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Cahier technique TDM, Hôpital de Rimouski</a:t>
            </a:r>
            <a:endParaRPr kumimoji="0" lang="fr-CA"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3527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32</a:t>
            </a:fld>
            <a:endParaRPr lang="en-US" dirty="0"/>
          </a:p>
        </p:txBody>
      </p:sp>
      <p:sp>
        <p:nvSpPr>
          <p:cNvPr id="5" name="Titre 1">
            <a:extLst>
              <a:ext uri="{FF2B5EF4-FFF2-40B4-BE49-F238E27FC236}">
                <a16:creationId xmlns:a16="http://schemas.microsoft.com/office/drawing/2014/main" id="{74B0F6B5-2953-43FF-958A-147BCF48D3CC}"/>
              </a:ext>
            </a:extLst>
          </p:cNvPr>
          <p:cNvSpPr>
            <a:spLocks noGrp="1"/>
          </p:cNvSpPr>
          <p:nvPr>
            <p:ph type="title"/>
          </p:nvPr>
        </p:nvSpPr>
        <p:spPr>
          <a:xfrm>
            <a:off x="1371600" y="685800"/>
            <a:ext cx="9601200" cy="846786"/>
          </a:xfrm>
        </p:spPr>
        <p:txBody>
          <a:bodyPr/>
          <a:lstStyle/>
          <a:p>
            <a:r>
              <a:rPr lang="fr-CA" dirty="0"/>
              <a:t>Infiltration ASI à l’aide du TDM</a:t>
            </a:r>
          </a:p>
        </p:txBody>
      </p:sp>
      <p:sp>
        <p:nvSpPr>
          <p:cNvPr id="6" name="Espace réservé du contenu 2">
            <a:extLst>
              <a:ext uri="{FF2B5EF4-FFF2-40B4-BE49-F238E27FC236}">
                <a16:creationId xmlns:a16="http://schemas.microsoft.com/office/drawing/2014/main" id="{33C04458-99C5-45EC-A469-DFEC943F46B9}"/>
              </a:ext>
            </a:extLst>
          </p:cNvPr>
          <p:cNvSpPr>
            <a:spLocks noGrp="1"/>
          </p:cNvSpPr>
          <p:nvPr>
            <p:ph idx="1"/>
          </p:nvPr>
        </p:nvSpPr>
        <p:spPr>
          <a:xfrm>
            <a:off x="1467828" y="1638300"/>
            <a:ext cx="9601200" cy="1040506"/>
          </a:xfrm>
        </p:spPr>
        <p:txBody>
          <a:bodyPr>
            <a:normAutofit/>
          </a:bodyPr>
          <a:lstStyle/>
          <a:p>
            <a:r>
              <a:rPr lang="fr-CA" sz="2400" b="1" dirty="0"/>
              <a:t>Procédure (suite) : </a:t>
            </a:r>
          </a:p>
          <a:p>
            <a:pPr lvl="1"/>
            <a:r>
              <a:rPr lang="fr-CA" sz="2400" dirty="0"/>
              <a:t>Procéder à l’acquisition spiralée </a:t>
            </a:r>
          </a:p>
        </p:txBody>
      </p:sp>
      <p:pic>
        <p:nvPicPr>
          <p:cNvPr id="2" name="Image 1">
            <a:extLst>
              <a:ext uri="{FF2B5EF4-FFF2-40B4-BE49-F238E27FC236}">
                <a16:creationId xmlns:a16="http://schemas.microsoft.com/office/drawing/2014/main" id="{D0B28DF7-FA2F-4690-A935-AB3480C560B8}"/>
              </a:ext>
            </a:extLst>
          </p:cNvPr>
          <p:cNvPicPr>
            <a:picLocks noChangeAspect="1"/>
          </p:cNvPicPr>
          <p:nvPr/>
        </p:nvPicPr>
        <p:blipFill>
          <a:blip r:embed="rId2"/>
          <a:stretch>
            <a:fillRect/>
          </a:stretch>
        </p:blipFill>
        <p:spPr>
          <a:xfrm>
            <a:off x="7039260" y="1631002"/>
            <a:ext cx="4866952" cy="4554077"/>
          </a:xfrm>
          <a:prstGeom prst="rect">
            <a:avLst/>
          </a:prstGeom>
        </p:spPr>
      </p:pic>
      <p:sp>
        <p:nvSpPr>
          <p:cNvPr id="3" name="Rectangle 2">
            <a:extLst>
              <a:ext uri="{FF2B5EF4-FFF2-40B4-BE49-F238E27FC236}">
                <a16:creationId xmlns:a16="http://schemas.microsoft.com/office/drawing/2014/main" id="{6B100699-B46B-48F5-8334-D413052F1AB7}"/>
              </a:ext>
            </a:extLst>
          </p:cNvPr>
          <p:cNvSpPr/>
          <p:nvPr/>
        </p:nvSpPr>
        <p:spPr>
          <a:xfrm>
            <a:off x="8281115" y="2060619"/>
            <a:ext cx="2562896" cy="7239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EFB8CF30-B423-4260-A859-D114A4A89F9B}"/>
              </a:ext>
            </a:extLst>
          </p:cNvPr>
          <p:cNvSpPr/>
          <p:nvPr/>
        </p:nvSpPr>
        <p:spPr>
          <a:xfrm>
            <a:off x="4135310" y="3429000"/>
            <a:ext cx="2562896" cy="7239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tx1"/>
                </a:solidFill>
              </a:rPr>
              <a:t>Grille repère plombée</a:t>
            </a:r>
          </a:p>
        </p:txBody>
      </p:sp>
      <p:cxnSp>
        <p:nvCxnSpPr>
          <p:cNvPr id="9" name="Connecteur droit avec flèche 8">
            <a:extLst>
              <a:ext uri="{FF2B5EF4-FFF2-40B4-BE49-F238E27FC236}">
                <a16:creationId xmlns:a16="http://schemas.microsoft.com/office/drawing/2014/main" id="{FD75AD0C-492F-445A-8D50-FE6E6097B59D}"/>
              </a:ext>
            </a:extLst>
          </p:cNvPr>
          <p:cNvCxnSpPr>
            <a:cxnSpLocks/>
          </p:cNvCxnSpPr>
          <p:nvPr/>
        </p:nvCxnSpPr>
        <p:spPr>
          <a:xfrm flipV="1">
            <a:off x="6698206" y="2686104"/>
            <a:ext cx="1582909" cy="11048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039D4B89-AC15-41D2-AC46-31F91C39201E}"/>
              </a:ext>
            </a:extLst>
          </p:cNvPr>
          <p:cNvSpPr txBox="1"/>
          <p:nvPr/>
        </p:nvSpPr>
        <p:spPr>
          <a:xfrm>
            <a:off x="7489660" y="6191900"/>
            <a:ext cx="2261716"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50" b="0" i="1" u="none" strike="noStrike" kern="1200" cap="none" spc="0" normalizeH="0" baseline="0" noProof="0" dirty="0">
                <a:ln>
                  <a:noFill/>
                </a:ln>
                <a:solidFill>
                  <a:prstClr val="black"/>
                </a:solidFill>
                <a:effectLst/>
                <a:uLnTx/>
                <a:uFillTx/>
                <a:latin typeface="Franklin Gothic Book" panose="020B0503020102020204"/>
                <a:ea typeface="+mn-ea"/>
                <a:cs typeface="+mn-cs"/>
              </a:rPr>
              <a:t>Source : </a:t>
            </a:r>
            <a:r>
              <a:rPr kumimoji="0" lang="fr-CA"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Cahier technique TDM, Hôpital de Rimouski</a:t>
            </a:r>
            <a:endParaRPr kumimoji="0" lang="fr-CA"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66638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DC9AEE6-2E77-49E5-A36B-2F4B376F96D4}"/>
              </a:ext>
            </a:extLst>
          </p:cNvPr>
          <p:cNvSpPr>
            <a:spLocks noGrp="1"/>
          </p:cNvSpPr>
          <p:nvPr>
            <p:ph idx="1"/>
          </p:nvPr>
        </p:nvSpPr>
        <p:spPr>
          <a:xfrm>
            <a:off x="1467828" y="1159098"/>
            <a:ext cx="9601200" cy="3581400"/>
          </a:xfrm>
        </p:spPr>
        <p:txBody>
          <a:bodyPr>
            <a:normAutofit lnSpcReduction="10000"/>
          </a:bodyPr>
          <a:lstStyle/>
          <a:p>
            <a:r>
              <a:rPr lang="fr-CA" sz="2400" b="1" dirty="0"/>
              <a:t>Procédure (suite) : </a:t>
            </a:r>
            <a:endParaRPr lang="fr-CA" sz="2400" dirty="0"/>
          </a:p>
          <a:p>
            <a:pPr lvl="1"/>
            <a:r>
              <a:rPr lang="fr-CA" sz="2400" dirty="0"/>
              <a:t>Ouvrir le plateau stérile et déballer le matériel (de manière stérile)</a:t>
            </a:r>
          </a:p>
          <a:p>
            <a:pPr lvl="1"/>
            <a:r>
              <a:rPr lang="fr-CA" sz="2400" dirty="0"/>
              <a:t>Aviser le radiologiste lorsque les images et le matériel sont prêts</a:t>
            </a:r>
          </a:p>
          <a:p>
            <a:pPr lvl="1"/>
            <a:r>
              <a:rPr lang="fr-CA" sz="2400" dirty="0"/>
              <a:t>Donner les substances au radiologiste (PDC, anesthésiant, anti-inflammatoire)</a:t>
            </a:r>
          </a:p>
          <a:p>
            <a:pPr lvl="1"/>
            <a:r>
              <a:rPr lang="fr-CA" sz="2400" dirty="0"/>
              <a:t>À l’aide des images et des la grille repère, le radiologiste détermine son point d’entrée à la peau</a:t>
            </a:r>
          </a:p>
          <a:p>
            <a:pPr lvl="1"/>
            <a:r>
              <a:rPr lang="fr-CA" sz="2400" dirty="0"/>
              <a:t>Réaliser les images (séquentielles) ai niveau de l’aiguille pour l’ajustement du trajet par le radiologiste)</a:t>
            </a:r>
          </a:p>
        </p:txBody>
      </p:sp>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33</a:t>
            </a:fld>
            <a:endParaRPr lang="en-US" dirty="0"/>
          </a:p>
        </p:txBody>
      </p:sp>
      <p:sp>
        <p:nvSpPr>
          <p:cNvPr id="5" name="Titre 1">
            <a:extLst>
              <a:ext uri="{FF2B5EF4-FFF2-40B4-BE49-F238E27FC236}">
                <a16:creationId xmlns:a16="http://schemas.microsoft.com/office/drawing/2014/main" id="{74B0F6B5-2953-43FF-958A-147BCF48D3CC}"/>
              </a:ext>
            </a:extLst>
          </p:cNvPr>
          <p:cNvSpPr>
            <a:spLocks noGrp="1"/>
          </p:cNvSpPr>
          <p:nvPr>
            <p:ph type="title"/>
          </p:nvPr>
        </p:nvSpPr>
        <p:spPr>
          <a:xfrm>
            <a:off x="1371600" y="312312"/>
            <a:ext cx="9601200" cy="846786"/>
          </a:xfrm>
        </p:spPr>
        <p:txBody>
          <a:bodyPr/>
          <a:lstStyle/>
          <a:p>
            <a:r>
              <a:rPr lang="fr-CA" dirty="0"/>
              <a:t>Infiltration ASI à l’aide du TDM</a:t>
            </a:r>
          </a:p>
        </p:txBody>
      </p:sp>
    </p:spTree>
    <p:extLst>
      <p:ext uri="{BB962C8B-B14F-4D97-AF65-F5344CB8AC3E}">
        <p14:creationId xmlns:p14="http://schemas.microsoft.com/office/powerpoint/2010/main" val="1548519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34</a:t>
            </a:fld>
            <a:endParaRPr lang="en-US" dirty="0"/>
          </a:p>
        </p:txBody>
      </p:sp>
      <p:sp>
        <p:nvSpPr>
          <p:cNvPr id="5" name="Titre 1">
            <a:extLst>
              <a:ext uri="{FF2B5EF4-FFF2-40B4-BE49-F238E27FC236}">
                <a16:creationId xmlns:a16="http://schemas.microsoft.com/office/drawing/2014/main" id="{74B0F6B5-2953-43FF-958A-147BCF48D3CC}"/>
              </a:ext>
            </a:extLst>
          </p:cNvPr>
          <p:cNvSpPr>
            <a:spLocks noGrp="1"/>
          </p:cNvSpPr>
          <p:nvPr>
            <p:ph type="title"/>
          </p:nvPr>
        </p:nvSpPr>
        <p:spPr>
          <a:xfrm>
            <a:off x="1371600" y="685800"/>
            <a:ext cx="9601200" cy="846786"/>
          </a:xfrm>
        </p:spPr>
        <p:txBody>
          <a:bodyPr/>
          <a:lstStyle/>
          <a:p>
            <a:r>
              <a:rPr lang="fr-CA" dirty="0"/>
              <a:t>Infiltration ASI à l’aide du TDM</a:t>
            </a:r>
          </a:p>
        </p:txBody>
      </p:sp>
      <p:pic>
        <p:nvPicPr>
          <p:cNvPr id="2" name="Image 1">
            <a:extLst>
              <a:ext uri="{FF2B5EF4-FFF2-40B4-BE49-F238E27FC236}">
                <a16:creationId xmlns:a16="http://schemas.microsoft.com/office/drawing/2014/main" id="{AB9B1717-81DB-4D8E-BFA1-CA0BCA324B26}"/>
              </a:ext>
            </a:extLst>
          </p:cNvPr>
          <p:cNvPicPr>
            <a:picLocks noChangeAspect="1"/>
          </p:cNvPicPr>
          <p:nvPr/>
        </p:nvPicPr>
        <p:blipFill>
          <a:blip r:embed="rId2"/>
          <a:stretch>
            <a:fillRect/>
          </a:stretch>
        </p:blipFill>
        <p:spPr>
          <a:xfrm>
            <a:off x="3170381" y="1694092"/>
            <a:ext cx="6003638" cy="4759294"/>
          </a:xfrm>
          <a:prstGeom prst="rect">
            <a:avLst/>
          </a:prstGeom>
        </p:spPr>
      </p:pic>
      <p:cxnSp>
        <p:nvCxnSpPr>
          <p:cNvPr id="6" name="Connecteur droit avec flèche 5">
            <a:extLst>
              <a:ext uri="{FF2B5EF4-FFF2-40B4-BE49-F238E27FC236}">
                <a16:creationId xmlns:a16="http://schemas.microsoft.com/office/drawing/2014/main" id="{7D7B36F3-D1C5-446F-91E5-D38566C6ABA9}"/>
              </a:ext>
            </a:extLst>
          </p:cNvPr>
          <p:cNvCxnSpPr>
            <a:cxnSpLocks/>
          </p:cNvCxnSpPr>
          <p:nvPr/>
        </p:nvCxnSpPr>
        <p:spPr>
          <a:xfrm flipH="1">
            <a:off x="7229732" y="1983346"/>
            <a:ext cx="2429423" cy="7598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55B1639-AF01-4D90-AD5F-F0A1071DE687}"/>
              </a:ext>
            </a:extLst>
          </p:cNvPr>
          <p:cNvSpPr/>
          <p:nvPr/>
        </p:nvSpPr>
        <p:spPr>
          <a:xfrm>
            <a:off x="9659155" y="1603418"/>
            <a:ext cx="2049563" cy="7598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tx1"/>
                </a:solidFill>
              </a:rPr>
              <a:t>Aiguille spinale</a:t>
            </a:r>
          </a:p>
        </p:txBody>
      </p:sp>
      <p:sp>
        <p:nvSpPr>
          <p:cNvPr id="7" name="ZoneTexte 6">
            <a:extLst>
              <a:ext uri="{FF2B5EF4-FFF2-40B4-BE49-F238E27FC236}">
                <a16:creationId xmlns:a16="http://schemas.microsoft.com/office/drawing/2014/main" id="{EF0B8F67-9F9E-439B-BE81-922697117CDF}"/>
              </a:ext>
            </a:extLst>
          </p:cNvPr>
          <p:cNvSpPr txBox="1"/>
          <p:nvPr/>
        </p:nvSpPr>
        <p:spPr>
          <a:xfrm rot="16200000">
            <a:off x="8341878" y="4833593"/>
            <a:ext cx="2261716"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50" b="0" i="1" u="none" strike="noStrike" kern="1200" cap="none" spc="0" normalizeH="0" baseline="0" noProof="0" dirty="0">
                <a:ln>
                  <a:noFill/>
                </a:ln>
                <a:solidFill>
                  <a:prstClr val="black"/>
                </a:solidFill>
                <a:effectLst/>
                <a:uLnTx/>
                <a:uFillTx/>
                <a:latin typeface="Franklin Gothic Book" panose="020B0503020102020204"/>
                <a:ea typeface="+mn-ea"/>
                <a:cs typeface="+mn-cs"/>
              </a:rPr>
              <a:t>Source : </a:t>
            </a:r>
            <a:r>
              <a:rPr kumimoji="0" lang="fr-CA"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Cahier technique TDM, Hôpital de Rimouski</a:t>
            </a:r>
            <a:endParaRPr kumimoji="0" lang="fr-CA"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01318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DC9AEE6-2E77-49E5-A36B-2F4B376F96D4}"/>
              </a:ext>
            </a:extLst>
          </p:cNvPr>
          <p:cNvSpPr>
            <a:spLocks noGrp="1"/>
          </p:cNvSpPr>
          <p:nvPr>
            <p:ph idx="1"/>
          </p:nvPr>
        </p:nvSpPr>
        <p:spPr>
          <a:xfrm>
            <a:off x="1467828" y="1159098"/>
            <a:ext cx="9601200" cy="5386590"/>
          </a:xfrm>
        </p:spPr>
        <p:txBody>
          <a:bodyPr>
            <a:normAutofit lnSpcReduction="10000"/>
          </a:bodyPr>
          <a:lstStyle/>
          <a:p>
            <a:r>
              <a:rPr lang="fr-CA" sz="2400" b="1" dirty="0"/>
              <a:t>Procédure (suite) : </a:t>
            </a:r>
            <a:endParaRPr lang="fr-CA" sz="2400" dirty="0"/>
          </a:p>
          <a:p>
            <a:pPr lvl="1"/>
            <a:r>
              <a:rPr lang="fr-CA" sz="2400" dirty="0"/>
              <a:t>Une fois l’infiltration terminée, mettre un diachylon à l’endroit infiltré.</a:t>
            </a:r>
          </a:p>
          <a:p>
            <a:pPr lvl="1"/>
            <a:r>
              <a:rPr lang="fr-CA" sz="2400" dirty="0"/>
              <a:t>Indiquer au patient les consignes post-examen (repos, immobilisation, glace, etc.)</a:t>
            </a:r>
          </a:p>
          <a:p>
            <a:pPr lvl="1"/>
            <a:r>
              <a:rPr lang="fr-CA" sz="2400" dirty="0"/>
              <a:t>Disposer sécuritairement du matériel utilisés lors de l’intervention</a:t>
            </a:r>
          </a:p>
          <a:p>
            <a:pPr lvl="1"/>
            <a:r>
              <a:rPr lang="fr-CA" sz="2400" dirty="0"/>
              <a:t>Archiver les images (PACS) et compléter le dossier radiologique du patient (</a:t>
            </a:r>
            <a:r>
              <a:rPr lang="fr-CA" sz="2400" dirty="0" err="1"/>
              <a:t>medirad</a:t>
            </a:r>
            <a:r>
              <a:rPr lang="fr-CA" sz="2400" dirty="0"/>
              <a:t>)</a:t>
            </a:r>
          </a:p>
          <a:p>
            <a:pPr lvl="1"/>
            <a:endParaRPr lang="fr-CA" sz="2400" dirty="0"/>
          </a:p>
          <a:p>
            <a:r>
              <a:rPr lang="fr-CA" sz="2400" b="1" dirty="0"/>
              <a:t>Risques : </a:t>
            </a:r>
          </a:p>
          <a:p>
            <a:pPr lvl="1"/>
            <a:r>
              <a:rPr lang="fr-CA" sz="2400" dirty="0"/>
              <a:t>Saignement (hématome)</a:t>
            </a:r>
          </a:p>
          <a:p>
            <a:pPr lvl="1"/>
            <a:r>
              <a:rPr lang="fr-CA" sz="2400" dirty="0"/>
              <a:t>Infection</a:t>
            </a:r>
          </a:p>
          <a:p>
            <a:pPr lvl="1"/>
            <a:r>
              <a:rPr lang="fr-CA" sz="2400" dirty="0"/>
              <a:t>Douleur, sensibilité</a:t>
            </a:r>
          </a:p>
        </p:txBody>
      </p:sp>
      <p:sp>
        <p:nvSpPr>
          <p:cNvPr id="4" name="Espace réservé du numéro de diapositive 3">
            <a:extLst>
              <a:ext uri="{FF2B5EF4-FFF2-40B4-BE49-F238E27FC236}">
                <a16:creationId xmlns:a16="http://schemas.microsoft.com/office/drawing/2014/main" id="{4257D84B-3F89-498B-BD9A-62E1A06A21E3}"/>
              </a:ext>
            </a:extLst>
          </p:cNvPr>
          <p:cNvSpPr>
            <a:spLocks noGrp="1"/>
          </p:cNvSpPr>
          <p:nvPr>
            <p:ph type="sldNum" sz="quarter" idx="12"/>
          </p:nvPr>
        </p:nvSpPr>
        <p:spPr/>
        <p:txBody>
          <a:bodyPr/>
          <a:lstStyle/>
          <a:p>
            <a:fld id="{69E57DC2-970A-4B3E-BB1C-7A09969E49DF}" type="slidenum">
              <a:rPr lang="en-US" smtClean="0"/>
              <a:t>35</a:t>
            </a:fld>
            <a:endParaRPr lang="en-US" dirty="0"/>
          </a:p>
        </p:txBody>
      </p:sp>
      <p:sp>
        <p:nvSpPr>
          <p:cNvPr id="5" name="Titre 1">
            <a:extLst>
              <a:ext uri="{FF2B5EF4-FFF2-40B4-BE49-F238E27FC236}">
                <a16:creationId xmlns:a16="http://schemas.microsoft.com/office/drawing/2014/main" id="{74B0F6B5-2953-43FF-958A-147BCF48D3CC}"/>
              </a:ext>
            </a:extLst>
          </p:cNvPr>
          <p:cNvSpPr>
            <a:spLocks noGrp="1"/>
          </p:cNvSpPr>
          <p:nvPr>
            <p:ph type="title"/>
          </p:nvPr>
        </p:nvSpPr>
        <p:spPr>
          <a:xfrm>
            <a:off x="1371600" y="312312"/>
            <a:ext cx="9601200" cy="846786"/>
          </a:xfrm>
        </p:spPr>
        <p:txBody>
          <a:bodyPr/>
          <a:lstStyle/>
          <a:p>
            <a:r>
              <a:rPr lang="fr-CA" dirty="0"/>
              <a:t>Infiltration ASI à l’aide du TDM</a:t>
            </a:r>
          </a:p>
        </p:txBody>
      </p:sp>
    </p:spTree>
    <p:extLst>
      <p:ext uri="{BB962C8B-B14F-4D97-AF65-F5344CB8AC3E}">
        <p14:creationId xmlns:p14="http://schemas.microsoft.com/office/powerpoint/2010/main" val="574459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90B6-8F02-49D9-9CD4-7A6AC8898230}"/>
              </a:ext>
            </a:extLst>
          </p:cNvPr>
          <p:cNvSpPr>
            <a:spLocks noGrp="1"/>
          </p:cNvSpPr>
          <p:nvPr>
            <p:ph type="title"/>
          </p:nvPr>
        </p:nvSpPr>
        <p:spPr>
          <a:xfrm>
            <a:off x="1371600" y="685800"/>
            <a:ext cx="9601200" cy="769513"/>
          </a:xfrm>
        </p:spPr>
        <p:txBody>
          <a:bodyPr/>
          <a:lstStyle/>
          <a:p>
            <a:r>
              <a:rPr lang="fr-CA" dirty="0"/>
              <a:t>Biopsie osseuse sous TDM</a:t>
            </a:r>
          </a:p>
        </p:txBody>
      </p:sp>
      <p:sp>
        <p:nvSpPr>
          <p:cNvPr id="3" name="Espace réservé du contenu 2">
            <a:extLst>
              <a:ext uri="{FF2B5EF4-FFF2-40B4-BE49-F238E27FC236}">
                <a16:creationId xmlns:a16="http://schemas.microsoft.com/office/drawing/2014/main" id="{70454C1E-E6A6-4B8F-8640-E2109D4A24C7}"/>
              </a:ext>
            </a:extLst>
          </p:cNvPr>
          <p:cNvSpPr>
            <a:spLocks noGrp="1"/>
          </p:cNvSpPr>
          <p:nvPr>
            <p:ph idx="1"/>
          </p:nvPr>
        </p:nvSpPr>
        <p:spPr>
          <a:xfrm>
            <a:off x="1371600" y="1638300"/>
            <a:ext cx="6961031" cy="4533900"/>
          </a:xfrm>
        </p:spPr>
        <p:txBody>
          <a:bodyPr>
            <a:normAutofit fontScale="92500" lnSpcReduction="10000"/>
          </a:bodyPr>
          <a:lstStyle/>
          <a:p>
            <a:r>
              <a:rPr lang="fr-CA" sz="2400" b="1" dirty="0"/>
              <a:t>Définition :</a:t>
            </a:r>
          </a:p>
          <a:p>
            <a:pPr lvl="1"/>
            <a:r>
              <a:rPr lang="fr-CA" sz="2400" dirty="0"/>
              <a:t>Technique sous guidage TDM, permettant au radiologiste d’insérer, suite à une anesthésie locale, un trocart de façon sécuritaire dans une structure anatomique (lésion osseuse) et d’en prélever un ou des échantillon(s) dans le but de l’analyser en laboratoire et d’en déterminer sa nature</a:t>
            </a:r>
          </a:p>
          <a:p>
            <a:pPr lvl="1"/>
            <a:endParaRPr lang="fr-CA" sz="2400" dirty="0"/>
          </a:p>
          <a:p>
            <a:r>
              <a:rPr lang="fr-CA" sz="2400" b="1" dirty="0"/>
              <a:t>Buts ou indications : </a:t>
            </a:r>
          </a:p>
          <a:p>
            <a:pPr lvl="1"/>
            <a:r>
              <a:rPr lang="fr-CA" sz="2400" dirty="0"/>
              <a:t>Lésion osseuse</a:t>
            </a:r>
          </a:p>
          <a:p>
            <a:pPr lvl="1"/>
            <a:r>
              <a:rPr lang="fr-CA" sz="2400" dirty="0"/>
              <a:t>Métastases ostéolytiques</a:t>
            </a:r>
          </a:p>
          <a:p>
            <a:pPr lvl="1"/>
            <a:r>
              <a:rPr lang="fr-CA" sz="2400" dirty="0"/>
              <a:t>Métastases ostéoblastiques</a:t>
            </a:r>
          </a:p>
        </p:txBody>
      </p:sp>
      <p:sp>
        <p:nvSpPr>
          <p:cNvPr id="4" name="Espace réservé du numéro de diapositive 3">
            <a:extLst>
              <a:ext uri="{FF2B5EF4-FFF2-40B4-BE49-F238E27FC236}">
                <a16:creationId xmlns:a16="http://schemas.microsoft.com/office/drawing/2014/main" id="{B71E2E27-F37F-4BA9-815E-49CC23AFC85F}"/>
              </a:ext>
            </a:extLst>
          </p:cNvPr>
          <p:cNvSpPr>
            <a:spLocks noGrp="1"/>
          </p:cNvSpPr>
          <p:nvPr>
            <p:ph type="sldNum" sz="quarter" idx="12"/>
          </p:nvPr>
        </p:nvSpPr>
        <p:spPr/>
        <p:txBody>
          <a:bodyPr/>
          <a:lstStyle/>
          <a:p>
            <a:fld id="{69E57DC2-970A-4B3E-BB1C-7A09969E49DF}" type="slidenum">
              <a:rPr lang="en-US" smtClean="0"/>
              <a:t>36</a:t>
            </a:fld>
            <a:endParaRPr lang="en-US" dirty="0"/>
          </a:p>
        </p:txBody>
      </p:sp>
      <p:pic>
        <p:nvPicPr>
          <p:cNvPr id="1026" name="Picture 2" descr="Biopsie de moelle osseuse examen - docteurclic.com">
            <a:extLst>
              <a:ext uri="{FF2B5EF4-FFF2-40B4-BE49-F238E27FC236}">
                <a16:creationId xmlns:a16="http://schemas.microsoft.com/office/drawing/2014/main" id="{DA078D38-50B7-4E82-BEF7-9E8BA17F0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3261" y="2567616"/>
            <a:ext cx="4003988" cy="32031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C9EB3E9-A031-47DB-92C9-7668F786D4A9}"/>
              </a:ext>
            </a:extLst>
          </p:cNvPr>
          <p:cNvSpPr/>
          <p:nvPr/>
        </p:nvSpPr>
        <p:spPr>
          <a:xfrm>
            <a:off x="8143261" y="5770806"/>
            <a:ext cx="3868435" cy="253916"/>
          </a:xfrm>
          <a:prstGeom prst="rect">
            <a:avLst/>
          </a:prstGeom>
        </p:spPr>
        <p:txBody>
          <a:bodyPr wrap="square">
            <a:spAutoFit/>
          </a:bodyPr>
          <a:lstStyle/>
          <a:p>
            <a:r>
              <a:rPr lang="fr-CA" sz="1050" dirty="0">
                <a:solidFill>
                  <a:prstClr val="black"/>
                </a:solidFill>
                <a:latin typeface="Calibri" panose="020F0502020204030204" pitchFamily="34" charset="0"/>
                <a:hlinkClick r:id="rId3"/>
              </a:rPr>
              <a:t>https://www.docteurclic.com/galerie-photos/image_5363_400.jpg</a:t>
            </a:r>
            <a:r>
              <a:rPr lang="fr-CA" sz="1050" dirty="0">
                <a:solidFill>
                  <a:prstClr val="black"/>
                </a:solidFill>
                <a:latin typeface="Calibri" panose="020F0502020204030204" pitchFamily="34" charset="0"/>
              </a:rPr>
              <a:t> </a:t>
            </a:r>
          </a:p>
        </p:txBody>
      </p:sp>
    </p:spTree>
    <p:extLst>
      <p:ext uri="{BB962C8B-B14F-4D97-AF65-F5344CB8AC3E}">
        <p14:creationId xmlns:p14="http://schemas.microsoft.com/office/powerpoint/2010/main" val="4111106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90B6-8F02-49D9-9CD4-7A6AC8898230}"/>
              </a:ext>
            </a:extLst>
          </p:cNvPr>
          <p:cNvSpPr>
            <a:spLocks noGrp="1"/>
          </p:cNvSpPr>
          <p:nvPr>
            <p:ph type="title"/>
          </p:nvPr>
        </p:nvSpPr>
        <p:spPr>
          <a:xfrm>
            <a:off x="1371600" y="685800"/>
            <a:ext cx="9601200" cy="769513"/>
          </a:xfrm>
        </p:spPr>
        <p:txBody>
          <a:bodyPr/>
          <a:lstStyle/>
          <a:p>
            <a:r>
              <a:rPr lang="fr-CA" dirty="0"/>
              <a:t>Biopsie osseuse sous TDM</a:t>
            </a:r>
          </a:p>
        </p:txBody>
      </p:sp>
      <p:sp>
        <p:nvSpPr>
          <p:cNvPr id="3" name="Espace réservé du contenu 2">
            <a:extLst>
              <a:ext uri="{FF2B5EF4-FFF2-40B4-BE49-F238E27FC236}">
                <a16:creationId xmlns:a16="http://schemas.microsoft.com/office/drawing/2014/main" id="{70454C1E-E6A6-4B8F-8640-E2109D4A24C7}"/>
              </a:ext>
            </a:extLst>
          </p:cNvPr>
          <p:cNvSpPr>
            <a:spLocks noGrp="1"/>
          </p:cNvSpPr>
          <p:nvPr>
            <p:ph idx="1"/>
          </p:nvPr>
        </p:nvSpPr>
        <p:spPr>
          <a:xfrm>
            <a:off x="1371600" y="1455313"/>
            <a:ext cx="9601200" cy="4998073"/>
          </a:xfrm>
        </p:spPr>
        <p:txBody>
          <a:bodyPr>
            <a:normAutofit/>
          </a:bodyPr>
          <a:lstStyle/>
          <a:p>
            <a:r>
              <a:rPr lang="fr-CA" sz="2400" b="1" dirty="0"/>
              <a:t>Contre-indications : </a:t>
            </a:r>
          </a:p>
          <a:p>
            <a:pPr lvl="1"/>
            <a:r>
              <a:rPr lang="fr-CA" dirty="0"/>
              <a:t>Patient sous anti-coagulants / antiplaquettaires</a:t>
            </a:r>
          </a:p>
          <a:p>
            <a:pPr lvl="2"/>
            <a:r>
              <a:rPr lang="fr-CA" dirty="0"/>
              <a:t>Risque de saignement lors de l’intervention. Les anti-coagulants / antiplaquettaires devront être cessés (avec l’accord du médecin) avant l’infiltration (le délais varie selon le médicament). Une analyse sanguine  doit être fait avant l’infiltration pour s’assurer de la coagulabilité sanguine (INR, TCA, plaquettes)</a:t>
            </a:r>
          </a:p>
          <a:p>
            <a:pPr lvl="2"/>
            <a:endParaRPr lang="fr-CA" dirty="0"/>
          </a:p>
          <a:p>
            <a:pPr lvl="1"/>
            <a:r>
              <a:rPr lang="fr-CA" dirty="0"/>
              <a:t>Patient dont les résultats sanguins (test de coagulogramme, INR, TCA, plaquettes) ne respectent pas les valeurs établies</a:t>
            </a:r>
          </a:p>
          <a:p>
            <a:pPr marL="987552" lvl="2" indent="0">
              <a:buNone/>
            </a:pPr>
            <a:endParaRPr lang="fr-CA" dirty="0"/>
          </a:p>
          <a:p>
            <a:pPr lvl="1"/>
            <a:r>
              <a:rPr lang="fr-CA" dirty="0"/>
              <a:t>Allergies aux médicaments utilisés</a:t>
            </a:r>
          </a:p>
          <a:p>
            <a:pPr lvl="2"/>
            <a:r>
              <a:rPr lang="fr-CA" dirty="0"/>
              <a:t>Toujours valider avec le radiologiste la procédure à suivre en cas d’allergies aux produits utilisés</a:t>
            </a:r>
            <a:endParaRPr lang="fr-CA" sz="2400" b="1" dirty="0"/>
          </a:p>
        </p:txBody>
      </p:sp>
      <p:sp>
        <p:nvSpPr>
          <p:cNvPr id="4" name="Espace réservé du numéro de diapositive 3">
            <a:extLst>
              <a:ext uri="{FF2B5EF4-FFF2-40B4-BE49-F238E27FC236}">
                <a16:creationId xmlns:a16="http://schemas.microsoft.com/office/drawing/2014/main" id="{B71E2E27-F37F-4BA9-815E-49CC23AFC85F}"/>
              </a:ext>
            </a:extLst>
          </p:cNvPr>
          <p:cNvSpPr>
            <a:spLocks noGrp="1"/>
          </p:cNvSpPr>
          <p:nvPr>
            <p:ph type="sldNum" sz="quarter" idx="12"/>
          </p:nvPr>
        </p:nvSpPr>
        <p:spPr/>
        <p:txBody>
          <a:bodyPr/>
          <a:lstStyle/>
          <a:p>
            <a:fld id="{69E57DC2-970A-4B3E-BB1C-7A09969E49DF}" type="slidenum">
              <a:rPr lang="en-US" smtClean="0"/>
              <a:t>37</a:t>
            </a:fld>
            <a:endParaRPr lang="en-US" dirty="0"/>
          </a:p>
        </p:txBody>
      </p:sp>
    </p:spTree>
    <p:extLst>
      <p:ext uri="{BB962C8B-B14F-4D97-AF65-F5344CB8AC3E}">
        <p14:creationId xmlns:p14="http://schemas.microsoft.com/office/powerpoint/2010/main" val="1080432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90B6-8F02-49D9-9CD4-7A6AC8898230}"/>
              </a:ext>
            </a:extLst>
          </p:cNvPr>
          <p:cNvSpPr>
            <a:spLocks noGrp="1"/>
          </p:cNvSpPr>
          <p:nvPr>
            <p:ph type="title"/>
          </p:nvPr>
        </p:nvSpPr>
        <p:spPr>
          <a:xfrm>
            <a:off x="1371600" y="685800"/>
            <a:ext cx="9601200" cy="769513"/>
          </a:xfrm>
        </p:spPr>
        <p:txBody>
          <a:bodyPr/>
          <a:lstStyle/>
          <a:p>
            <a:r>
              <a:rPr lang="fr-CA" dirty="0"/>
              <a:t>Biopsie osseuse sous TDM</a:t>
            </a:r>
          </a:p>
        </p:txBody>
      </p:sp>
      <p:sp>
        <p:nvSpPr>
          <p:cNvPr id="3" name="Espace réservé du contenu 2">
            <a:extLst>
              <a:ext uri="{FF2B5EF4-FFF2-40B4-BE49-F238E27FC236}">
                <a16:creationId xmlns:a16="http://schemas.microsoft.com/office/drawing/2014/main" id="{70454C1E-E6A6-4B8F-8640-E2109D4A24C7}"/>
              </a:ext>
            </a:extLst>
          </p:cNvPr>
          <p:cNvSpPr>
            <a:spLocks noGrp="1"/>
          </p:cNvSpPr>
          <p:nvPr>
            <p:ph idx="1"/>
          </p:nvPr>
        </p:nvSpPr>
        <p:spPr>
          <a:xfrm>
            <a:off x="1371600" y="1455313"/>
            <a:ext cx="6484513" cy="4881093"/>
          </a:xfrm>
        </p:spPr>
        <p:txBody>
          <a:bodyPr>
            <a:normAutofit fontScale="92500" lnSpcReduction="10000"/>
          </a:bodyPr>
          <a:lstStyle/>
          <a:p>
            <a:r>
              <a:rPr lang="fr-CA" sz="2400" b="1" dirty="0"/>
              <a:t>Matériel : </a:t>
            </a:r>
          </a:p>
          <a:p>
            <a:pPr lvl="1"/>
            <a:r>
              <a:rPr lang="fr-CA" sz="2400" dirty="0">
                <a:solidFill>
                  <a:schemeClr val="tx1"/>
                </a:solidFill>
              </a:rPr>
              <a:t>Gants stériles (radiologue)</a:t>
            </a:r>
          </a:p>
          <a:p>
            <a:pPr lvl="1"/>
            <a:r>
              <a:rPr lang="fr-CA" sz="2400" dirty="0">
                <a:solidFill>
                  <a:schemeClr val="tx1"/>
                </a:solidFill>
              </a:rPr>
              <a:t>Gants non stériles (technologue)</a:t>
            </a:r>
          </a:p>
          <a:p>
            <a:pPr lvl="1"/>
            <a:r>
              <a:rPr lang="fr-CA" sz="2400" dirty="0">
                <a:solidFill>
                  <a:schemeClr val="tx1"/>
                </a:solidFill>
              </a:rPr>
              <a:t>Masque de procédure</a:t>
            </a:r>
          </a:p>
          <a:p>
            <a:pPr lvl="1"/>
            <a:r>
              <a:rPr lang="fr-CA" sz="2400" dirty="0">
                <a:solidFill>
                  <a:schemeClr val="tx1"/>
                </a:solidFill>
              </a:rPr>
              <a:t>Grille repère plombée</a:t>
            </a:r>
          </a:p>
          <a:p>
            <a:pPr lvl="1"/>
            <a:r>
              <a:rPr lang="fr-CA" sz="2400" dirty="0">
                <a:solidFill>
                  <a:schemeClr val="tx1"/>
                </a:solidFill>
              </a:rPr>
              <a:t>Marqueur</a:t>
            </a:r>
          </a:p>
          <a:p>
            <a:pPr lvl="1"/>
            <a:r>
              <a:rPr lang="fr-CA" sz="2400" dirty="0">
                <a:solidFill>
                  <a:schemeClr val="tx1"/>
                </a:solidFill>
              </a:rPr>
              <a:t>Plateau stérile (seringues, aiguilles, gaze, etc.)</a:t>
            </a:r>
          </a:p>
          <a:p>
            <a:pPr lvl="1"/>
            <a:r>
              <a:rPr lang="fr-CA" sz="2400" dirty="0">
                <a:solidFill>
                  <a:schemeClr val="tx1"/>
                </a:solidFill>
              </a:rPr>
              <a:t>Scalpel</a:t>
            </a:r>
          </a:p>
          <a:p>
            <a:pPr lvl="1"/>
            <a:r>
              <a:rPr lang="fr-CA" sz="2400" dirty="0">
                <a:solidFill>
                  <a:schemeClr val="tx1"/>
                </a:solidFill>
              </a:rPr>
              <a:t>Trocart à biopsie </a:t>
            </a:r>
            <a:r>
              <a:rPr lang="fr-CA" sz="2400" b="1" dirty="0">
                <a:solidFill>
                  <a:schemeClr val="tx1"/>
                </a:solidFill>
              </a:rPr>
              <a:t>(type </a:t>
            </a:r>
            <a:r>
              <a:rPr lang="fr-CA" sz="2400" b="1" dirty="0" err="1">
                <a:solidFill>
                  <a:schemeClr val="tx1"/>
                </a:solidFill>
              </a:rPr>
              <a:t>Hardbone</a:t>
            </a:r>
            <a:r>
              <a:rPr lang="fr-CA" sz="2400" b="1" dirty="0">
                <a:solidFill>
                  <a:schemeClr val="tx1"/>
                </a:solidFill>
              </a:rPr>
              <a:t>) </a:t>
            </a:r>
          </a:p>
          <a:p>
            <a:pPr lvl="1"/>
            <a:r>
              <a:rPr lang="fr-CA" sz="2400" dirty="0">
                <a:solidFill>
                  <a:schemeClr val="tx1"/>
                </a:solidFill>
              </a:rPr>
              <a:t>Désinfectant </a:t>
            </a:r>
          </a:p>
          <a:p>
            <a:pPr lvl="1"/>
            <a:r>
              <a:rPr lang="fr-CA" sz="2400" dirty="0">
                <a:solidFill>
                  <a:schemeClr val="tx1"/>
                </a:solidFill>
              </a:rPr>
              <a:t>Xylocaïne (anesthésiant local)</a:t>
            </a:r>
          </a:p>
          <a:p>
            <a:pPr lvl="1"/>
            <a:r>
              <a:rPr lang="fr-CA" sz="2400" dirty="0">
                <a:solidFill>
                  <a:schemeClr val="tx1"/>
                </a:solidFill>
              </a:rPr>
              <a:t>Pot pour le prélèvement</a:t>
            </a:r>
          </a:p>
          <a:p>
            <a:pPr lvl="1"/>
            <a:endParaRPr lang="fr-CA" sz="2400" dirty="0"/>
          </a:p>
        </p:txBody>
      </p:sp>
      <p:sp>
        <p:nvSpPr>
          <p:cNvPr id="4" name="Espace réservé du numéro de diapositive 3">
            <a:extLst>
              <a:ext uri="{FF2B5EF4-FFF2-40B4-BE49-F238E27FC236}">
                <a16:creationId xmlns:a16="http://schemas.microsoft.com/office/drawing/2014/main" id="{B71E2E27-F37F-4BA9-815E-49CC23AFC85F}"/>
              </a:ext>
            </a:extLst>
          </p:cNvPr>
          <p:cNvSpPr>
            <a:spLocks noGrp="1"/>
          </p:cNvSpPr>
          <p:nvPr>
            <p:ph type="sldNum" sz="quarter" idx="12"/>
          </p:nvPr>
        </p:nvSpPr>
        <p:spPr/>
        <p:txBody>
          <a:bodyPr/>
          <a:lstStyle/>
          <a:p>
            <a:fld id="{69E57DC2-970A-4B3E-BB1C-7A09969E49DF}" type="slidenum">
              <a:rPr lang="en-US" smtClean="0"/>
              <a:t>38</a:t>
            </a:fld>
            <a:endParaRPr lang="en-US" dirty="0"/>
          </a:p>
        </p:txBody>
      </p:sp>
      <p:pic>
        <p:nvPicPr>
          <p:cNvPr id="2050" name="Picture 2" descr="BONE BIOPSY &amp; INFUSION PRODUCTS TS">
            <a:extLst>
              <a:ext uri="{FF2B5EF4-FFF2-40B4-BE49-F238E27FC236}">
                <a16:creationId xmlns:a16="http://schemas.microsoft.com/office/drawing/2014/main" id="{D8639705-21A8-4D0E-83C2-2B874AE4E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1477" y="783465"/>
            <a:ext cx="2001323" cy="45976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335049E-1559-4AC3-A3F0-7AE36A533ED8}"/>
              </a:ext>
            </a:extLst>
          </p:cNvPr>
          <p:cNvSpPr/>
          <p:nvPr/>
        </p:nvSpPr>
        <p:spPr>
          <a:xfrm rot="16200000">
            <a:off x="8842380" y="2857659"/>
            <a:ext cx="4876800" cy="253916"/>
          </a:xfrm>
          <a:prstGeom prst="rect">
            <a:avLst/>
          </a:prstGeom>
        </p:spPr>
        <p:txBody>
          <a:bodyPr wrap="square">
            <a:spAutoFit/>
          </a:bodyPr>
          <a:lstStyle/>
          <a:p>
            <a:r>
              <a:rPr lang="fr-CA" sz="1050" dirty="0">
                <a:solidFill>
                  <a:prstClr val="black"/>
                </a:solidFill>
                <a:latin typeface="Calibri" panose="020F0502020204030204" pitchFamily="34" charset="0"/>
                <a:hlinkClick r:id="rId3"/>
              </a:rPr>
              <a:t>https://www.cookmedical.com/data/resources/IR-BM-BBIP-EN-201206_M3(1).pdf</a:t>
            </a:r>
            <a:r>
              <a:rPr lang="fr-CA" sz="1050" dirty="0">
                <a:solidFill>
                  <a:prstClr val="black"/>
                </a:solidFill>
                <a:latin typeface="Calibri" panose="020F0502020204030204" pitchFamily="34" charset="0"/>
              </a:rPr>
              <a:t> </a:t>
            </a:r>
          </a:p>
        </p:txBody>
      </p:sp>
    </p:spTree>
    <p:extLst>
      <p:ext uri="{BB962C8B-B14F-4D97-AF65-F5344CB8AC3E}">
        <p14:creationId xmlns:p14="http://schemas.microsoft.com/office/powerpoint/2010/main" val="4155856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90B6-8F02-49D9-9CD4-7A6AC8898230}"/>
              </a:ext>
            </a:extLst>
          </p:cNvPr>
          <p:cNvSpPr>
            <a:spLocks noGrp="1"/>
          </p:cNvSpPr>
          <p:nvPr>
            <p:ph type="title"/>
          </p:nvPr>
        </p:nvSpPr>
        <p:spPr>
          <a:xfrm>
            <a:off x="1371600" y="685800"/>
            <a:ext cx="9601200" cy="769513"/>
          </a:xfrm>
        </p:spPr>
        <p:txBody>
          <a:bodyPr/>
          <a:lstStyle/>
          <a:p>
            <a:r>
              <a:rPr lang="fr-CA" dirty="0"/>
              <a:t>Biopsie osseuse sous TDM</a:t>
            </a:r>
          </a:p>
        </p:txBody>
      </p:sp>
      <p:sp>
        <p:nvSpPr>
          <p:cNvPr id="3" name="Espace réservé du contenu 2">
            <a:extLst>
              <a:ext uri="{FF2B5EF4-FFF2-40B4-BE49-F238E27FC236}">
                <a16:creationId xmlns:a16="http://schemas.microsoft.com/office/drawing/2014/main" id="{70454C1E-E6A6-4B8F-8640-E2109D4A24C7}"/>
              </a:ext>
            </a:extLst>
          </p:cNvPr>
          <p:cNvSpPr>
            <a:spLocks noGrp="1"/>
          </p:cNvSpPr>
          <p:nvPr>
            <p:ph idx="1"/>
          </p:nvPr>
        </p:nvSpPr>
        <p:spPr>
          <a:xfrm>
            <a:off x="1371600" y="1455313"/>
            <a:ext cx="9601200" cy="3581400"/>
          </a:xfrm>
        </p:spPr>
        <p:txBody>
          <a:bodyPr>
            <a:normAutofit/>
          </a:bodyPr>
          <a:lstStyle/>
          <a:p>
            <a:r>
              <a:rPr lang="fr-CA" sz="2400" b="1" dirty="0"/>
              <a:t>Préparation du patient : </a:t>
            </a:r>
          </a:p>
          <a:p>
            <a:pPr lvl="1"/>
            <a:r>
              <a:rPr lang="fr-CA" sz="2400" dirty="0"/>
              <a:t>Patient en jaquette (selon la région de la biopsie)</a:t>
            </a:r>
          </a:p>
          <a:p>
            <a:pPr lvl="1"/>
            <a:r>
              <a:rPr lang="fr-CA" sz="2400" dirty="0"/>
              <a:t>Retirer les objets pouvant nuire à la qualité des images</a:t>
            </a:r>
          </a:p>
          <a:p>
            <a:pPr lvl="1"/>
            <a:r>
              <a:rPr lang="fr-CA" sz="2400" dirty="0"/>
              <a:t>À jeun 3 heures avant l’intervention (complications)</a:t>
            </a:r>
          </a:p>
          <a:p>
            <a:pPr lvl="1"/>
            <a:r>
              <a:rPr lang="fr-CA" sz="2400" dirty="0"/>
              <a:t>Explication complète de la procédure (positionnement, risques de la procédure, complications, etc.)</a:t>
            </a:r>
          </a:p>
          <a:p>
            <a:pPr lvl="1"/>
            <a:r>
              <a:rPr lang="fr-CA" sz="2400" dirty="0"/>
              <a:t>Signature du formulaire de consentement du patient</a:t>
            </a:r>
          </a:p>
          <a:p>
            <a:pPr lvl="1"/>
            <a:endParaRPr lang="fr-CA" sz="2400" dirty="0"/>
          </a:p>
        </p:txBody>
      </p:sp>
      <p:sp>
        <p:nvSpPr>
          <p:cNvPr id="4" name="Espace réservé du numéro de diapositive 3">
            <a:extLst>
              <a:ext uri="{FF2B5EF4-FFF2-40B4-BE49-F238E27FC236}">
                <a16:creationId xmlns:a16="http://schemas.microsoft.com/office/drawing/2014/main" id="{B71E2E27-F37F-4BA9-815E-49CC23AFC85F}"/>
              </a:ext>
            </a:extLst>
          </p:cNvPr>
          <p:cNvSpPr>
            <a:spLocks noGrp="1"/>
          </p:cNvSpPr>
          <p:nvPr>
            <p:ph type="sldNum" sz="quarter" idx="12"/>
          </p:nvPr>
        </p:nvSpPr>
        <p:spPr/>
        <p:txBody>
          <a:bodyPr/>
          <a:lstStyle/>
          <a:p>
            <a:fld id="{69E57DC2-970A-4B3E-BB1C-7A09969E49DF}" type="slidenum">
              <a:rPr lang="en-US" smtClean="0"/>
              <a:t>39</a:t>
            </a:fld>
            <a:endParaRPr lang="en-US" dirty="0"/>
          </a:p>
        </p:txBody>
      </p:sp>
    </p:spTree>
    <p:extLst>
      <p:ext uri="{BB962C8B-B14F-4D97-AF65-F5344CB8AC3E}">
        <p14:creationId xmlns:p14="http://schemas.microsoft.com/office/powerpoint/2010/main" val="1185364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1146220"/>
            <a:ext cx="9601200" cy="5273899"/>
          </a:xfrm>
        </p:spPr>
        <p:txBody>
          <a:bodyPr>
            <a:normAutofit lnSpcReduction="10000"/>
          </a:bodyPr>
          <a:lstStyle/>
          <a:p>
            <a:r>
              <a:rPr lang="fr-CA" sz="2400" b="1" dirty="0"/>
              <a:t>Protocole : </a:t>
            </a:r>
          </a:p>
          <a:p>
            <a:pPr lvl="1"/>
            <a:r>
              <a:rPr lang="fr-CA" sz="2400" b="1" dirty="0"/>
              <a:t>Centrage : </a:t>
            </a:r>
          </a:p>
          <a:p>
            <a:pPr lvl="2"/>
            <a:r>
              <a:rPr lang="fr-CA" sz="2200" dirty="0"/>
              <a:t>En cranio-caudal (z) : 5 cm au-dessus des épaules</a:t>
            </a:r>
          </a:p>
          <a:p>
            <a:pPr lvl="2"/>
            <a:r>
              <a:rPr lang="fr-CA" sz="2200" dirty="0"/>
              <a:t>En antéro-postérieur (y) : Au centre de l’abdomen</a:t>
            </a:r>
          </a:p>
          <a:p>
            <a:pPr lvl="2"/>
            <a:endParaRPr lang="fr-CA" sz="2200" dirty="0"/>
          </a:p>
          <a:p>
            <a:pPr lvl="1"/>
            <a:r>
              <a:rPr lang="fr-CA" sz="2400" dirty="0"/>
              <a:t>Injection : </a:t>
            </a:r>
            <a:r>
              <a:rPr lang="fr-CA" sz="2400" b="1" dirty="0"/>
              <a:t>Varie en fonction du protocole </a:t>
            </a:r>
          </a:p>
          <a:p>
            <a:pPr lvl="2"/>
            <a:r>
              <a:rPr lang="fr-CA" sz="2200" dirty="0"/>
              <a:t>Quantité : 90 à 100 ml</a:t>
            </a:r>
          </a:p>
          <a:p>
            <a:pPr lvl="2"/>
            <a:r>
              <a:rPr lang="fr-CA" sz="2200" dirty="0"/>
              <a:t>Débit : </a:t>
            </a:r>
          </a:p>
          <a:p>
            <a:pPr lvl="3"/>
            <a:r>
              <a:rPr lang="fr-CA" sz="2200" dirty="0">
                <a:solidFill>
                  <a:srgbClr val="FF0066"/>
                </a:solidFill>
              </a:rPr>
              <a:t>Veineux = 3ml/sec</a:t>
            </a:r>
          </a:p>
          <a:p>
            <a:pPr lvl="3"/>
            <a:r>
              <a:rPr lang="fr-CA" sz="2200" dirty="0" err="1">
                <a:solidFill>
                  <a:srgbClr val="00B050"/>
                </a:solidFill>
              </a:rPr>
              <a:t>Angio</a:t>
            </a:r>
            <a:r>
              <a:rPr lang="fr-CA" sz="2200" dirty="0">
                <a:solidFill>
                  <a:srgbClr val="00B050"/>
                </a:solidFill>
              </a:rPr>
              <a:t> : 4ml/sec</a:t>
            </a:r>
          </a:p>
          <a:p>
            <a:pPr lvl="2"/>
            <a:r>
              <a:rPr lang="fr-CA" sz="2200" dirty="0"/>
              <a:t>Délais : </a:t>
            </a:r>
          </a:p>
          <a:p>
            <a:pPr lvl="3">
              <a:lnSpc>
                <a:spcPct val="104000"/>
              </a:lnSpc>
            </a:pPr>
            <a:r>
              <a:rPr lang="fr-CA" sz="2200" dirty="0">
                <a:solidFill>
                  <a:srgbClr val="FF0066"/>
                </a:solidFill>
              </a:rPr>
              <a:t>Veineux : 70 secondes</a:t>
            </a:r>
          </a:p>
          <a:p>
            <a:pPr lvl="3"/>
            <a:r>
              <a:rPr lang="fr-CA" sz="2200" dirty="0" err="1">
                <a:solidFill>
                  <a:srgbClr val="00B050"/>
                </a:solidFill>
              </a:rPr>
              <a:t>Angio</a:t>
            </a:r>
            <a:r>
              <a:rPr lang="fr-CA" sz="2200" dirty="0">
                <a:solidFill>
                  <a:srgbClr val="00B050"/>
                </a:solidFill>
              </a:rPr>
              <a:t> : Capteur de densité (ROI) dans l’aorte thoracique descendante</a:t>
            </a:r>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4</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389586"/>
            <a:ext cx="9601200" cy="756634"/>
          </a:xfrm>
        </p:spPr>
        <p:txBody>
          <a:bodyPr/>
          <a:lstStyle/>
          <a:p>
            <a:r>
              <a:rPr lang="fr-CA" dirty="0"/>
              <a:t>TDM Thorax – abdomen – pelvien (TAP)</a:t>
            </a:r>
          </a:p>
        </p:txBody>
      </p:sp>
    </p:spTree>
    <p:extLst>
      <p:ext uri="{BB962C8B-B14F-4D97-AF65-F5344CB8AC3E}">
        <p14:creationId xmlns:p14="http://schemas.microsoft.com/office/powerpoint/2010/main" val="1950054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90B6-8F02-49D9-9CD4-7A6AC8898230}"/>
              </a:ext>
            </a:extLst>
          </p:cNvPr>
          <p:cNvSpPr>
            <a:spLocks noGrp="1"/>
          </p:cNvSpPr>
          <p:nvPr>
            <p:ph type="title"/>
          </p:nvPr>
        </p:nvSpPr>
        <p:spPr>
          <a:xfrm>
            <a:off x="1371600" y="685800"/>
            <a:ext cx="9601200" cy="769513"/>
          </a:xfrm>
        </p:spPr>
        <p:txBody>
          <a:bodyPr/>
          <a:lstStyle/>
          <a:p>
            <a:r>
              <a:rPr lang="fr-CA" dirty="0"/>
              <a:t>Biopsie osseuse sous TDM</a:t>
            </a:r>
          </a:p>
        </p:txBody>
      </p:sp>
      <p:sp>
        <p:nvSpPr>
          <p:cNvPr id="3" name="Espace réservé du contenu 2">
            <a:extLst>
              <a:ext uri="{FF2B5EF4-FFF2-40B4-BE49-F238E27FC236}">
                <a16:creationId xmlns:a16="http://schemas.microsoft.com/office/drawing/2014/main" id="{70454C1E-E6A6-4B8F-8640-E2109D4A24C7}"/>
              </a:ext>
            </a:extLst>
          </p:cNvPr>
          <p:cNvSpPr>
            <a:spLocks noGrp="1"/>
          </p:cNvSpPr>
          <p:nvPr>
            <p:ph idx="1"/>
          </p:nvPr>
        </p:nvSpPr>
        <p:spPr/>
        <p:txBody>
          <a:bodyPr>
            <a:normAutofit/>
          </a:bodyPr>
          <a:lstStyle/>
          <a:p>
            <a:r>
              <a:rPr lang="fr-CA" sz="2400" b="1" dirty="0"/>
              <a:t>Positionnement : </a:t>
            </a:r>
            <a:r>
              <a:rPr lang="fr-CA" sz="2400" dirty="0">
                <a:solidFill>
                  <a:srgbClr val="FF0000"/>
                </a:solidFill>
              </a:rPr>
              <a:t>Varie selon le site de la biopsie (le bassin et le sacrum sont des sites fréquents)</a:t>
            </a:r>
          </a:p>
          <a:p>
            <a:pPr lvl="1"/>
            <a:r>
              <a:rPr lang="fr-CA" sz="2400" dirty="0">
                <a:solidFill>
                  <a:schemeClr val="tx1"/>
                </a:solidFill>
              </a:rPr>
              <a:t>Décubitus ventral</a:t>
            </a:r>
          </a:p>
          <a:p>
            <a:pPr lvl="1"/>
            <a:r>
              <a:rPr lang="fr-CA" sz="2400" dirty="0">
                <a:solidFill>
                  <a:schemeClr val="tx1"/>
                </a:solidFill>
              </a:rPr>
              <a:t>Bras relevés au-dessus de la tête</a:t>
            </a:r>
          </a:p>
          <a:p>
            <a:pPr lvl="1"/>
            <a:endParaRPr lang="fr-CA" sz="2400" dirty="0">
              <a:solidFill>
                <a:schemeClr val="tx1"/>
              </a:solidFill>
            </a:endParaRPr>
          </a:p>
          <a:p>
            <a:r>
              <a:rPr lang="fr-CA" sz="2400" b="1" dirty="0">
                <a:solidFill>
                  <a:schemeClr val="tx1"/>
                </a:solidFill>
              </a:rPr>
              <a:t>Centrage :</a:t>
            </a:r>
          </a:p>
          <a:p>
            <a:pPr lvl="1"/>
            <a:r>
              <a:rPr lang="fr-CA" sz="2400" dirty="0">
                <a:solidFill>
                  <a:schemeClr val="tx1"/>
                </a:solidFill>
              </a:rPr>
              <a:t>En cranio-caudal (z) : </a:t>
            </a:r>
            <a:r>
              <a:rPr lang="fr-CA" sz="2200" dirty="0">
                <a:solidFill>
                  <a:schemeClr val="tx1"/>
                </a:solidFill>
              </a:rPr>
              <a:t>5 cm au dessus des crêtes iliaques </a:t>
            </a:r>
          </a:p>
          <a:p>
            <a:pPr lvl="1"/>
            <a:r>
              <a:rPr lang="fr-CA" sz="2200" dirty="0">
                <a:solidFill>
                  <a:schemeClr val="tx1"/>
                </a:solidFill>
              </a:rPr>
              <a:t>En antéro-postérieur (y) : Au centre du bassin</a:t>
            </a:r>
          </a:p>
        </p:txBody>
      </p:sp>
      <p:sp>
        <p:nvSpPr>
          <p:cNvPr id="4" name="Espace réservé du numéro de diapositive 3">
            <a:extLst>
              <a:ext uri="{FF2B5EF4-FFF2-40B4-BE49-F238E27FC236}">
                <a16:creationId xmlns:a16="http://schemas.microsoft.com/office/drawing/2014/main" id="{B71E2E27-F37F-4BA9-815E-49CC23AFC85F}"/>
              </a:ext>
            </a:extLst>
          </p:cNvPr>
          <p:cNvSpPr>
            <a:spLocks noGrp="1"/>
          </p:cNvSpPr>
          <p:nvPr>
            <p:ph type="sldNum" sz="quarter" idx="12"/>
          </p:nvPr>
        </p:nvSpPr>
        <p:spPr/>
        <p:txBody>
          <a:bodyPr/>
          <a:lstStyle/>
          <a:p>
            <a:fld id="{69E57DC2-970A-4B3E-BB1C-7A09969E49DF}" type="slidenum">
              <a:rPr lang="en-US" smtClean="0"/>
              <a:t>40</a:t>
            </a:fld>
            <a:endParaRPr lang="en-US" dirty="0"/>
          </a:p>
        </p:txBody>
      </p:sp>
    </p:spTree>
    <p:extLst>
      <p:ext uri="{BB962C8B-B14F-4D97-AF65-F5344CB8AC3E}">
        <p14:creationId xmlns:p14="http://schemas.microsoft.com/office/powerpoint/2010/main" val="2535549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90B6-8F02-49D9-9CD4-7A6AC8898230}"/>
              </a:ext>
            </a:extLst>
          </p:cNvPr>
          <p:cNvSpPr>
            <a:spLocks noGrp="1"/>
          </p:cNvSpPr>
          <p:nvPr>
            <p:ph type="title"/>
          </p:nvPr>
        </p:nvSpPr>
        <p:spPr>
          <a:xfrm>
            <a:off x="1371600" y="685800"/>
            <a:ext cx="9601200" cy="769513"/>
          </a:xfrm>
        </p:spPr>
        <p:txBody>
          <a:bodyPr/>
          <a:lstStyle/>
          <a:p>
            <a:r>
              <a:rPr lang="fr-CA" dirty="0"/>
              <a:t>Biopsie osseuse sous TDM</a:t>
            </a:r>
          </a:p>
        </p:txBody>
      </p:sp>
      <p:sp>
        <p:nvSpPr>
          <p:cNvPr id="3" name="Espace réservé du contenu 2">
            <a:extLst>
              <a:ext uri="{FF2B5EF4-FFF2-40B4-BE49-F238E27FC236}">
                <a16:creationId xmlns:a16="http://schemas.microsoft.com/office/drawing/2014/main" id="{70454C1E-E6A6-4B8F-8640-E2109D4A24C7}"/>
              </a:ext>
            </a:extLst>
          </p:cNvPr>
          <p:cNvSpPr>
            <a:spLocks noGrp="1"/>
          </p:cNvSpPr>
          <p:nvPr>
            <p:ph idx="1"/>
          </p:nvPr>
        </p:nvSpPr>
        <p:spPr>
          <a:xfrm>
            <a:off x="1371600" y="1455313"/>
            <a:ext cx="9601200" cy="4412087"/>
          </a:xfrm>
        </p:spPr>
        <p:txBody>
          <a:bodyPr>
            <a:normAutofit fontScale="92500"/>
          </a:bodyPr>
          <a:lstStyle/>
          <a:p>
            <a:r>
              <a:rPr lang="fr-CA" sz="2400" b="1" dirty="0"/>
              <a:t>Procédure d’examen : </a:t>
            </a:r>
          </a:p>
          <a:p>
            <a:pPr lvl="1"/>
            <a:r>
              <a:rPr lang="fr-CA" sz="2400" dirty="0"/>
              <a:t>Vérifier identité du patient, les tests sanguins (coagulogramme, INR, TCA, plaquettes) et les allergies</a:t>
            </a:r>
          </a:p>
          <a:p>
            <a:pPr lvl="1"/>
            <a:r>
              <a:rPr lang="fr-CA" sz="2400" dirty="0"/>
              <a:t>Vérifier la prise de médicaments anti-coagulants (si oui, s’assurer qu’ils ont été cessés selon la procédure prévue)</a:t>
            </a:r>
          </a:p>
          <a:p>
            <a:pPr lvl="1"/>
            <a:r>
              <a:rPr lang="fr-CA" sz="2400" dirty="0"/>
              <a:t>Suite aux explications de la procédure (étapes, risques, consignes, positionnement), procéder à la signature du consentement </a:t>
            </a:r>
          </a:p>
          <a:p>
            <a:pPr lvl="1"/>
            <a:r>
              <a:rPr lang="fr-CA" sz="2400" dirty="0"/>
              <a:t>Installation d’un soluté de </a:t>
            </a:r>
            <a:r>
              <a:rPr lang="fr-CA" sz="2400" dirty="0" err="1"/>
              <a:t>NaCl</a:t>
            </a:r>
            <a:r>
              <a:rPr lang="fr-CA" sz="2400" dirty="0"/>
              <a:t> 0,9%</a:t>
            </a:r>
          </a:p>
          <a:p>
            <a:pPr lvl="1"/>
            <a:r>
              <a:rPr lang="fr-CA" sz="2400" dirty="0"/>
              <a:t>Prise des signes vitaux pré-intervention</a:t>
            </a:r>
          </a:p>
          <a:p>
            <a:pPr lvl="1"/>
            <a:r>
              <a:rPr lang="fr-CA" sz="2400" dirty="0"/>
              <a:t>Installer le patient sur la table d’examen en fonction du positionnement déterminé et positionner le matériel requis pour l’intervention </a:t>
            </a:r>
          </a:p>
          <a:p>
            <a:pPr lvl="1"/>
            <a:endParaRPr lang="fr-CA" sz="2400" b="1" dirty="0"/>
          </a:p>
        </p:txBody>
      </p:sp>
      <p:sp>
        <p:nvSpPr>
          <p:cNvPr id="4" name="Espace réservé du numéro de diapositive 3">
            <a:extLst>
              <a:ext uri="{FF2B5EF4-FFF2-40B4-BE49-F238E27FC236}">
                <a16:creationId xmlns:a16="http://schemas.microsoft.com/office/drawing/2014/main" id="{B71E2E27-F37F-4BA9-815E-49CC23AFC85F}"/>
              </a:ext>
            </a:extLst>
          </p:cNvPr>
          <p:cNvSpPr>
            <a:spLocks noGrp="1"/>
          </p:cNvSpPr>
          <p:nvPr>
            <p:ph type="sldNum" sz="quarter" idx="12"/>
          </p:nvPr>
        </p:nvSpPr>
        <p:spPr/>
        <p:txBody>
          <a:bodyPr/>
          <a:lstStyle/>
          <a:p>
            <a:fld id="{69E57DC2-970A-4B3E-BB1C-7A09969E49DF}" type="slidenum">
              <a:rPr lang="en-US" smtClean="0"/>
              <a:t>41</a:t>
            </a:fld>
            <a:endParaRPr lang="en-US" dirty="0"/>
          </a:p>
        </p:txBody>
      </p:sp>
    </p:spTree>
    <p:extLst>
      <p:ext uri="{BB962C8B-B14F-4D97-AF65-F5344CB8AC3E}">
        <p14:creationId xmlns:p14="http://schemas.microsoft.com/office/powerpoint/2010/main" val="938802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90B6-8F02-49D9-9CD4-7A6AC8898230}"/>
              </a:ext>
            </a:extLst>
          </p:cNvPr>
          <p:cNvSpPr>
            <a:spLocks noGrp="1"/>
          </p:cNvSpPr>
          <p:nvPr>
            <p:ph type="title"/>
          </p:nvPr>
        </p:nvSpPr>
        <p:spPr>
          <a:xfrm>
            <a:off x="1371600" y="685800"/>
            <a:ext cx="9601200" cy="769513"/>
          </a:xfrm>
        </p:spPr>
        <p:txBody>
          <a:bodyPr/>
          <a:lstStyle/>
          <a:p>
            <a:r>
              <a:rPr lang="fr-CA" dirty="0"/>
              <a:t>Biopsie osseuse sous TDM</a:t>
            </a:r>
          </a:p>
        </p:txBody>
      </p:sp>
      <p:sp>
        <p:nvSpPr>
          <p:cNvPr id="3" name="Espace réservé du contenu 2">
            <a:extLst>
              <a:ext uri="{FF2B5EF4-FFF2-40B4-BE49-F238E27FC236}">
                <a16:creationId xmlns:a16="http://schemas.microsoft.com/office/drawing/2014/main" id="{70454C1E-E6A6-4B8F-8640-E2109D4A24C7}"/>
              </a:ext>
            </a:extLst>
          </p:cNvPr>
          <p:cNvSpPr>
            <a:spLocks noGrp="1"/>
          </p:cNvSpPr>
          <p:nvPr>
            <p:ph idx="1"/>
          </p:nvPr>
        </p:nvSpPr>
        <p:spPr>
          <a:xfrm>
            <a:off x="1371600" y="1455313"/>
            <a:ext cx="9601200" cy="4412087"/>
          </a:xfrm>
        </p:spPr>
        <p:txBody>
          <a:bodyPr>
            <a:normAutofit/>
          </a:bodyPr>
          <a:lstStyle/>
          <a:p>
            <a:r>
              <a:rPr lang="fr-CA" sz="2400" b="1" dirty="0"/>
              <a:t>Procédure d’examen (suite) : </a:t>
            </a:r>
          </a:p>
          <a:p>
            <a:pPr lvl="1"/>
            <a:r>
              <a:rPr lang="fr-CA" sz="2400" dirty="0"/>
              <a:t>En fonction des images antérieures et de l’emplacement de la lésion à biopsier:</a:t>
            </a:r>
          </a:p>
          <a:p>
            <a:pPr lvl="2"/>
            <a:r>
              <a:rPr lang="fr-CA" sz="2200" dirty="0"/>
              <a:t>Positionner la grille repère vis-à-vis la structure à prélevée</a:t>
            </a:r>
          </a:p>
          <a:p>
            <a:pPr lvl="3"/>
            <a:r>
              <a:rPr lang="fr-CA" sz="2200" dirty="0"/>
              <a:t>Permet de déterminer le point d’entrée à la peau et le trajet du trocart</a:t>
            </a:r>
          </a:p>
          <a:p>
            <a:pPr lvl="3"/>
            <a:endParaRPr lang="fr-CA" sz="2200" dirty="0"/>
          </a:p>
          <a:p>
            <a:pPr lvl="1"/>
            <a:r>
              <a:rPr lang="fr-CA" sz="2400" dirty="0"/>
              <a:t>Procéder à la réalisation du topogramme : </a:t>
            </a:r>
          </a:p>
          <a:p>
            <a:pPr lvl="2"/>
            <a:r>
              <a:rPr lang="fr-CA" sz="2200" dirty="0"/>
              <a:t>Généralement un seul topo de face sera suffisant</a:t>
            </a:r>
          </a:p>
          <a:p>
            <a:pPr lvl="1"/>
            <a:endParaRPr lang="fr-CA" sz="2400" b="1" dirty="0"/>
          </a:p>
        </p:txBody>
      </p:sp>
      <p:sp>
        <p:nvSpPr>
          <p:cNvPr id="4" name="Espace réservé du numéro de diapositive 3">
            <a:extLst>
              <a:ext uri="{FF2B5EF4-FFF2-40B4-BE49-F238E27FC236}">
                <a16:creationId xmlns:a16="http://schemas.microsoft.com/office/drawing/2014/main" id="{B71E2E27-F37F-4BA9-815E-49CC23AFC85F}"/>
              </a:ext>
            </a:extLst>
          </p:cNvPr>
          <p:cNvSpPr>
            <a:spLocks noGrp="1"/>
          </p:cNvSpPr>
          <p:nvPr>
            <p:ph type="sldNum" sz="quarter" idx="12"/>
          </p:nvPr>
        </p:nvSpPr>
        <p:spPr/>
        <p:txBody>
          <a:bodyPr/>
          <a:lstStyle/>
          <a:p>
            <a:fld id="{69E57DC2-970A-4B3E-BB1C-7A09969E49DF}" type="slidenum">
              <a:rPr lang="en-US" smtClean="0"/>
              <a:t>42</a:t>
            </a:fld>
            <a:endParaRPr lang="en-US" dirty="0"/>
          </a:p>
        </p:txBody>
      </p:sp>
    </p:spTree>
    <p:extLst>
      <p:ext uri="{BB962C8B-B14F-4D97-AF65-F5344CB8AC3E}">
        <p14:creationId xmlns:p14="http://schemas.microsoft.com/office/powerpoint/2010/main" val="2835601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AEC6160-419C-475E-A90A-B19C046E6B1C}"/>
              </a:ext>
            </a:extLst>
          </p:cNvPr>
          <p:cNvSpPr>
            <a:spLocks noGrp="1"/>
          </p:cNvSpPr>
          <p:nvPr>
            <p:ph type="sldNum" sz="quarter" idx="12"/>
          </p:nvPr>
        </p:nvSpPr>
        <p:spPr/>
        <p:txBody>
          <a:bodyPr/>
          <a:lstStyle/>
          <a:p>
            <a:fld id="{69E57DC2-970A-4B3E-BB1C-7A09969E49DF}" type="slidenum">
              <a:rPr lang="en-US" smtClean="0"/>
              <a:t>43</a:t>
            </a:fld>
            <a:endParaRPr lang="en-US" dirty="0"/>
          </a:p>
        </p:txBody>
      </p:sp>
      <p:sp>
        <p:nvSpPr>
          <p:cNvPr id="5" name="Titre 1">
            <a:extLst>
              <a:ext uri="{FF2B5EF4-FFF2-40B4-BE49-F238E27FC236}">
                <a16:creationId xmlns:a16="http://schemas.microsoft.com/office/drawing/2014/main" id="{D5037613-BAA7-4F47-A3B1-E0F45710FF0D}"/>
              </a:ext>
            </a:extLst>
          </p:cNvPr>
          <p:cNvSpPr>
            <a:spLocks noGrp="1"/>
          </p:cNvSpPr>
          <p:nvPr>
            <p:ph type="title"/>
          </p:nvPr>
        </p:nvSpPr>
        <p:spPr>
          <a:xfrm>
            <a:off x="1371600" y="685800"/>
            <a:ext cx="9601200" cy="769513"/>
          </a:xfrm>
        </p:spPr>
        <p:txBody>
          <a:bodyPr/>
          <a:lstStyle/>
          <a:p>
            <a:r>
              <a:rPr lang="fr-CA" dirty="0"/>
              <a:t>Biopsie osseuse sous TDM</a:t>
            </a:r>
          </a:p>
        </p:txBody>
      </p:sp>
      <p:pic>
        <p:nvPicPr>
          <p:cNvPr id="7" name="Image 6">
            <a:extLst>
              <a:ext uri="{FF2B5EF4-FFF2-40B4-BE49-F238E27FC236}">
                <a16:creationId xmlns:a16="http://schemas.microsoft.com/office/drawing/2014/main" id="{32C03174-4768-4FA2-AAB0-589C7E15CE7B}"/>
              </a:ext>
            </a:extLst>
          </p:cNvPr>
          <p:cNvPicPr>
            <a:picLocks noChangeAspect="1"/>
          </p:cNvPicPr>
          <p:nvPr/>
        </p:nvPicPr>
        <p:blipFill>
          <a:blip r:embed="rId2"/>
          <a:stretch>
            <a:fillRect/>
          </a:stretch>
        </p:blipFill>
        <p:spPr>
          <a:xfrm>
            <a:off x="1932423" y="1620670"/>
            <a:ext cx="8327153" cy="5035023"/>
          </a:xfrm>
          <a:prstGeom prst="rect">
            <a:avLst/>
          </a:prstGeom>
        </p:spPr>
      </p:pic>
      <p:sp>
        <p:nvSpPr>
          <p:cNvPr id="8" name="ZoneTexte 7">
            <a:extLst>
              <a:ext uri="{FF2B5EF4-FFF2-40B4-BE49-F238E27FC236}">
                <a16:creationId xmlns:a16="http://schemas.microsoft.com/office/drawing/2014/main" id="{95CDFC08-D456-4C3A-926A-A8A48CDD594C}"/>
              </a:ext>
            </a:extLst>
          </p:cNvPr>
          <p:cNvSpPr txBox="1"/>
          <p:nvPr/>
        </p:nvSpPr>
        <p:spPr>
          <a:xfrm rot="16200000">
            <a:off x="9866156" y="4728578"/>
            <a:ext cx="1596292" cy="415498"/>
          </a:xfrm>
          <a:prstGeom prst="rect">
            <a:avLst/>
          </a:prstGeom>
          <a:noFill/>
          <a:ln>
            <a:solidFill>
              <a:schemeClr val="tx1"/>
            </a:solidFill>
          </a:ln>
        </p:spPr>
        <p:txBody>
          <a:bodyPr wrap="square" rtlCol="0">
            <a:spAutoFit/>
          </a:bodyPr>
          <a:lstStyle/>
          <a:p>
            <a:pPr algn="ctr"/>
            <a:r>
              <a:rPr lang="fr-CA" sz="1050" i="1" dirty="0"/>
              <a:t>Source : Images, Cégep de Rimouski</a:t>
            </a:r>
          </a:p>
        </p:txBody>
      </p:sp>
    </p:spTree>
    <p:extLst>
      <p:ext uri="{BB962C8B-B14F-4D97-AF65-F5344CB8AC3E}">
        <p14:creationId xmlns:p14="http://schemas.microsoft.com/office/powerpoint/2010/main" val="3482148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90B6-8F02-49D9-9CD4-7A6AC8898230}"/>
              </a:ext>
            </a:extLst>
          </p:cNvPr>
          <p:cNvSpPr>
            <a:spLocks noGrp="1"/>
          </p:cNvSpPr>
          <p:nvPr>
            <p:ph type="title"/>
          </p:nvPr>
        </p:nvSpPr>
        <p:spPr>
          <a:xfrm>
            <a:off x="1371600" y="685800"/>
            <a:ext cx="9601200" cy="769513"/>
          </a:xfrm>
        </p:spPr>
        <p:txBody>
          <a:bodyPr/>
          <a:lstStyle/>
          <a:p>
            <a:r>
              <a:rPr lang="fr-CA" dirty="0"/>
              <a:t>Biopsie osseuse sous TDM</a:t>
            </a:r>
          </a:p>
        </p:txBody>
      </p:sp>
      <p:sp>
        <p:nvSpPr>
          <p:cNvPr id="3" name="Espace réservé du contenu 2">
            <a:extLst>
              <a:ext uri="{FF2B5EF4-FFF2-40B4-BE49-F238E27FC236}">
                <a16:creationId xmlns:a16="http://schemas.microsoft.com/office/drawing/2014/main" id="{70454C1E-E6A6-4B8F-8640-E2109D4A24C7}"/>
              </a:ext>
            </a:extLst>
          </p:cNvPr>
          <p:cNvSpPr>
            <a:spLocks noGrp="1"/>
          </p:cNvSpPr>
          <p:nvPr>
            <p:ph idx="1"/>
          </p:nvPr>
        </p:nvSpPr>
        <p:spPr>
          <a:xfrm>
            <a:off x="1371600" y="1455313"/>
            <a:ext cx="5682343" cy="3015087"/>
          </a:xfrm>
        </p:spPr>
        <p:txBody>
          <a:bodyPr>
            <a:normAutofit/>
          </a:bodyPr>
          <a:lstStyle/>
          <a:p>
            <a:r>
              <a:rPr lang="fr-CA" sz="2400" b="1" dirty="0"/>
              <a:t>Procédure d’examen (suite) : </a:t>
            </a:r>
          </a:p>
          <a:p>
            <a:pPr lvl="1"/>
            <a:r>
              <a:rPr lang="fr-CA" sz="2400" dirty="0"/>
              <a:t>Placer la boite d’acquisition de manière à couvrir la région anatomique ou se situe la lésion</a:t>
            </a:r>
          </a:p>
          <a:p>
            <a:pPr lvl="1"/>
            <a:r>
              <a:rPr lang="fr-CA" sz="2400" dirty="0"/>
              <a:t>Procéder à l’acquisition de référence</a:t>
            </a:r>
          </a:p>
        </p:txBody>
      </p:sp>
      <p:sp>
        <p:nvSpPr>
          <p:cNvPr id="4" name="Espace réservé du numéro de diapositive 3">
            <a:extLst>
              <a:ext uri="{FF2B5EF4-FFF2-40B4-BE49-F238E27FC236}">
                <a16:creationId xmlns:a16="http://schemas.microsoft.com/office/drawing/2014/main" id="{B71E2E27-F37F-4BA9-815E-49CC23AFC85F}"/>
              </a:ext>
            </a:extLst>
          </p:cNvPr>
          <p:cNvSpPr>
            <a:spLocks noGrp="1"/>
          </p:cNvSpPr>
          <p:nvPr>
            <p:ph type="sldNum" sz="quarter" idx="12"/>
          </p:nvPr>
        </p:nvSpPr>
        <p:spPr/>
        <p:txBody>
          <a:bodyPr/>
          <a:lstStyle/>
          <a:p>
            <a:fld id="{69E57DC2-970A-4B3E-BB1C-7A09969E49DF}" type="slidenum">
              <a:rPr lang="en-US" smtClean="0"/>
              <a:t>44</a:t>
            </a:fld>
            <a:endParaRPr lang="en-US" dirty="0"/>
          </a:p>
        </p:txBody>
      </p:sp>
      <p:pic>
        <p:nvPicPr>
          <p:cNvPr id="7" name="Image 6">
            <a:extLst>
              <a:ext uri="{FF2B5EF4-FFF2-40B4-BE49-F238E27FC236}">
                <a16:creationId xmlns:a16="http://schemas.microsoft.com/office/drawing/2014/main" id="{0F443DB9-AA55-49BA-9784-34B9E70188A7}"/>
              </a:ext>
            </a:extLst>
          </p:cNvPr>
          <p:cNvPicPr>
            <a:picLocks noChangeAspect="1"/>
          </p:cNvPicPr>
          <p:nvPr/>
        </p:nvPicPr>
        <p:blipFill>
          <a:blip r:embed="rId2"/>
          <a:stretch>
            <a:fillRect/>
          </a:stretch>
        </p:blipFill>
        <p:spPr>
          <a:xfrm>
            <a:off x="6899772" y="1725986"/>
            <a:ext cx="4227199" cy="4242760"/>
          </a:xfrm>
          <a:prstGeom prst="rect">
            <a:avLst/>
          </a:prstGeom>
        </p:spPr>
      </p:pic>
      <p:sp>
        <p:nvSpPr>
          <p:cNvPr id="8" name="ZoneTexte 7">
            <a:extLst>
              <a:ext uri="{FF2B5EF4-FFF2-40B4-BE49-F238E27FC236}">
                <a16:creationId xmlns:a16="http://schemas.microsoft.com/office/drawing/2014/main" id="{A8FC3CA9-6413-4F97-89EF-FBD7FD026B2E}"/>
              </a:ext>
            </a:extLst>
          </p:cNvPr>
          <p:cNvSpPr txBox="1"/>
          <p:nvPr/>
        </p:nvSpPr>
        <p:spPr>
          <a:xfrm>
            <a:off x="8215225" y="6172200"/>
            <a:ext cx="1596292" cy="415498"/>
          </a:xfrm>
          <a:prstGeom prst="rect">
            <a:avLst/>
          </a:prstGeom>
          <a:noFill/>
          <a:ln>
            <a:solidFill>
              <a:schemeClr val="tx1"/>
            </a:solidFill>
          </a:ln>
        </p:spPr>
        <p:txBody>
          <a:bodyPr wrap="square" rtlCol="0">
            <a:spAutoFit/>
          </a:bodyPr>
          <a:lstStyle/>
          <a:p>
            <a:pPr algn="ctr"/>
            <a:r>
              <a:rPr lang="fr-CA" sz="1050" i="1" dirty="0"/>
              <a:t>Source : Images, Cégep de Rimouski</a:t>
            </a:r>
          </a:p>
        </p:txBody>
      </p:sp>
    </p:spTree>
    <p:extLst>
      <p:ext uri="{BB962C8B-B14F-4D97-AF65-F5344CB8AC3E}">
        <p14:creationId xmlns:p14="http://schemas.microsoft.com/office/powerpoint/2010/main" val="3598420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90B6-8F02-49D9-9CD4-7A6AC8898230}"/>
              </a:ext>
            </a:extLst>
          </p:cNvPr>
          <p:cNvSpPr>
            <a:spLocks noGrp="1"/>
          </p:cNvSpPr>
          <p:nvPr>
            <p:ph type="title"/>
          </p:nvPr>
        </p:nvSpPr>
        <p:spPr>
          <a:xfrm>
            <a:off x="1467828" y="191038"/>
            <a:ext cx="9601200" cy="769513"/>
          </a:xfrm>
        </p:spPr>
        <p:txBody>
          <a:bodyPr/>
          <a:lstStyle/>
          <a:p>
            <a:r>
              <a:rPr lang="fr-CA" dirty="0"/>
              <a:t>Biopsie osseuse sous TDM</a:t>
            </a:r>
          </a:p>
        </p:txBody>
      </p:sp>
      <p:sp>
        <p:nvSpPr>
          <p:cNvPr id="3" name="Espace réservé du contenu 2">
            <a:extLst>
              <a:ext uri="{FF2B5EF4-FFF2-40B4-BE49-F238E27FC236}">
                <a16:creationId xmlns:a16="http://schemas.microsoft.com/office/drawing/2014/main" id="{70454C1E-E6A6-4B8F-8640-E2109D4A24C7}"/>
              </a:ext>
            </a:extLst>
          </p:cNvPr>
          <p:cNvSpPr>
            <a:spLocks noGrp="1"/>
          </p:cNvSpPr>
          <p:nvPr>
            <p:ph idx="1"/>
          </p:nvPr>
        </p:nvSpPr>
        <p:spPr>
          <a:xfrm>
            <a:off x="1295400" y="960551"/>
            <a:ext cx="9601200" cy="4868214"/>
          </a:xfrm>
        </p:spPr>
        <p:txBody>
          <a:bodyPr>
            <a:normAutofit fontScale="85000" lnSpcReduction="10000"/>
          </a:bodyPr>
          <a:lstStyle/>
          <a:p>
            <a:r>
              <a:rPr lang="fr-CA" sz="2400" b="1" dirty="0"/>
              <a:t>Procédure d’examen (suite) : </a:t>
            </a:r>
          </a:p>
          <a:p>
            <a:pPr lvl="1"/>
            <a:r>
              <a:rPr lang="fr-CA" sz="2400" dirty="0"/>
              <a:t>Ouvrir le plateau stérile et déballer le matériel (de manière stérile)</a:t>
            </a:r>
          </a:p>
          <a:p>
            <a:pPr lvl="1"/>
            <a:r>
              <a:rPr lang="fr-CA" sz="2400" dirty="0"/>
              <a:t>Aviser le radiologiste lorsque les images et le matériel sont prêts</a:t>
            </a:r>
          </a:p>
          <a:p>
            <a:pPr lvl="1"/>
            <a:r>
              <a:rPr lang="fr-CA" sz="2400" dirty="0"/>
              <a:t>Donner les substances au radiologiste </a:t>
            </a:r>
          </a:p>
          <a:p>
            <a:pPr lvl="1"/>
            <a:r>
              <a:rPr lang="fr-CA" sz="2400" dirty="0"/>
              <a:t>À l’aide des images et de la grille repère, le radiologiste détermine son point d’entrée à la peau, puis à la désinfection de la peau</a:t>
            </a:r>
          </a:p>
          <a:p>
            <a:pPr lvl="1"/>
            <a:r>
              <a:rPr lang="fr-CA" sz="2400" dirty="0"/>
              <a:t>Il procèdera à l’anesthésie locale au site d’entrée</a:t>
            </a:r>
          </a:p>
          <a:p>
            <a:pPr lvl="1"/>
            <a:r>
              <a:rPr lang="fr-CA" sz="2400" dirty="0"/>
              <a:t>Par la suite, il placera le trocart à biopsie (</a:t>
            </a:r>
            <a:r>
              <a:rPr lang="fr-CA" sz="2400" dirty="0" err="1"/>
              <a:t>Hardbone</a:t>
            </a:r>
            <a:r>
              <a:rPr lang="fr-CA" sz="2400" dirty="0"/>
              <a:t>) selon le trajet souhaité</a:t>
            </a:r>
          </a:p>
          <a:p>
            <a:pPr lvl="1"/>
            <a:r>
              <a:rPr lang="fr-CA" sz="2400" dirty="0"/>
              <a:t>Réaliser les images (séquentielles) ai niveau de l’aiguille pour l’ajustement du trajet par le radiologiste</a:t>
            </a:r>
          </a:p>
          <a:p>
            <a:pPr lvl="1"/>
            <a:r>
              <a:rPr lang="fr-CA" sz="2400" dirty="0"/>
              <a:t>Lorsque le trajet est adéquat, le radiologiste procèdera au prélèvement d’un ou de plusieurs fragments osseux</a:t>
            </a:r>
          </a:p>
          <a:p>
            <a:pPr lvl="1"/>
            <a:r>
              <a:rPr lang="fr-CA" sz="2400" dirty="0"/>
              <a:t>Les prélèvements seront déposés dans un pot contenant de la </a:t>
            </a:r>
            <a:r>
              <a:rPr lang="fr-CA" sz="2400" dirty="0" err="1"/>
              <a:t>formaline</a:t>
            </a:r>
            <a:r>
              <a:rPr lang="fr-CA" sz="2400" dirty="0"/>
              <a:t> bien identifié au nom du patient qui sera envoyé en pathologie pour déterminer la nature de la lésion</a:t>
            </a:r>
          </a:p>
          <a:p>
            <a:pPr lvl="1"/>
            <a:endParaRPr lang="fr-CA" sz="2400" b="1" dirty="0"/>
          </a:p>
        </p:txBody>
      </p:sp>
      <p:sp>
        <p:nvSpPr>
          <p:cNvPr id="4" name="Espace réservé du numéro de diapositive 3">
            <a:extLst>
              <a:ext uri="{FF2B5EF4-FFF2-40B4-BE49-F238E27FC236}">
                <a16:creationId xmlns:a16="http://schemas.microsoft.com/office/drawing/2014/main" id="{B71E2E27-F37F-4BA9-815E-49CC23AFC85F}"/>
              </a:ext>
            </a:extLst>
          </p:cNvPr>
          <p:cNvSpPr>
            <a:spLocks noGrp="1"/>
          </p:cNvSpPr>
          <p:nvPr>
            <p:ph type="sldNum" sz="quarter" idx="12"/>
          </p:nvPr>
        </p:nvSpPr>
        <p:spPr/>
        <p:txBody>
          <a:bodyPr/>
          <a:lstStyle/>
          <a:p>
            <a:fld id="{69E57DC2-970A-4B3E-BB1C-7A09969E49DF}" type="slidenum">
              <a:rPr lang="en-US" smtClean="0"/>
              <a:t>45</a:t>
            </a:fld>
            <a:endParaRPr lang="en-US" dirty="0"/>
          </a:p>
        </p:txBody>
      </p:sp>
    </p:spTree>
    <p:extLst>
      <p:ext uri="{BB962C8B-B14F-4D97-AF65-F5344CB8AC3E}">
        <p14:creationId xmlns:p14="http://schemas.microsoft.com/office/powerpoint/2010/main" val="1505891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F76A451-ADCA-4DCC-9AA2-CD4D164DB056}"/>
              </a:ext>
            </a:extLst>
          </p:cNvPr>
          <p:cNvSpPr>
            <a:spLocks noGrp="1"/>
          </p:cNvSpPr>
          <p:nvPr>
            <p:ph type="sldNum" sz="quarter" idx="12"/>
          </p:nvPr>
        </p:nvSpPr>
        <p:spPr/>
        <p:txBody>
          <a:bodyPr/>
          <a:lstStyle/>
          <a:p>
            <a:fld id="{69E57DC2-970A-4B3E-BB1C-7A09969E49DF}" type="slidenum">
              <a:rPr lang="en-US" smtClean="0"/>
              <a:t>46</a:t>
            </a:fld>
            <a:endParaRPr lang="en-US" dirty="0"/>
          </a:p>
        </p:txBody>
      </p:sp>
      <p:pic>
        <p:nvPicPr>
          <p:cNvPr id="5" name="Image 4">
            <a:extLst>
              <a:ext uri="{FF2B5EF4-FFF2-40B4-BE49-F238E27FC236}">
                <a16:creationId xmlns:a16="http://schemas.microsoft.com/office/drawing/2014/main" id="{E273696F-4028-42C1-81F8-22BA1B6BAFDF}"/>
              </a:ext>
            </a:extLst>
          </p:cNvPr>
          <p:cNvPicPr>
            <a:picLocks noChangeAspect="1"/>
          </p:cNvPicPr>
          <p:nvPr/>
        </p:nvPicPr>
        <p:blipFill>
          <a:blip r:embed="rId2"/>
          <a:stretch>
            <a:fillRect/>
          </a:stretch>
        </p:blipFill>
        <p:spPr>
          <a:xfrm>
            <a:off x="2590142" y="785917"/>
            <a:ext cx="7423842" cy="5667469"/>
          </a:xfrm>
          <a:prstGeom prst="rect">
            <a:avLst/>
          </a:prstGeom>
        </p:spPr>
      </p:pic>
      <p:cxnSp>
        <p:nvCxnSpPr>
          <p:cNvPr id="6" name="Connecteur droit avec flèche 5">
            <a:extLst>
              <a:ext uri="{FF2B5EF4-FFF2-40B4-BE49-F238E27FC236}">
                <a16:creationId xmlns:a16="http://schemas.microsoft.com/office/drawing/2014/main" id="{4D63FD78-D275-4313-BC80-61D6567E5750}"/>
              </a:ext>
            </a:extLst>
          </p:cNvPr>
          <p:cNvCxnSpPr>
            <a:cxnSpLocks/>
          </p:cNvCxnSpPr>
          <p:nvPr/>
        </p:nvCxnSpPr>
        <p:spPr>
          <a:xfrm>
            <a:off x="4468969" y="1416676"/>
            <a:ext cx="2280740" cy="5666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AC34226-4D14-4DB5-8CDA-6A273FC72A02}"/>
              </a:ext>
            </a:extLst>
          </p:cNvPr>
          <p:cNvSpPr/>
          <p:nvPr/>
        </p:nvSpPr>
        <p:spPr>
          <a:xfrm>
            <a:off x="2680293" y="940154"/>
            <a:ext cx="1788676" cy="7598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bg1"/>
                </a:solidFill>
              </a:rPr>
              <a:t>Trocart (aiguille) à biopsie</a:t>
            </a:r>
          </a:p>
        </p:txBody>
      </p:sp>
      <p:cxnSp>
        <p:nvCxnSpPr>
          <p:cNvPr id="9" name="Connecteur droit avec flèche 8">
            <a:extLst>
              <a:ext uri="{FF2B5EF4-FFF2-40B4-BE49-F238E27FC236}">
                <a16:creationId xmlns:a16="http://schemas.microsoft.com/office/drawing/2014/main" id="{B50428AE-0D76-49DF-959C-DDC64183821A}"/>
              </a:ext>
            </a:extLst>
          </p:cNvPr>
          <p:cNvCxnSpPr>
            <a:cxnSpLocks/>
          </p:cNvCxnSpPr>
          <p:nvPr/>
        </p:nvCxnSpPr>
        <p:spPr>
          <a:xfrm flipH="1">
            <a:off x="6915955" y="1429553"/>
            <a:ext cx="1465892" cy="8886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8BF6CD4-F337-4F46-AF12-103614EB9C4A}"/>
              </a:ext>
            </a:extLst>
          </p:cNvPr>
          <p:cNvSpPr/>
          <p:nvPr/>
        </p:nvSpPr>
        <p:spPr>
          <a:xfrm>
            <a:off x="8381846" y="785917"/>
            <a:ext cx="1511499" cy="7598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bg1"/>
                </a:solidFill>
              </a:rPr>
              <a:t>Lésion ostéolytique</a:t>
            </a:r>
          </a:p>
        </p:txBody>
      </p:sp>
      <p:sp>
        <p:nvSpPr>
          <p:cNvPr id="13" name="ZoneTexte 12">
            <a:extLst>
              <a:ext uri="{FF2B5EF4-FFF2-40B4-BE49-F238E27FC236}">
                <a16:creationId xmlns:a16="http://schemas.microsoft.com/office/drawing/2014/main" id="{B38193A4-FC5C-40A4-99C7-5593D6AAB26F}"/>
              </a:ext>
            </a:extLst>
          </p:cNvPr>
          <p:cNvSpPr txBox="1"/>
          <p:nvPr/>
        </p:nvSpPr>
        <p:spPr>
          <a:xfrm rot="16200000">
            <a:off x="9328435" y="4683006"/>
            <a:ext cx="2261716"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50" b="0" i="1" u="none" strike="noStrike" kern="1200" cap="none" spc="0" normalizeH="0" baseline="0" noProof="0" dirty="0">
                <a:ln>
                  <a:noFill/>
                </a:ln>
                <a:solidFill>
                  <a:prstClr val="black"/>
                </a:solidFill>
                <a:effectLst/>
                <a:uLnTx/>
                <a:uFillTx/>
                <a:latin typeface="Franklin Gothic Book" panose="020B0503020102020204"/>
                <a:ea typeface="+mn-ea"/>
                <a:cs typeface="+mn-cs"/>
              </a:rPr>
              <a:t>Source : </a:t>
            </a:r>
            <a:r>
              <a:rPr kumimoji="0" lang="fr-CA"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Cahier technique TDM, Hôpital de Rimouski</a:t>
            </a:r>
            <a:endParaRPr kumimoji="0" lang="fr-CA"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238965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32BA627-A8BB-4EB5-8B6D-271EBA0A1E0C}"/>
              </a:ext>
            </a:extLst>
          </p:cNvPr>
          <p:cNvSpPr>
            <a:spLocks noGrp="1"/>
          </p:cNvSpPr>
          <p:nvPr>
            <p:ph type="sldNum" sz="quarter" idx="12"/>
          </p:nvPr>
        </p:nvSpPr>
        <p:spPr/>
        <p:txBody>
          <a:bodyPr/>
          <a:lstStyle/>
          <a:p>
            <a:fld id="{69E57DC2-970A-4B3E-BB1C-7A09969E49DF}" type="slidenum">
              <a:rPr lang="en-US" smtClean="0"/>
              <a:t>47</a:t>
            </a:fld>
            <a:endParaRPr lang="en-US" dirty="0"/>
          </a:p>
        </p:txBody>
      </p:sp>
      <p:pic>
        <p:nvPicPr>
          <p:cNvPr id="5" name="Image 4">
            <a:extLst>
              <a:ext uri="{FF2B5EF4-FFF2-40B4-BE49-F238E27FC236}">
                <a16:creationId xmlns:a16="http://schemas.microsoft.com/office/drawing/2014/main" id="{4A0AA708-06CC-4AFB-BE39-EFE07D4BF600}"/>
              </a:ext>
            </a:extLst>
          </p:cNvPr>
          <p:cNvPicPr>
            <a:picLocks noChangeAspect="1"/>
          </p:cNvPicPr>
          <p:nvPr/>
        </p:nvPicPr>
        <p:blipFill>
          <a:blip r:embed="rId2"/>
          <a:stretch>
            <a:fillRect/>
          </a:stretch>
        </p:blipFill>
        <p:spPr>
          <a:xfrm>
            <a:off x="2347865" y="894558"/>
            <a:ext cx="7496269" cy="5558828"/>
          </a:xfrm>
          <a:prstGeom prst="rect">
            <a:avLst/>
          </a:prstGeom>
        </p:spPr>
      </p:pic>
      <p:cxnSp>
        <p:nvCxnSpPr>
          <p:cNvPr id="6" name="Connecteur droit avec flèche 5">
            <a:extLst>
              <a:ext uri="{FF2B5EF4-FFF2-40B4-BE49-F238E27FC236}">
                <a16:creationId xmlns:a16="http://schemas.microsoft.com/office/drawing/2014/main" id="{DBB6AAC0-74DE-4509-9F0A-44A50C530053}"/>
              </a:ext>
            </a:extLst>
          </p:cNvPr>
          <p:cNvCxnSpPr>
            <a:cxnSpLocks/>
          </p:cNvCxnSpPr>
          <p:nvPr/>
        </p:nvCxnSpPr>
        <p:spPr>
          <a:xfrm flipH="1">
            <a:off x="5808372" y="1442432"/>
            <a:ext cx="1465892" cy="8886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143AB6D-AA9D-415E-9AB9-35C7F8EF3510}"/>
              </a:ext>
            </a:extLst>
          </p:cNvPr>
          <p:cNvSpPr/>
          <p:nvPr/>
        </p:nvSpPr>
        <p:spPr>
          <a:xfrm>
            <a:off x="7274264" y="1126899"/>
            <a:ext cx="1625037" cy="7598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bg1"/>
                </a:solidFill>
              </a:rPr>
              <a:t>Lésion ostéoblastique</a:t>
            </a:r>
          </a:p>
        </p:txBody>
      </p:sp>
      <p:sp>
        <p:nvSpPr>
          <p:cNvPr id="8" name="ZoneTexte 7">
            <a:extLst>
              <a:ext uri="{FF2B5EF4-FFF2-40B4-BE49-F238E27FC236}">
                <a16:creationId xmlns:a16="http://schemas.microsoft.com/office/drawing/2014/main" id="{435EF911-53DA-4745-BF27-E6A3FBF041EF}"/>
              </a:ext>
            </a:extLst>
          </p:cNvPr>
          <p:cNvSpPr txBox="1"/>
          <p:nvPr/>
        </p:nvSpPr>
        <p:spPr>
          <a:xfrm rot="16200000">
            <a:off x="8932275" y="4721643"/>
            <a:ext cx="2261716"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50" b="0" i="1" u="none" strike="noStrike" kern="1200" cap="none" spc="0" normalizeH="0" baseline="0" noProof="0" dirty="0">
                <a:ln>
                  <a:noFill/>
                </a:ln>
                <a:solidFill>
                  <a:prstClr val="black"/>
                </a:solidFill>
                <a:effectLst/>
                <a:uLnTx/>
                <a:uFillTx/>
                <a:latin typeface="Franklin Gothic Book" panose="020B0503020102020204"/>
                <a:ea typeface="+mn-ea"/>
                <a:cs typeface="+mn-cs"/>
              </a:rPr>
              <a:t>Source : </a:t>
            </a:r>
            <a:r>
              <a:rPr kumimoji="0" lang="fr-CA"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Cahier technique TDM, Hôpital de Rimouski</a:t>
            </a:r>
            <a:endParaRPr kumimoji="0" lang="fr-CA"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740192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C88457B-FBFD-4ADF-8DD4-34A058548189}"/>
              </a:ext>
            </a:extLst>
          </p:cNvPr>
          <p:cNvSpPr>
            <a:spLocks noGrp="1"/>
          </p:cNvSpPr>
          <p:nvPr>
            <p:ph type="sldNum" sz="quarter" idx="12"/>
          </p:nvPr>
        </p:nvSpPr>
        <p:spPr/>
        <p:txBody>
          <a:bodyPr/>
          <a:lstStyle/>
          <a:p>
            <a:fld id="{69E57DC2-970A-4B3E-BB1C-7A09969E49DF}" type="slidenum">
              <a:rPr lang="en-US" smtClean="0"/>
              <a:t>48</a:t>
            </a:fld>
            <a:endParaRPr lang="en-US" dirty="0"/>
          </a:p>
        </p:txBody>
      </p:sp>
      <p:pic>
        <p:nvPicPr>
          <p:cNvPr id="5" name="Image 4">
            <a:extLst>
              <a:ext uri="{FF2B5EF4-FFF2-40B4-BE49-F238E27FC236}">
                <a16:creationId xmlns:a16="http://schemas.microsoft.com/office/drawing/2014/main" id="{BFCE940A-9BA4-4866-AE97-BEBBBB7A2892}"/>
              </a:ext>
            </a:extLst>
          </p:cNvPr>
          <p:cNvPicPr>
            <a:picLocks noChangeAspect="1"/>
          </p:cNvPicPr>
          <p:nvPr/>
        </p:nvPicPr>
        <p:blipFill>
          <a:blip r:embed="rId2"/>
          <a:stretch>
            <a:fillRect/>
          </a:stretch>
        </p:blipFill>
        <p:spPr>
          <a:xfrm>
            <a:off x="2474614" y="734727"/>
            <a:ext cx="7242772" cy="5920966"/>
          </a:xfrm>
          <a:prstGeom prst="rect">
            <a:avLst/>
          </a:prstGeom>
        </p:spPr>
      </p:pic>
      <p:cxnSp>
        <p:nvCxnSpPr>
          <p:cNvPr id="6" name="Connecteur droit avec flèche 5">
            <a:extLst>
              <a:ext uri="{FF2B5EF4-FFF2-40B4-BE49-F238E27FC236}">
                <a16:creationId xmlns:a16="http://schemas.microsoft.com/office/drawing/2014/main" id="{BAB602A8-9446-4977-BE5D-D5B9EE6D47DC}"/>
              </a:ext>
            </a:extLst>
          </p:cNvPr>
          <p:cNvCxnSpPr>
            <a:cxnSpLocks/>
          </p:cNvCxnSpPr>
          <p:nvPr/>
        </p:nvCxnSpPr>
        <p:spPr>
          <a:xfrm flipH="1">
            <a:off x="5924282" y="1442432"/>
            <a:ext cx="1349982" cy="9401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2A606F8-48AE-41D3-9AC1-E518C8D16226}"/>
              </a:ext>
            </a:extLst>
          </p:cNvPr>
          <p:cNvSpPr/>
          <p:nvPr/>
        </p:nvSpPr>
        <p:spPr>
          <a:xfrm>
            <a:off x="7274264" y="1126899"/>
            <a:ext cx="1625037" cy="7598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bg1"/>
                </a:solidFill>
              </a:rPr>
              <a:t>Lésion ostéoblastique</a:t>
            </a:r>
          </a:p>
        </p:txBody>
      </p:sp>
      <p:sp>
        <p:nvSpPr>
          <p:cNvPr id="9" name="Rectangle 8">
            <a:extLst>
              <a:ext uri="{FF2B5EF4-FFF2-40B4-BE49-F238E27FC236}">
                <a16:creationId xmlns:a16="http://schemas.microsoft.com/office/drawing/2014/main" id="{BA0531A7-6186-488F-BF72-137741AB937D}"/>
              </a:ext>
            </a:extLst>
          </p:cNvPr>
          <p:cNvSpPr/>
          <p:nvPr/>
        </p:nvSpPr>
        <p:spPr>
          <a:xfrm>
            <a:off x="2436884" y="746971"/>
            <a:ext cx="1625037" cy="7598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a:solidFill>
                  <a:schemeClr val="bg1"/>
                </a:solidFill>
              </a:rPr>
              <a:t>Hardbone</a:t>
            </a:r>
            <a:endParaRPr lang="fr-CA" dirty="0">
              <a:solidFill>
                <a:schemeClr val="bg1"/>
              </a:solidFill>
            </a:endParaRPr>
          </a:p>
        </p:txBody>
      </p:sp>
      <p:cxnSp>
        <p:nvCxnSpPr>
          <p:cNvPr id="10" name="Connecteur droit avec flèche 9">
            <a:extLst>
              <a:ext uri="{FF2B5EF4-FFF2-40B4-BE49-F238E27FC236}">
                <a16:creationId xmlns:a16="http://schemas.microsoft.com/office/drawing/2014/main" id="{4DB240A3-389E-456D-A2A0-9642B5E42331}"/>
              </a:ext>
            </a:extLst>
          </p:cNvPr>
          <p:cNvCxnSpPr>
            <a:cxnSpLocks/>
          </p:cNvCxnSpPr>
          <p:nvPr/>
        </p:nvCxnSpPr>
        <p:spPr>
          <a:xfrm>
            <a:off x="4061921" y="1493947"/>
            <a:ext cx="1566147" cy="5151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6ACBE557-1596-4565-8D15-6CCC5D3E1020}"/>
              </a:ext>
            </a:extLst>
          </p:cNvPr>
          <p:cNvSpPr txBox="1"/>
          <p:nvPr/>
        </p:nvSpPr>
        <p:spPr>
          <a:xfrm rot="16200000">
            <a:off x="8932275" y="4721643"/>
            <a:ext cx="2261716"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050" b="0" i="1" u="none" strike="noStrike" kern="1200" cap="none" spc="0" normalizeH="0" baseline="0" noProof="0" dirty="0">
                <a:ln>
                  <a:noFill/>
                </a:ln>
                <a:solidFill>
                  <a:prstClr val="black"/>
                </a:solidFill>
                <a:effectLst/>
                <a:uLnTx/>
                <a:uFillTx/>
                <a:latin typeface="Franklin Gothic Book" panose="020B0503020102020204"/>
                <a:ea typeface="+mn-ea"/>
                <a:cs typeface="+mn-cs"/>
              </a:rPr>
              <a:t>Source : </a:t>
            </a:r>
            <a:r>
              <a:rPr kumimoji="0" lang="fr-CA"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Cahier technique TDM, Hôpital de Rimouski</a:t>
            </a:r>
            <a:endParaRPr kumimoji="0" lang="fr-CA" sz="11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94830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090B6-8F02-49D9-9CD4-7A6AC8898230}"/>
              </a:ext>
            </a:extLst>
          </p:cNvPr>
          <p:cNvSpPr>
            <a:spLocks noGrp="1"/>
          </p:cNvSpPr>
          <p:nvPr>
            <p:ph type="title"/>
          </p:nvPr>
        </p:nvSpPr>
        <p:spPr>
          <a:xfrm>
            <a:off x="1371600" y="685800"/>
            <a:ext cx="9601200" cy="769513"/>
          </a:xfrm>
        </p:spPr>
        <p:txBody>
          <a:bodyPr/>
          <a:lstStyle/>
          <a:p>
            <a:r>
              <a:rPr lang="fr-CA" dirty="0"/>
              <a:t>Biopsie osseuse sous TDM</a:t>
            </a:r>
          </a:p>
        </p:txBody>
      </p:sp>
      <p:sp>
        <p:nvSpPr>
          <p:cNvPr id="3" name="Espace réservé du contenu 2">
            <a:extLst>
              <a:ext uri="{FF2B5EF4-FFF2-40B4-BE49-F238E27FC236}">
                <a16:creationId xmlns:a16="http://schemas.microsoft.com/office/drawing/2014/main" id="{70454C1E-E6A6-4B8F-8640-E2109D4A24C7}"/>
              </a:ext>
            </a:extLst>
          </p:cNvPr>
          <p:cNvSpPr>
            <a:spLocks noGrp="1"/>
          </p:cNvSpPr>
          <p:nvPr>
            <p:ph idx="1"/>
          </p:nvPr>
        </p:nvSpPr>
        <p:spPr>
          <a:xfrm>
            <a:off x="1371600" y="1790163"/>
            <a:ext cx="9601200" cy="4077237"/>
          </a:xfrm>
        </p:spPr>
        <p:txBody>
          <a:bodyPr>
            <a:normAutofit/>
          </a:bodyPr>
          <a:lstStyle/>
          <a:p>
            <a:r>
              <a:rPr lang="fr-CA" sz="2400" b="1" dirty="0"/>
              <a:t>Procédure d’examen (suite) : </a:t>
            </a:r>
          </a:p>
          <a:p>
            <a:pPr lvl="1"/>
            <a:r>
              <a:rPr lang="fr-CA" sz="2400" dirty="0"/>
              <a:t>Une fois les prélèvements effectués, une acquisition spiralée sera faite sur la région pour s’assurer qu’il n’y a pas de complications immédiates (saignement, etc.)</a:t>
            </a:r>
          </a:p>
          <a:p>
            <a:pPr lvl="1"/>
            <a:r>
              <a:rPr lang="fr-CA" sz="2400" dirty="0"/>
              <a:t>Le patient sera ensuite transféré dans une civière et sera dirigé vers une unité de recouvrement pour une période de 3-4 heures </a:t>
            </a:r>
          </a:p>
        </p:txBody>
      </p:sp>
      <p:sp>
        <p:nvSpPr>
          <p:cNvPr id="4" name="Espace réservé du numéro de diapositive 3">
            <a:extLst>
              <a:ext uri="{FF2B5EF4-FFF2-40B4-BE49-F238E27FC236}">
                <a16:creationId xmlns:a16="http://schemas.microsoft.com/office/drawing/2014/main" id="{B71E2E27-F37F-4BA9-815E-49CC23AFC85F}"/>
              </a:ext>
            </a:extLst>
          </p:cNvPr>
          <p:cNvSpPr>
            <a:spLocks noGrp="1"/>
          </p:cNvSpPr>
          <p:nvPr>
            <p:ph type="sldNum" sz="quarter" idx="12"/>
          </p:nvPr>
        </p:nvSpPr>
        <p:spPr/>
        <p:txBody>
          <a:bodyPr/>
          <a:lstStyle/>
          <a:p>
            <a:fld id="{69E57DC2-970A-4B3E-BB1C-7A09969E49DF}" type="slidenum">
              <a:rPr lang="en-US" smtClean="0"/>
              <a:t>49</a:t>
            </a:fld>
            <a:endParaRPr lang="en-US" dirty="0"/>
          </a:p>
        </p:txBody>
      </p:sp>
    </p:spTree>
    <p:extLst>
      <p:ext uri="{BB962C8B-B14F-4D97-AF65-F5344CB8AC3E}">
        <p14:creationId xmlns:p14="http://schemas.microsoft.com/office/powerpoint/2010/main" val="1937054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2286000"/>
            <a:ext cx="5801932" cy="3581400"/>
          </a:xfrm>
        </p:spPr>
        <p:txBody>
          <a:bodyPr>
            <a:normAutofit/>
          </a:bodyPr>
          <a:lstStyle/>
          <a:p>
            <a:r>
              <a:rPr lang="fr-CA" sz="2400" b="1" dirty="0"/>
              <a:t>Topogramme : </a:t>
            </a:r>
            <a:r>
              <a:rPr lang="fr-CA" sz="2400" dirty="0">
                <a:solidFill>
                  <a:srgbClr val="FF0000"/>
                </a:solidFill>
              </a:rPr>
              <a:t>Environ 1000 mm (à ajuster selon le patient)</a:t>
            </a:r>
          </a:p>
          <a:p>
            <a:pPr lvl="1"/>
            <a:r>
              <a:rPr lang="fr-CA" sz="2400" dirty="0"/>
              <a:t>Généralement le topo de face suffit</a:t>
            </a:r>
          </a:p>
          <a:p>
            <a:pPr lvl="1"/>
            <a:r>
              <a:rPr lang="fr-CA" sz="2400" dirty="0"/>
              <a:t>Inclure 5 cm au-dessus des épaules jusqu’en dessous des ischions</a:t>
            </a:r>
          </a:p>
          <a:p>
            <a:pPr lvl="1"/>
            <a:r>
              <a:rPr lang="fr-CA" sz="2400" b="1" dirty="0"/>
              <a:t>Apnée après inspiration</a:t>
            </a:r>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5</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Thorax – abdomen – pelvien (TAP)</a:t>
            </a:r>
          </a:p>
        </p:txBody>
      </p:sp>
      <p:pic>
        <p:nvPicPr>
          <p:cNvPr id="7" name="Image 6">
            <a:extLst>
              <a:ext uri="{FF2B5EF4-FFF2-40B4-BE49-F238E27FC236}">
                <a16:creationId xmlns:a16="http://schemas.microsoft.com/office/drawing/2014/main" id="{21CAEF5F-2FDA-46F2-844C-B19E151EE72A}"/>
              </a:ext>
            </a:extLst>
          </p:cNvPr>
          <p:cNvPicPr>
            <a:picLocks noChangeAspect="1"/>
          </p:cNvPicPr>
          <p:nvPr/>
        </p:nvPicPr>
        <p:blipFill>
          <a:blip r:embed="rId2"/>
          <a:stretch>
            <a:fillRect/>
          </a:stretch>
        </p:blipFill>
        <p:spPr>
          <a:xfrm>
            <a:off x="7334174" y="1661371"/>
            <a:ext cx="3253880" cy="4843704"/>
          </a:xfrm>
          <a:prstGeom prst="rect">
            <a:avLst/>
          </a:prstGeom>
        </p:spPr>
      </p:pic>
      <p:sp>
        <p:nvSpPr>
          <p:cNvPr id="8" name="ZoneTexte 7">
            <a:extLst>
              <a:ext uri="{FF2B5EF4-FFF2-40B4-BE49-F238E27FC236}">
                <a16:creationId xmlns:a16="http://schemas.microsoft.com/office/drawing/2014/main" id="{651D90FE-4320-4999-89D8-EEF6CCDAA3F9}"/>
              </a:ext>
            </a:extLst>
          </p:cNvPr>
          <p:cNvSpPr txBox="1"/>
          <p:nvPr/>
        </p:nvSpPr>
        <p:spPr>
          <a:xfrm rot="16200000">
            <a:off x="10022254" y="4968334"/>
            <a:ext cx="1596292" cy="415498"/>
          </a:xfrm>
          <a:prstGeom prst="rect">
            <a:avLst/>
          </a:prstGeom>
          <a:noFill/>
          <a:ln>
            <a:solidFill>
              <a:schemeClr val="tx1"/>
            </a:solidFill>
          </a:ln>
        </p:spPr>
        <p:txBody>
          <a:bodyPr wrap="square" rtlCol="0">
            <a:spAutoFit/>
          </a:bodyPr>
          <a:lstStyle/>
          <a:p>
            <a:pPr algn="ctr"/>
            <a:r>
              <a:rPr lang="fr-CA" sz="1050" i="1" dirty="0"/>
              <a:t>Source : Images, Cégep de Rimouski</a:t>
            </a:r>
          </a:p>
        </p:txBody>
      </p:sp>
    </p:spTree>
    <p:extLst>
      <p:ext uri="{BB962C8B-B14F-4D97-AF65-F5344CB8AC3E}">
        <p14:creationId xmlns:p14="http://schemas.microsoft.com/office/powerpoint/2010/main" val="1786688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FAED03E-D84C-4BCC-A252-7E62950654A2}"/>
              </a:ext>
            </a:extLst>
          </p:cNvPr>
          <p:cNvSpPr>
            <a:spLocks noGrp="1"/>
          </p:cNvSpPr>
          <p:nvPr>
            <p:ph type="sldNum" sz="quarter" idx="12"/>
          </p:nvPr>
        </p:nvSpPr>
        <p:spPr/>
        <p:txBody>
          <a:bodyPr/>
          <a:lstStyle/>
          <a:p>
            <a:fld id="{69E57DC2-970A-4B3E-BB1C-7A09969E49DF}" type="slidenum">
              <a:rPr lang="en-US" smtClean="0"/>
              <a:t>50</a:t>
            </a:fld>
            <a:endParaRPr lang="en-US" dirty="0"/>
          </a:p>
        </p:txBody>
      </p:sp>
      <p:pic>
        <p:nvPicPr>
          <p:cNvPr id="6" name="Image 5">
            <a:extLst>
              <a:ext uri="{FF2B5EF4-FFF2-40B4-BE49-F238E27FC236}">
                <a16:creationId xmlns:a16="http://schemas.microsoft.com/office/drawing/2014/main" id="{F4256AC5-4BC6-4A35-A1E0-9F52FFDB1F74}"/>
              </a:ext>
            </a:extLst>
          </p:cNvPr>
          <p:cNvPicPr>
            <a:picLocks noChangeAspect="1"/>
          </p:cNvPicPr>
          <p:nvPr/>
        </p:nvPicPr>
        <p:blipFill>
          <a:blip r:embed="rId2"/>
          <a:stretch>
            <a:fillRect/>
          </a:stretch>
        </p:blipFill>
        <p:spPr>
          <a:xfrm>
            <a:off x="3531349" y="0"/>
            <a:ext cx="5129302" cy="6848621"/>
          </a:xfrm>
          <a:prstGeom prst="rect">
            <a:avLst/>
          </a:prstGeom>
        </p:spPr>
      </p:pic>
      <p:sp>
        <p:nvSpPr>
          <p:cNvPr id="7" name="Rectangle 6">
            <a:extLst>
              <a:ext uri="{FF2B5EF4-FFF2-40B4-BE49-F238E27FC236}">
                <a16:creationId xmlns:a16="http://schemas.microsoft.com/office/drawing/2014/main" id="{DDFAED84-6320-40B4-B21D-3F08DD6B593D}"/>
              </a:ext>
            </a:extLst>
          </p:cNvPr>
          <p:cNvSpPr/>
          <p:nvPr/>
        </p:nvSpPr>
        <p:spPr>
          <a:xfrm>
            <a:off x="3657600" y="115909"/>
            <a:ext cx="2627290" cy="643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435934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6CF6C97-F1AE-4EF4-B616-198B95B0709F}"/>
              </a:ext>
            </a:extLst>
          </p:cNvPr>
          <p:cNvSpPr>
            <a:spLocks noGrp="1"/>
          </p:cNvSpPr>
          <p:nvPr>
            <p:ph idx="1"/>
          </p:nvPr>
        </p:nvSpPr>
        <p:spPr>
          <a:xfrm>
            <a:off x="1467828" y="1307205"/>
            <a:ext cx="9601200" cy="3581400"/>
          </a:xfrm>
        </p:spPr>
        <p:txBody>
          <a:bodyPr>
            <a:normAutofit/>
          </a:bodyPr>
          <a:lstStyle/>
          <a:p>
            <a:r>
              <a:rPr lang="fr-CA" sz="2400" b="1" dirty="0"/>
              <a:t>Reconstructions :</a:t>
            </a:r>
          </a:p>
          <a:p>
            <a:pPr lvl="1"/>
            <a:r>
              <a:rPr lang="fr-CA" sz="2400" dirty="0"/>
              <a:t>Des reconstructions d’images post-biopsie peuvent être effectuées selon la région à biopsier à la demande du radiologiste. </a:t>
            </a:r>
          </a:p>
          <a:p>
            <a:pPr lvl="1"/>
            <a:r>
              <a:rPr lang="fr-CA" sz="2400" dirty="0"/>
              <a:t>Généralement, les coupes axiales sont suffisantes.</a:t>
            </a:r>
          </a:p>
        </p:txBody>
      </p:sp>
      <p:sp>
        <p:nvSpPr>
          <p:cNvPr id="4" name="Espace réservé du numéro de diapositive 3">
            <a:extLst>
              <a:ext uri="{FF2B5EF4-FFF2-40B4-BE49-F238E27FC236}">
                <a16:creationId xmlns:a16="http://schemas.microsoft.com/office/drawing/2014/main" id="{564A1BA4-C4FD-48C2-A66E-D259057E2E7F}"/>
              </a:ext>
            </a:extLst>
          </p:cNvPr>
          <p:cNvSpPr>
            <a:spLocks noGrp="1"/>
          </p:cNvSpPr>
          <p:nvPr>
            <p:ph type="sldNum" sz="quarter" idx="12"/>
          </p:nvPr>
        </p:nvSpPr>
        <p:spPr/>
        <p:txBody>
          <a:bodyPr/>
          <a:lstStyle/>
          <a:p>
            <a:fld id="{69E57DC2-970A-4B3E-BB1C-7A09969E49DF}" type="slidenum">
              <a:rPr lang="en-US" smtClean="0"/>
              <a:t>51</a:t>
            </a:fld>
            <a:endParaRPr lang="en-US" dirty="0"/>
          </a:p>
        </p:txBody>
      </p:sp>
      <p:sp>
        <p:nvSpPr>
          <p:cNvPr id="5" name="Titre 1">
            <a:extLst>
              <a:ext uri="{FF2B5EF4-FFF2-40B4-BE49-F238E27FC236}">
                <a16:creationId xmlns:a16="http://schemas.microsoft.com/office/drawing/2014/main" id="{FF236550-46F9-40C8-B559-D8DCE2291793}"/>
              </a:ext>
            </a:extLst>
          </p:cNvPr>
          <p:cNvSpPr>
            <a:spLocks noGrp="1"/>
          </p:cNvSpPr>
          <p:nvPr>
            <p:ph type="title"/>
          </p:nvPr>
        </p:nvSpPr>
        <p:spPr>
          <a:xfrm>
            <a:off x="1467828" y="191038"/>
            <a:ext cx="9601200" cy="769513"/>
          </a:xfrm>
        </p:spPr>
        <p:txBody>
          <a:bodyPr/>
          <a:lstStyle/>
          <a:p>
            <a:r>
              <a:rPr lang="fr-CA" dirty="0"/>
              <a:t>Biopsie osseuse sous TDM</a:t>
            </a:r>
          </a:p>
        </p:txBody>
      </p:sp>
    </p:spTree>
    <p:extLst>
      <p:ext uri="{BB962C8B-B14F-4D97-AF65-F5344CB8AC3E}">
        <p14:creationId xmlns:p14="http://schemas.microsoft.com/office/powerpoint/2010/main" val="3718121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1442434"/>
            <a:ext cx="5763296" cy="4729766"/>
          </a:xfrm>
        </p:spPr>
        <p:txBody>
          <a:bodyPr>
            <a:normAutofit fontScale="92500" lnSpcReduction="10000"/>
          </a:bodyPr>
          <a:lstStyle/>
          <a:p>
            <a:r>
              <a:rPr lang="fr-CA" sz="2400" b="1" dirty="0"/>
              <a:t>Acquisition : </a:t>
            </a:r>
          </a:p>
          <a:p>
            <a:pPr lvl="1"/>
            <a:r>
              <a:rPr lang="fr-CA" sz="2400" dirty="0"/>
              <a:t>Placer la boite d’acquisition de manière à couvrir : </a:t>
            </a:r>
          </a:p>
          <a:p>
            <a:pPr lvl="2"/>
            <a:r>
              <a:rPr lang="fr-CA" sz="2200" b="1" dirty="0"/>
              <a:t>En cranio-caudal : </a:t>
            </a:r>
          </a:p>
          <a:p>
            <a:pPr lvl="3"/>
            <a:r>
              <a:rPr lang="fr-CA" sz="2200" dirty="0"/>
              <a:t>De l’apex pulmonaire jusqu’en-dessous des ischions</a:t>
            </a:r>
          </a:p>
          <a:p>
            <a:pPr lvl="3"/>
            <a:endParaRPr lang="fr-CA" sz="2200" b="1" dirty="0"/>
          </a:p>
          <a:p>
            <a:pPr lvl="2"/>
            <a:endParaRPr lang="fr-CA" sz="2200" b="1" dirty="0"/>
          </a:p>
          <a:p>
            <a:pPr lvl="2"/>
            <a:r>
              <a:rPr lang="fr-CA" sz="2200" b="1" dirty="0"/>
              <a:t>En largeur : </a:t>
            </a:r>
          </a:p>
          <a:p>
            <a:pPr lvl="3"/>
            <a:r>
              <a:rPr lang="fr-CA" sz="2200" dirty="0"/>
              <a:t>Inclure la régions des aisselles (ganglions) et tout l’abdomen</a:t>
            </a:r>
          </a:p>
          <a:p>
            <a:pPr lvl="3"/>
            <a:r>
              <a:rPr lang="fr-CA" sz="2200" b="1" dirty="0"/>
              <a:t>ATTENTION : </a:t>
            </a:r>
            <a:r>
              <a:rPr lang="fr-CA" sz="2200" dirty="0"/>
              <a:t>Pour les patientes avec des seins volumineux, les seins ne seront pas inclus pour l’acquisition</a:t>
            </a:r>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6</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Thorax – abdomen – pelvien (TAP)</a:t>
            </a:r>
          </a:p>
        </p:txBody>
      </p:sp>
      <p:sp>
        <p:nvSpPr>
          <p:cNvPr id="7" name="ZoneTexte 6">
            <a:extLst>
              <a:ext uri="{FF2B5EF4-FFF2-40B4-BE49-F238E27FC236}">
                <a16:creationId xmlns:a16="http://schemas.microsoft.com/office/drawing/2014/main" id="{436E22B5-074B-42A4-A4E8-F12D031A99CC}"/>
              </a:ext>
            </a:extLst>
          </p:cNvPr>
          <p:cNvSpPr txBox="1"/>
          <p:nvPr/>
        </p:nvSpPr>
        <p:spPr>
          <a:xfrm rot="16200000">
            <a:off x="9872973" y="4659241"/>
            <a:ext cx="1596292" cy="415498"/>
          </a:xfrm>
          <a:prstGeom prst="rect">
            <a:avLst/>
          </a:prstGeom>
          <a:noFill/>
          <a:ln>
            <a:solidFill>
              <a:schemeClr val="tx1"/>
            </a:solidFill>
          </a:ln>
        </p:spPr>
        <p:txBody>
          <a:bodyPr wrap="square" rtlCol="0">
            <a:spAutoFit/>
          </a:bodyPr>
          <a:lstStyle/>
          <a:p>
            <a:pPr algn="ctr"/>
            <a:r>
              <a:rPr lang="fr-CA" sz="1050" i="1" dirty="0"/>
              <a:t>Source : Images, Cégep de Rimouski</a:t>
            </a:r>
          </a:p>
        </p:txBody>
      </p:sp>
      <p:pic>
        <p:nvPicPr>
          <p:cNvPr id="8" name="Image 7">
            <a:extLst>
              <a:ext uri="{FF2B5EF4-FFF2-40B4-BE49-F238E27FC236}">
                <a16:creationId xmlns:a16="http://schemas.microsoft.com/office/drawing/2014/main" id="{E6D5723C-2CFD-43CF-A5F8-2DA24DAA207F}"/>
              </a:ext>
            </a:extLst>
          </p:cNvPr>
          <p:cNvPicPr>
            <a:picLocks noChangeAspect="1"/>
          </p:cNvPicPr>
          <p:nvPr/>
        </p:nvPicPr>
        <p:blipFill>
          <a:blip r:embed="rId2"/>
          <a:stretch>
            <a:fillRect/>
          </a:stretch>
        </p:blipFill>
        <p:spPr>
          <a:xfrm>
            <a:off x="7115902" y="1526058"/>
            <a:ext cx="3253880" cy="4843704"/>
          </a:xfrm>
          <a:prstGeom prst="rect">
            <a:avLst/>
          </a:prstGeom>
        </p:spPr>
      </p:pic>
      <p:sp>
        <p:nvSpPr>
          <p:cNvPr id="2" name="Rectangle 1">
            <a:extLst>
              <a:ext uri="{FF2B5EF4-FFF2-40B4-BE49-F238E27FC236}">
                <a16:creationId xmlns:a16="http://schemas.microsoft.com/office/drawing/2014/main" id="{7D32318F-DC61-48B5-A57F-CB008B4B30A3}"/>
              </a:ext>
            </a:extLst>
          </p:cNvPr>
          <p:cNvSpPr/>
          <p:nvPr/>
        </p:nvSpPr>
        <p:spPr>
          <a:xfrm>
            <a:off x="7624293" y="1944710"/>
            <a:ext cx="2215166" cy="3953814"/>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75306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p:txBody>
          <a:bodyPr>
            <a:normAutofit/>
          </a:bodyPr>
          <a:lstStyle/>
          <a:p>
            <a:r>
              <a:rPr lang="fr-CA" sz="2400" b="1" dirty="0"/>
              <a:t>Acquisition : </a:t>
            </a:r>
          </a:p>
          <a:p>
            <a:pPr lvl="1"/>
            <a:r>
              <a:rPr lang="fr-CA" sz="2400" dirty="0"/>
              <a:t>Utiliser le grand SFOV</a:t>
            </a:r>
          </a:p>
          <a:p>
            <a:pPr lvl="1"/>
            <a:r>
              <a:rPr lang="fr-CA" sz="2400" dirty="0"/>
              <a:t>120 kV (diminuer à 100 kV si possible pour patient adulte mince)</a:t>
            </a:r>
          </a:p>
          <a:p>
            <a:pPr lvl="1"/>
            <a:r>
              <a:rPr lang="fr-CA" sz="2400" dirty="0"/>
              <a:t>Épaisseur de coupe : 1,25 à 3 mm</a:t>
            </a:r>
          </a:p>
          <a:p>
            <a:pPr lvl="1"/>
            <a:r>
              <a:rPr lang="fr-CA" sz="2400" dirty="0"/>
              <a:t>Fenêtre tissus mous</a:t>
            </a:r>
          </a:p>
          <a:p>
            <a:pPr lvl="1"/>
            <a:r>
              <a:rPr lang="fr-CA" sz="2400" b="1" dirty="0"/>
              <a:t>Apnée après inspiration</a:t>
            </a:r>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7</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Thorax – abdomen – pelvien (TAP)</a:t>
            </a:r>
          </a:p>
        </p:txBody>
      </p:sp>
    </p:spTree>
    <p:extLst>
      <p:ext uri="{BB962C8B-B14F-4D97-AF65-F5344CB8AC3E}">
        <p14:creationId xmlns:p14="http://schemas.microsoft.com/office/powerpoint/2010/main" val="3551541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9B7D77-1E6E-453E-B854-DDB4F8663A22}"/>
              </a:ext>
            </a:extLst>
          </p:cNvPr>
          <p:cNvSpPr>
            <a:spLocks noGrp="1"/>
          </p:cNvSpPr>
          <p:nvPr>
            <p:ph idx="1"/>
          </p:nvPr>
        </p:nvSpPr>
        <p:spPr>
          <a:xfrm>
            <a:off x="1371600" y="1738648"/>
            <a:ext cx="9601200" cy="4714738"/>
          </a:xfrm>
        </p:spPr>
        <p:txBody>
          <a:bodyPr>
            <a:normAutofit/>
          </a:bodyPr>
          <a:lstStyle/>
          <a:p>
            <a:r>
              <a:rPr lang="fr-CA" sz="2400" b="1" dirty="0"/>
              <a:t>Reconstructions : </a:t>
            </a:r>
          </a:p>
          <a:p>
            <a:pPr lvl="1"/>
            <a:r>
              <a:rPr lang="fr-CA" sz="2400" b="1" dirty="0"/>
              <a:t>Axiale :  </a:t>
            </a:r>
          </a:p>
          <a:p>
            <a:pPr lvl="2"/>
            <a:r>
              <a:rPr lang="fr-CA" sz="2200" dirty="0"/>
              <a:t>Poumon (fenêtre pulmonaire)</a:t>
            </a:r>
          </a:p>
          <a:p>
            <a:pPr lvl="1"/>
            <a:r>
              <a:rPr lang="fr-CA" sz="2400" b="1" dirty="0"/>
              <a:t>Coronales : </a:t>
            </a:r>
          </a:p>
          <a:p>
            <a:pPr lvl="2"/>
            <a:r>
              <a:rPr lang="fr-CA" sz="2200" dirty="0"/>
              <a:t>Poumons (fenêtre pulmonaire)</a:t>
            </a:r>
          </a:p>
          <a:p>
            <a:pPr lvl="2"/>
            <a:r>
              <a:rPr lang="fr-CA" sz="2200" dirty="0"/>
              <a:t>TAP (fenêtre médiastinale)</a:t>
            </a:r>
          </a:p>
          <a:p>
            <a:pPr lvl="2"/>
            <a:r>
              <a:rPr lang="fr-CA" sz="2200" dirty="0"/>
              <a:t>TAP (fenêtre abdominale)</a:t>
            </a:r>
          </a:p>
          <a:p>
            <a:pPr lvl="1"/>
            <a:r>
              <a:rPr lang="fr-CA" sz="2400" b="1" dirty="0"/>
              <a:t>Sagittales : </a:t>
            </a:r>
          </a:p>
          <a:p>
            <a:pPr lvl="2"/>
            <a:r>
              <a:rPr lang="fr-CA" sz="2200" dirty="0"/>
              <a:t>Poumons (fenêtre pulmonaire)</a:t>
            </a:r>
          </a:p>
          <a:p>
            <a:pPr lvl="2"/>
            <a:r>
              <a:rPr lang="fr-CA" sz="2200" dirty="0"/>
              <a:t>TAP (fenêtre médiastinale)</a:t>
            </a:r>
          </a:p>
          <a:p>
            <a:pPr lvl="2"/>
            <a:r>
              <a:rPr lang="fr-CA" sz="2200" dirty="0"/>
              <a:t>TAP (fenêtre abdominale)</a:t>
            </a:r>
          </a:p>
          <a:p>
            <a:pPr marL="987552" lvl="2" indent="0">
              <a:buNone/>
            </a:pPr>
            <a:endParaRPr lang="fr-CA" sz="2200" b="1" dirty="0"/>
          </a:p>
        </p:txBody>
      </p:sp>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8</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Thorax – abdomen – pelvien (TAP)</a:t>
            </a:r>
          </a:p>
        </p:txBody>
      </p:sp>
      <p:pic>
        <p:nvPicPr>
          <p:cNvPr id="6" name="Image 5">
            <a:extLst>
              <a:ext uri="{FF2B5EF4-FFF2-40B4-BE49-F238E27FC236}">
                <a16:creationId xmlns:a16="http://schemas.microsoft.com/office/drawing/2014/main" id="{6CA4AF25-B1ED-4FE9-B27F-506139EF3358}"/>
              </a:ext>
            </a:extLst>
          </p:cNvPr>
          <p:cNvPicPr>
            <a:picLocks noChangeAspect="1"/>
          </p:cNvPicPr>
          <p:nvPr/>
        </p:nvPicPr>
        <p:blipFill>
          <a:blip r:embed="rId2"/>
          <a:stretch>
            <a:fillRect/>
          </a:stretch>
        </p:blipFill>
        <p:spPr>
          <a:xfrm>
            <a:off x="6827453" y="1442434"/>
            <a:ext cx="1724119" cy="1323161"/>
          </a:xfrm>
          <a:prstGeom prst="rect">
            <a:avLst/>
          </a:prstGeom>
        </p:spPr>
      </p:pic>
      <p:pic>
        <p:nvPicPr>
          <p:cNvPr id="7" name="Image 6">
            <a:extLst>
              <a:ext uri="{FF2B5EF4-FFF2-40B4-BE49-F238E27FC236}">
                <a16:creationId xmlns:a16="http://schemas.microsoft.com/office/drawing/2014/main" id="{235CB625-8C80-44EC-994B-B119721EB686}"/>
              </a:ext>
            </a:extLst>
          </p:cNvPr>
          <p:cNvPicPr>
            <a:picLocks noChangeAspect="1"/>
          </p:cNvPicPr>
          <p:nvPr/>
        </p:nvPicPr>
        <p:blipFill>
          <a:blip r:embed="rId3"/>
          <a:stretch>
            <a:fillRect/>
          </a:stretch>
        </p:blipFill>
        <p:spPr>
          <a:xfrm>
            <a:off x="8767417" y="1924561"/>
            <a:ext cx="1724119" cy="1682067"/>
          </a:xfrm>
          <a:prstGeom prst="rect">
            <a:avLst/>
          </a:prstGeom>
        </p:spPr>
      </p:pic>
      <p:pic>
        <p:nvPicPr>
          <p:cNvPr id="9" name="Image 8">
            <a:extLst>
              <a:ext uri="{FF2B5EF4-FFF2-40B4-BE49-F238E27FC236}">
                <a16:creationId xmlns:a16="http://schemas.microsoft.com/office/drawing/2014/main" id="{F748F51D-724C-46C1-9A90-2B9B32EF614C}"/>
              </a:ext>
            </a:extLst>
          </p:cNvPr>
          <p:cNvPicPr>
            <a:picLocks noChangeAspect="1"/>
          </p:cNvPicPr>
          <p:nvPr/>
        </p:nvPicPr>
        <p:blipFill>
          <a:blip r:embed="rId4"/>
          <a:stretch>
            <a:fillRect/>
          </a:stretch>
        </p:blipFill>
        <p:spPr>
          <a:xfrm>
            <a:off x="6827453" y="3792541"/>
            <a:ext cx="2123219" cy="2157211"/>
          </a:xfrm>
          <a:prstGeom prst="rect">
            <a:avLst/>
          </a:prstGeom>
        </p:spPr>
      </p:pic>
      <p:pic>
        <p:nvPicPr>
          <p:cNvPr id="11" name="Image 10">
            <a:extLst>
              <a:ext uri="{FF2B5EF4-FFF2-40B4-BE49-F238E27FC236}">
                <a16:creationId xmlns:a16="http://schemas.microsoft.com/office/drawing/2014/main" id="{097B0316-9B72-4137-A503-0932CE7218F2}"/>
              </a:ext>
            </a:extLst>
          </p:cNvPr>
          <p:cNvPicPr>
            <a:picLocks noChangeAspect="1"/>
          </p:cNvPicPr>
          <p:nvPr/>
        </p:nvPicPr>
        <p:blipFill>
          <a:blip r:embed="rId5"/>
          <a:stretch>
            <a:fillRect/>
          </a:stretch>
        </p:blipFill>
        <p:spPr>
          <a:xfrm>
            <a:off x="9273993" y="3817358"/>
            <a:ext cx="2123220" cy="2187641"/>
          </a:xfrm>
          <a:prstGeom prst="rect">
            <a:avLst/>
          </a:prstGeom>
        </p:spPr>
      </p:pic>
      <p:sp>
        <p:nvSpPr>
          <p:cNvPr id="12" name="ZoneTexte 11">
            <a:extLst>
              <a:ext uri="{FF2B5EF4-FFF2-40B4-BE49-F238E27FC236}">
                <a16:creationId xmlns:a16="http://schemas.microsoft.com/office/drawing/2014/main" id="{A07AC879-2E54-4987-AF9E-9497097B2A7E}"/>
              </a:ext>
            </a:extLst>
          </p:cNvPr>
          <p:cNvSpPr txBox="1"/>
          <p:nvPr/>
        </p:nvSpPr>
        <p:spPr>
          <a:xfrm>
            <a:off x="7354380" y="6081956"/>
            <a:ext cx="1596292" cy="415498"/>
          </a:xfrm>
          <a:prstGeom prst="rect">
            <a:avLst/>
          </a:prstGeom>
          <a:noFill/>
          <a:ln>
            <a:solidFill>
              <a:schemeClr val="tx1"/>
            </a:solidFill>
          </a:ln>
        </p:spPr>
        <p:txBody>
          <a:bodyPr wrap="square" rtlCol="0">
            <a:spAutoFit/>
          </a:bodyPr>
          <a:lstStyle/>
          <a:p>
            <a:pPr algn="ctr"/>
            <a:r>
              <a:rPr lang="fr-CA" sz="1050" i="1" dirty="0"/>
              <a:t>Source : Images, Cégep de Rimouski</a:t>
            </a:r>
          </a:p>
        </p:txBody>
      </p:sp>
    </p:spTree>
    <p:extLst>
      <p:ext uri="{BB962C8B-B14F-4D97-AF65-F5344CB8AC3E}">
        <p14:creationId xmlns:p14="http://schemas.microsoft.com/office/powerpoint/2010/main" val="738646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4B7BBD1-1079-4B99-979B-4CD86DFA8E35}"/>
              </a:ext>
            </a:extLst>
          </p:cNvPr>
          <p:cNvSpPr>
            <a:spLocks noGrp="1"/>
          </p:cNvSpPr>
          <p:nvPr>
            <p:ph type="sldNum" sz="quarter" idx="12"/>
          </p:nvPr>
        </p:nvSpPr>
        <p:spPr/>
        <p:txBody>
          <a:bodyPr/>
          <a:lstStyle/>
          <a:p>
            <a:fld id="{69E57DC2-970A-4B3E-BB1C-7A09969E49DF}" type="slidenum">
              <a:rPr lang="en-US" smtClean="0"/>
              <a:t>9</a:t>
            </a:fld>
            <a:endParaRPr lang="en-US" dirty="0"/>
          </a:p>
        </p:txBody>
      </p:sp>
      <p:sp>
        <p:nvSpPr>
          <p:cNvPr id="5" name="Titre 1">
            <a:extLst>
              <a:ext uri="{FF2B5EF4-FFF2-40B4-BE49-F238E27FC236}">
                <a16:creationId xmlns:a16="http://schemas.microsoft.com/office/drawing/2014/main" id="{F121A149-6226-40F1-AD9C-9A460CFDE9C7}"/>
              </a:ext>
            </a:extLst>
          </p:cNvPr>
          <p:cNvSpPr>
            <a:spLocks noGrp="1"/>
          </p:cNvSpPr>
          <p:nvPr>
            <p:ph type="title"/>
          </p:nvPr>
        </p:nvSpPr>
        <p:spPr>
          <a:xfrm>
            <a:off x="1371600" y="685800"/>
            <a:ext cx="9601200" cy="756634"/>
          </a:xfrm>
        </p:spPr>
        <p:txBody>
          <a:bodyPr/>
          <a:lstStyle/>
          <a:p>
            <a:r>
              <a:rPr lang="fr-CA" dirty="0"/>
              <a:t>TDM du bassin (hanches)</a:t>
            </a:r>
          </a:p>
        </p:txBody>
      </p:sp>
      <p:pic>
        <p:nvPicPr>
          <p:cNvPr id="7" name="Image 6">
            <a:extLst>
              <a:ext uri="{FF2B5EF4-FFF2-40B4-BE49-F238E27FC236}">
                <a16:creationId xmlns:a16="http://schemas.microsoft.com/office/drawing/2014/main" id="{15117117-11A8-4087-AC7D-B9601A751695}"/>
              </a:ext>
            </a:extLst>
          </p:cNvPr>
          <p:cNvPicPr>
            <a:picLocks noChangeAspect="1"/>
          </p:cNvPicPr>
          <p:nvPr/>
        </p:nvPicPr>
        <p:blipFill>
          <a:blip r:embed="rId2"/>
          <a:stretch>
            <a:fillRect/>
          </a:stretch>
        </p:blipFill>
        <p:spPr>
          <a:xfrm>
            <a:off x="332571" y="1629953"/>
            <a:ext cx="5763429" cy="4096322"/>
          </a:xfrm>
          <a:prstGeom prst="rect">
            <a:avLst/>
          </a:prstGeom>
        </p:spPr>
      </p:pic>
      <p:pic>
        <p:nvPicPr>
          <p:cNvPr id="9" name="Image 8">
            <a:extLst>
              <a:ext uri="{FF2B5EF4-FFF2-40B4-BE49-F238E27FC236}">
                <a16:creationId xmlns:a16="http://schemas.microsoft.com/office/drawing/2014/main" id="{8DED1D06-3CCF-4D42-96F0-36C55BC35BCF}"/>
              </a:ext>
            </a:extLst>
          </p:cNvPr>
          <p:cNvPicPr>
            <a:picLocks noChangeAspect="1"/>
          </p:cNvPicPr>
          <p:nvPr/>
        </p:nvPicPr>
        <p:blipFill>
          <a:blip r:embed="rId3"/>
          <a:stretch>
            <a:fillRect/>
          </a:stretch>
        </p:blipFill>
        <p:spPr>
          <a:xfrm>
            <a:off x="6176773" y="1629952"/>
            <a:ext cx="6015228" cy="4096321"/>
          </a:xfrm>
          <a:prstGeom prst="rect">
            <a:avLst/>
          </a:prstGeom>
        </p:spPr>
      </p:pic>
      <p:sp>
        <p:nvSpPr>
          <p:cNvPr id="10" name="Rectangle 9">
            <a:extLst>
              <a:ext uri="{FF2B5EF4-FFF2-40B4-BE49-F238E27FC236}">
                <a16:creationId xmlns:a16="http://schemas.microsoft.com/office/drawing/2014/main" id="{D0ADD68E-C26A-4591-9290-C2A53A271CE5}"/>
              </a:ext>
            </a:extLst>
          </p:cNvPr>
          <p:cNvSpPr/>
          <p:nvPr/>
        </p:nvSpPr>
        <p:spPr>
          <a:xfrm>
            <a:off x="2630588" y="5872906"/>
            <a:ext cx="6930823" cy="311496"/>
          </a:xfrm>
          <a:prstGeom prst="rect">
            <a:avLst/>
          </a:prstGeom>
        </p:spPr>
        <p:txBody>
          <a:bodyPr wrap="square">
            <a:spAutoFit/>
          </a:bodyPr>
          <a:lstStyle/>
          <a:p>
            <a:pPr marL="269875" indent="-269875" algn="ctr">
              <a:lnSpc>
                <a:spcPct val="107000"/>
              </a:lnSpc>
              <a:spcAft>
                <a:spcPts val="1000"/>
              </a:spcAft>
              <a:tabLst>
                <a:tab pos="-457200" algn="l"/>
                <a:tab pos="270510" algn="l"/>
              </a:tabLst>
            </a:pPr>
            <a:r>
              <a:rPr lang="fr-CA" sz="1400" dirty="0">
                <a:latin typeface="Calibri" panose="020F0502020204030204" pitchFamily="34" charset="0"/>
                <a:ea typeface="Calibri" panose="020F0502020204030204" pitchFamily="34" charset="0"/>
              </a:rPr>
              <a:t>DILLENSEGER, J-P., </a:t>
            </a:r>
            <a:r>
              <a:rPr lang="fr-CA" sz="1400" i="1" dirty="0">
                <a:latin typeface="Calibri" panose="020F0502020204030204" pitchFamily="34" charset="0"/>
                <a:ea typeface="Calibri" panose="020F0502020204030204" pitchFamily="34" charset="0"/>
              </a:rPr>
              <a:t>Atlas d’anatomie générale et radiologique</a:t>
            </a:r>
            <a:r>
              <a:rPr lang="fr-CA" sz="1400" dirty="0">
                <a:latin typeface="Calibri" panose="020F0502020204030204" pitchFamily="34" charset="0"/>
                <a:ea typeface="Calibri" panose="020F0502020204030204" pitchFamily="34" charset="0"/>
              </a:rPr>
              <a:t>, Elsevier Masson, 2019, page 51</a:t>
            </a:r>
            <a:endParaRPr lang="fr-CA"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37248879"/>
      </p:ext>
    </p:extLst>
  </p:cSld>
  <p:clrMapOvr>
    <a:masterClrMapping/>
  </p:clrMapOvr>
</p:sld>
</file>

<file path=ppt/theme/theme1.xml><?xml version="1.0" encoding="utf-8"?>
<a:theme xmlns:a="http://schemas.openxmlformats.org/drawingml/2006/main" name="Rognage">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TM10001105[[fn=Cadrage]]</Template>
  <TotalTime>645</TotalTime>
  <Words>2786</Words>
  <Application>Microsoft Office PowerPoint</Application>
  <PresentationFormat>Grand écran</PresentationFormat>
  <Paragraphs>413</Paragraphs>
  <Slides>51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51</vt:i4>
      </vt:variant>
    </vt:vector>
  </HeadingPairs>
  <TitlesOfParts>
    <vt:vector size="56" baseType="lpstr">
      <vt:lpstr>Calibri</vt:lpstr>
      <vt:lpstr>Franklin Gothic Book</vt:lpstr>
      <vt:lpstr>Segoe UI Light</vt:lpstr>
      <vt:lpstr>Times New Roman</vt:lpstr>
      <vt:lpstr>Rognage</vt:lpstr>
      <vt:lpstr>Protocoles tdm Divers</vt:lpstr>
      <vt:lpstr>TDM Thorax – abdomen – pelvien (TAP)</vt:lpstr>
      <vt:lpstr>TDM Thorax – abdomen – pelvien (TAP)</vt:lpstr>
      <vt:lpstr>TDM Thorax – abdomen – pelvien (TAP)</vt:lpstr>
      <vt:lpstr>TDM Thorax – abdomen – pelvien (TAP)</vt:lpstr>
      <vt:lpstr>TDM Thorax – abdomen – pelvien (TAP)</vt:lpstr>
      <vt:lpstr>TDM Thorax – abdomen – pelvien (TAP)</vt:lpstr>
      <vt:lpstr>TDM Thorax – abdomen – pelvien (TAP)</vt:lpstr>
      <vt:lpstr>TDM du bassin (hanches)</vt:lpstr>
      <vt:lpstr>TDM du bassin (hanches)</vt:lpstr>
      <vt:lpstr>TDM du bassin (hanches)</vt:lpstr>
      <vt:lpstr>TDM du bassin (hanches)</vt:lpstr>
      <vt:lpstr>TDM du bassin (hanches)</vt:lpstr>
      <vt:lpstr>TDM du bassin (hanches)</vt:lpstr>
      <vt:lpstr>TDM du bassin (hanches)</vt:lpstr>
      <vt:lpstr>TDM du bassin (hanches)</vt:lpstr>
      <vt:lpstr>TDM du bassin (hanches)</vt:lpstr>
      <vt:lpstr>TDM du bassin (hanches)</vt:lpstr>
      <vt:lpstr>TDM des articulations sacro-iliaques</vt:lpstr>
      <vt:lpstr>Scanographie pour mesure des membres inférieurs</vt:lpstr>
      <vt:lpstr>Scanographie pour mesure des membres inférieurs</vt:lpstr>
      <vt:lpstr>Infiltration ASI à l’aide du TDM</vt:lpstr>
      <vt:lpstr>Infiltration ASI à l’aide du TDM</vt:lpstr>
      <vt:lpstr>Présentation PowerPoint</vt:lpstr>
      <vt:lpstr>Infiltration ASI à l’aide du TDM</vt:lpstr>
      <vt:lpstr>Présentation PowerPoint</vt:lpstr>
      <vt:lpstr>Présentation PowerPoint</vt:lpstr>
      <vt:lpstr>Infiltration ASI à l’aide du TDM</vt:lpstr>
      <vt:lpstr>Infiltration ASI à l’aide du TDM</vt:lpstr>
      <vt:lpstr>Infiltration ASI à l’aide du TDM</vt:lpstr>
      <vt:lpstr>Infiltration ASI à l’aide du TDM</vt:lpstr>
      <vt:lpstr>Infiltration ASI à l’aide du TDM</vt:lpstr>
      <vt:lpstr>Infiltration ASI à l’aide du TDM</vt:lpstr>
      <vt:lpstr>Infiltration ASI à l’aide du TDM</vt:lpstr>
      <vt:lpstr>Infiltration ASI à l’aide du TDM</vt:lpstr>
      <vt:lpstr>Biopsie osseuse sous TDM</vt:lpstr>
      <vt:lpstr>Biopsie osseuse sous TDM</vt:lpstr>
      <vt:lpstr>Biopsie osseuse sous TDM</vt:lpstr>
      <vt:lpstr>Biopsie osseuse sous TDM</vt:lpstr>
      <vt:lpstr>Biopsie osseuse sous TDM</vt:lpstr>
      <vt:lpstr>Biopsie osseuse sous TDM</vt:lpstr>
      <vt:lpstr>Biopsie osseuse sous TDM</vt:lpstr>
      <vt:lpstr>Biopsie osseuse sous TDM</vt:lpstr>
      <vt:lpstr>Biopsie osseuse sous TDM</vt:lpstr>
      <vt:lpstr>Biopsie osseuse sous TDM</vt:lpstr>
      <vt:lpstr>Présentation PowerPoint</vt:lpstr>
      <vt:lpstr>Présentation PowerPoint</vt:lpstr>
      <vt:lpstr>Présentation PowerPoint</vt:lpstr>
      <vt:lpstr>Biopsie osseuse sous TDM</vt:lpstr>
      <vt:lpstr>Présentation PowerPoint</vt:lpstr>
      <vt:lpstr>Biopsie osseuse sous TDM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Protocoles tdm abdomen</dc:title>
  <dc:creator>Luc Bélanger</dc:creator>
  <cp:lastModifiedBy>Luc Bélanger</cp:lastModifiedBy>
  <cp:revision>51</cp:revision>
  <dcterms:created xsi:type="dcterms:W3CDTF">2022-04-11T13:46:45Z</dcterms:created>
  <dcterms:modified xsi:type="dcterms:W3CDTF">2022-04-20T21:49:16Z</dcterms:modified>
</cp:coreProperties>
</file>