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7" r:id="rId29"/>
    <p:sldId id="283" r:id="rId30"/>
    <p:sldId id="284" r:id="rId31"/>
    <p:sldId id="285" r:id="rId32"/>
    <p:sldId id="286" r:id="rId33"/>
    <p:sldId id="289" r:id="rId34"/>
    <p:sldId id="290" r:id="rId35"/>
    <p:sldId id="291" r:id="rId36"/>
    <p:sldId id="292" r:id="rId37"/>
    <p:sldId id="288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4" r:id="rId47"/>
    <p:sldId id="312" r:id="rId48"/>
    <p:sldId id="313" r:id="rId49"/>
    <p:sldId id="315" r:id="rId50"/>
    <p:sldId id="293" r:id="rId51"/>
    <p:sldId id="294" r:id="rId52"/>
    <p:sldId id="295" r:id="rId53"/>
    <p:sldId id="296" r:id="rId54"/>
    <p:sldId id="300" r:id="rId55"/>
    <p:sldId id="297" r:id="rId56"/>
    <p:sldId id="298" r:id="rId57"/>
    <p:sldId id="299" r:id="rId58"/>
    <p:sldId id="301" r:id="rId59"/>
    <p:sldId id="302" r:id="rId60"/>
    <p:sldId id="30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913" autoAdjust="0"/>
  </p:normalViewPr>
  <p:slideViewPr>
    <p:cSldViewPr snapToGrid="0">
      <p:cViewPr varScale="1">
        <p:scale>
          <a:sx n="109" d="100"/>
          <a:sy n="10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4657-E1F7-4494-868F-483C1533CBA1}" type="datetimeFigureOut">
              <a:rPr lang="fr-CA" smtClean="0"/>
              <a:t>2022-03-29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3FCF-7F79-4352-AFE2-0EBC2D6E04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100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Volume d’air (3 à 6 L) : CADET, p, 160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3FCF-7F79-4352-AFE2-0EBC2D6E042E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543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62BAA0-D81C-4E7E-8985-2A544A022681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71B-3B16-41FC-9BB3-6E71C799441E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8E5-A87B-4537-818D-1A63E6DD89D6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D2AB-3040-433D-86DC-84CB43C602B2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EC8616-B61D-432A-A8D5-0D8309113508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F7A-3B1A-4EA1-8E97-F436D8589F08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D4C5-D8D2-49F6-898C-DC9D67269539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745F-7AE3-47B9-9773-1AD1B7DC6E44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132C-E21A-4EC4-AD37-589185441A83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3A29D-D992-4B6A-BDA9-1F0D938E6DFE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EC2904-E34E-4EDC-923E-0E030FCC149A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DE2B27-6411-486F-A595-4A293307361B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are-in-europe.com/en/radbook/injectors/1591-bracco-ct-expr-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anatomy-rimouski.proxy.collecto.ca/fr/e-Anatomy/Abdomen-et-Pelvis/Abdomen-Pelvis-TD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anatomy-rimouski.proxy.collecto.ca/fr/e-Anatomy/Abdomen-et-Pelvis/Abdomen-Pelvis-TD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diverticulitis-5?lang=u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normal-ct-abdomen-and-pelvis-triphasic-protocol?lang=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natomy-rimouski.proxy.collecto.ca/fr/e-Anatomy/Abdomen-et-Pelvis/Abdomen-Pelvis-TD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diopaedia.org/cases/colonic-diverticulitis-1?lang=us" TargetMode="Externa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hepatoweb.com/DES/exposes/DES1_2007_COFFIN/BOUDIAF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lideplayer.fr/slide/120455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dequebec.ca/patient/maladies,-soins-et-services/traitements-et-examens/examens/coloscopie-virtuelle.aspx#:~:text=La%20coloscopie%20virtuelle%20est%20un,y%20d%C3%A9celer%20des%20pathologies%20colorectale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udequebec.ca/patient/maladies,-soins-et-services/traitements-et-examens/examens/coloscopie-virtuelle.aspx#:~:text=La%20coloscopie%20virtuelle%20est%20un,y%20d%C3%A9celer%20des%20pathologies%20colorectale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yjqqO88msi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diopaedia.org/play/45193/entry/804235/case/90575/studies/107965?lang=us" TargetMode="External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normal-ct-abdomen-and-pelvis-triphasic-protocol?lang=u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s://radiopaedia.org/play/45193/entry/804235/case/90575/studies/107965?lang=us" TargetMode="External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50DED-CFFE-482F-A706-C0BC8E94D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Protocoles TDM abdomen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8718B5-E2BB-4642-A69E-8CFD26E55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Système digestif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C66C2F-A40E-4E32-86BB-A283D0BC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7C0FF-E520-4DDF-8416-28ECE897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ED2DCA-C48E-40CA-81E3-291C0074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5617"/>
            <a:ext cx="9601200" cy="4231783"/>
          </a:xfrm>
        </p:spPr>
        <p:txBody>
          <a:bodyPr/>
          <a:lstStyle/>
          <a:p>
            <a:r>
              <a:rPr lang="fr-CA" b="1" dirty="0"/>
              <a:t>Préparation du patient : </a:t>
            </a:r>
          </a:p>
          <a:p>
            <a:pPr lvl="1"/>
            <a:r>
              <a:rPr lang="fr-CA" dirty="0"/>
              <a:t>Être à jeun </a:t>
            </a:r>
            <a:r>
              <a:rPr lang="fr-CA" u="sng" dirty="0"/>
              <a:t>3 heures </a:t>
            </a:r>
            <a:r>
              <a:rPr lang="fr-CA" dirty="0"/>
              <a:t>avant l’examen</a:t>
            </a:r>
          </a:p>
          <a:p>
            <a:pPr lvl="1"/>
            <a:r>
              <a:rPr lang="fr-CA" dirty="0"/>
              <a:t>Faire déshabiller le patient et faire revêtir une jaquette (retirer le haut et le bas)</a:t>
            </a:r>
          </a:p>
          <a:p>
            <a:pPr lvl="1"/>
            <a:r>
              <a:rPr lang="fr-CA" dirty="0"/>
              <a:t>Retirer tout objet susceptible de nuire à la qualité de l’image (bijoux, piercing, soutien-gorge, etc.) </a:t>
            </a:r>
          </a:p>
          <a:p>
            <a:pPr lvl="1"/>
            <a:r>
              <a:rPr lang="fr-CA" dirty="0"/>
              <a:t>Faire boire entre 800 et 1000 </a:t>
            </a:r>
            <a:r>
              <a:rPr lang="fr-CA" dirty="0" err="1"/>
              <a:t>mL</a:t>
            </a:r>
            <a:r>
              <a:rPr lang="fr-CA" dirty="0"/>
              <a:t> d’eau au patient de 30 à 60 minutes avant l’examen</a:t>
            </a:r>
          </a:p>
          <a:p>
            <a:pPr lvl="2"/>
            <a:r>
              <a:rPr lang="fr-CA" dirty="0"/>
              <a:t>Permet de bien répartir l’eau qui agit comme moyen de contraste tout le long du système digestif. Favorise une meilleure visualisation des anses intestinales des autres structures. </a:t>
            </a:r>
          </a:p>
          <a:p>
            <a:pPr lvl="1"/>
            <a:r>
              <a:rPr lang="fr-CA" dirty="0"/>
              <a:t>Installation d’un cathéter IV pour l’injection du PDC</a:t>
            </a:r>
          </a:p>
          <a:p>
            <a:pPr lvl="2"/>
            <a:r>
              <a:rPr lang="fr-CA" dirty="0"/>
              <a:t>Ajuster calibre du cathéter en fonction du débit d’injection souhaité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BED501-8CD8-42D9-8B70-5444AE39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7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7971BF7-379B-499A-B104-A751EC7CD3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51" y="5023783"/>
            <a:ext cx="4189897" cy="1531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9044"/>
            <a:ext cx="8197403" cy="4221587"/>
          </a:xfrm>
        </p:spPr>
        <p:txBody>
          <a:bodyPr/>
          <a:lstStyle/>
          <a:p>
            <a:r>
              <a:rPr lang="fr-CA" b="1" dirty="0"/>
              <a:t>Positionnement : </a:t>
            </a:r>
          </a:p>
          <a:p>
            <a:pPr lvl="1"/>
            <a:r>
              <a:rPr lang="fr-CA" dirty="0"/>
              <a:t>Patient en décubitus dorsal</a:t>
            </a:r>
          </a:p>
          <a:p>
            <a:pPr lvl="1"/>
            <a:r>
              <a:rPr lang="fr-CA" dirty="0"/>
              <a:t>Bras placés au-dessus de la tête</a:t>
            </a:r>
          </a:p>
          <a:p>
            <a:pPr lvl="2"/>
            <a:r>
              <a:rPr lang="fr-CA" dirty="0"/>
              <a:t>Si impossible pour le patient, laisser les bras de chaque côté du corps, mais cela donne une moins bonne qualité d’examen</a:t>
            </a:r>
          </a:p>
          <a:p>
            <a:pPr lvl="1"/>
            <a:r>
              <a:rPr lang="fr-CA" dirty="0"/>
              <a:t>Les pieds entrent en premier dans le statif</a:t>
            </a:r>
          </a:p>
          <a:p>
            <a:pPr lvl="1"/>
            <a:r>
              <a:rPr lang="fr-CA" dirty="0"/>
              <a:t>S’assurer qu’il n’y ait pas de rotation du PMS.</a:t>
            </a:r>
          </a:p>
          <a:p>
            <a:pPr lvl="2"/>
            <a:r>
              <a:rPr lang="fr-CA" dirty="0"/>
              <a:t>Épaule et bassin bien appuyés sur la table</a:t>
            </a:r>
          </a:p>
          <a:p>
            <a:pPr lvl="1"/>
            <a:r>
              <a:rPr lang="fr-CA" dirty="0"/>
              <a:t>S’assurer qu’il n’y ait pas de déviation du PMS</a:t>
            </a:r>
          </a:p>
          <a:p>
            <a:pPr lvl="1"/>
            <a:r>
              <a:rPr lang="fr-CA" dirty="0"/>
              <a:t>Lorsque la situation le permet, utiliser le cache au bismuth pour les seins pour les patients âgés de moins de 55 ans, sans égard au sexe</a:t>
            </a:r>
          </a:p>
          <a:p>
            <a:pPr lvl="2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2706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8877E-EA82-4272-A6B5-22339EFB2549}"/>
              </a:ext>
            </a:extLst>
          </p:cNvPr>
          <p:cNvSpPr/>
          <p:nvPr/>
        </p:nvSpPr>
        <p:spPr>
          <a:xfrm>
            <a:off x="10058400" y="1633146"/>
            <a:ext cx="914400" cy="2073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Graphique 6" descr="Homme">
            <a:extLst>
              <a:ext uri="{FF2B5EF4-FFF2-40B4-BE49-F238E27FC236}">
                <a16:creationId xmlns:a16="http://schemas.microsoft.com/office/drawing/2014/main" id="{12F04624-0D63-482B-8E80-9161877BB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39290">
            <a:off x="10058400" y="2086669"/>
            <a:ext cx="914400" cy="1208653"/>
          </a:xfrm>
          <a:prstGeom prst="rect">
            <a:avLst/>
          </a:prstGeom>
        </p:spPr>
      </p:pic>
      <p:sp>
        <p:nvSpPr>
          <p:cNvPr id="2" name="Interdiction 1">
            <a:extLst>
              <a:ext uri="{FF2B5EF4-FFF2-40B4-BE49-F238E27FC236}">
                <a16:creationId xmlns:a16="http://schemas.microsoft.com/office/drawing/2014/main" id="{9C000E55-90EA-453C-9F91-D1DEF1A1F1B6}"/>
              </a:ext>
            </a:extLst>
          </p:cNvPr>
          <p:cNvSpPr/>
          <p:nvPr/>
        </p:nvSpPr>
        <p:spPr>
          <a:xfrm>
            <a:off x="10058400" y="2196222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9025"/>
            <a:ext cx="7283003" cy="3581400"/>
          </a:xfrm>
        </p:spPr>
        <p:txBody>
          <a:bodyPr/>
          <a:lstStyle/>
          <a:p>
            <a:r>
              <a:rPr lang="fr-CA" b="1" dirty="0"/>
              <a:t>Protocole : </a:t>
            </a:r>
          </a:p>
          <a:p>
            <a:pPr lvl="1"/>
            <a:r>
              <a:rPr lang="fr-CA" dirty="0"/>
              <a:t>Centrage : </a:t>
            </a:r>
          </a:p>
          <a:p>
            <a:pPr lvl="2"/>
            <a:r>
              <a:rPr lang="fr-CA" dirty="0"/>
              <a:t>En cranio-caudal (z) : 5 cm au-dessus du processus xyphoïde</a:t>
            </a:r>
          </a:p>
          <a:p>
            <a:pPr lvl="2"/>
            <a:r>
              <a:rPr lang="fr-CA" dirty="0"/>
              <a:t>En antéro-postérieur (y) : Au centre de l’abdomen</a:t>
            </a:r>
          </a:p>
          <a:p>
            <a:pPr lvl="2"/>
            <a:endParaRPr lang="fr-CA" dirty="0"/>
          </a:p>
          <a:p>
            <a:pPr lvl="1"/>
            <a:r>
              <a:rPr lang="fr-CA" dirty="0"/>
              <a:t>Injection : </a:t>
            </a:r>
          </a:p>
          <a:p>
            <a:pPr lvl="2"/>
            <a:r>
              <a:rPr lang="fr-CA" dirty="0"/>
              <a:t>Quantité : 90 à 100 ml</a:t>
            </a:r>
          </a:p>
          <a:p>
            <a:pPr lvl="2"/>
            <a:r>
              <a:rPr lang="fr-CA" dirty="0"/>
              <a:t>Débit : 3 ml/seconde</a:t>
            </a:r>
          </a:p>
          <a:p>
            <a:pPr lvl="2"/>
            <a:r>
              <a:rPr lang="fr-CA" dirty="0"/>
              <a:t>Délais : 60 à 70 secondes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pic>
        <p:nvPicPr>
          <p:cNvPr id="6" name="Picture 2" descr="Bracco – CT Exprès • healthcare-in-europe.com">
            <a:extLst>
              <a:ext uri="{FF2B5EF4-FFF2-40B4-BE49-F238E27FC236}">
                <a16:creationId xmlns:a16="http://schemas.microsoft.com/office/drawing/2014/main" id="{598C1196-7C90-4EB3-B980-5A716EAC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80" y="1539025"/>
            <a:ext cx="2252568" cy="360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9414DF-7502-474B-A398-FF58021D38A9}"/>
              </a:ext>
            </a:extLst>
          </p:cNvPr>
          <p:cNvSpPr txBox="1"/>
          <p:nvPr/>
        </p:nvSpPr>
        <p:spPr>
          <a:xfrm rot="16200000">
            <a:off x="9874731" y="3052537"/>
            <a:ext cx="2468419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https://healthcare-in-europe.com/en/radbook/injectors/1591-bracco-ct-expr-s.html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41220E5B-81E4-46D6-9311-E001F89B9F62}"/>
              </a:ext>
            </a:extLst>
          </p:cNvPr>
          <p:cNvSpPr/>
          <p:nvPr/>
        </p:nvSpPr>
        <p:spPr>
          <a:xfrm>
            <a:off x="4839521" y="5120425"/>
            <a:ext cx="3548007" cy="14525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Permet la visualisation du réseau veineux</a:t>
            </a:r>
          </a:p>
        </p:txBody>
      </p:sp>
    </p:spTree>
    <p:extLst>
      <p:ext uri="{BB962C8B-B14F-4D97-AF65-F5344CB8AC3E}">
        <p14:creationId xmlns:p14="http://schemas.microsoft.com/office/powerpoint/2010/main" val="318945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28" y="1638300"/>
            <a:ext cx="9601200" cy="3581400"/>
          </a:xfrm>
        </p:spPr>
        <p:txBody>
          <a:bodyPr/>
          <a:lstStyle/>
          <a:p>
            <a:r>
              <a:rPr lang="fr-CA" b="1" dirty="0"/>
              <a:t>Topogramme : </a:t>
            </a:r>
            <a:r>
              <a:rPr lang="fr-CA" b="1" dirty="0">
                <a:solidFill>
                  <a:srgbClr val="FF0000"/>
                </a:solidFill>
              </a:rPr>
              <a:t>Environ 450 mm (à ajuster selon le patient)</a:t>
            </a:r>
          </a:p>
          <a:p>
            <a:pPr lvl="1"/>
            <a:r>
              <a:rPr lang="fr-CA" dirty="0"/>
              <a:t>Généralement, le topogramme de face sera suffisant</a:t>
            </a:r>
          </a:p>
          <a:p>
            <a:pPr lvl="1"/>
            <a:r>
              <a:rPr lang="fr-CA" dirty="0"/>
              <a:t>Inclure 5 cm au-dessus du processus xiphoïde jusqu’en-dessous des ischions (sous le bassin osseux)</a:t>
            </a:r>
          </a:p>
          <a:p>
            <a:pPr lvl="1"/>
            <a:r>
              <a:rPr lang="fr-CA" b="1" dirty="0"/>
              <a:t>Apnée après inspiration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pic>
        <p:nvPicPr>
          <p:cNvPr id="2050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1DF9EA03-DDF6-4B59-8AD9-B1CFFB00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71" y="2954048"/>
            <a:ext cx="3929465" cy="34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12EB59-A8F2-4D48-823D-895F30803B3A}"/>
              </a:ext>
            </a:extLst>
          </p:cNvPr>
          <p:cNvSpPr txBox="1"/>
          <p:nvPr/>
        </p:nvSpPr>
        <p:spPr>
          <a:xfrm>
            <a:off x="9983156" y="6011511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329926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286500" cy="3581400"/>
          </a:xfrm>
        </p:spPr>
        <p:txBody>
          <a:bodyPr/>
          <a:lstStyle/>
          <a:p>
            <a:r>
              <a:rPr lang="fr-CA" b="1" dirty="0"/>
              <a:t>Acquisition : </a:t>
            </a:r>
          </a:p>
          <a:p>
            <a:pPr lvl="1"/>
            <a:r>
              <a:rPr lang="fr-CA" dirty="0"/>
              <a:t>Placer la boite d’acquisition de manière à couvrir : </a:t>
            </a:r>
          </a:p>
          <a:p>
            <a:pPr lvl="2"/>
            <a:r>
              <a:rPr lang="fr-CA" b="1" dirty="0"/>
              <a:t>En cranio-caudal : </a:t>
            </a:r>
          </a:p>
          <a:p>
            <a:pPr lvl="3"/>
            <a:r>
              <a:rPr lang="fr-CA" dirty="0"/>
              <a:t>Du dessus des coupoles diaphragmatiques jusqu’en-dessous des ischions</a:t>
            </a:r>
          </a:p>
          <a:p>
            <a:pPr lvl="3"/>
            <a:endParaRPr lang="fr-CA" dirty="0"/>
          </a:p>
          <a:p>
            <a:pPr lvl="2"/>
            <a:r>
              <a:rPr lang="fr-CA" b="1" dirty="0"/>
              <a:t>En largeur : </a:t>
            </a:r>
          </a:p>
          <a:p>
            <a:pPr lvl="3"/>
            <a:r>
              <a:rPr lang="fr-CA" dirty="0"/>
              <a:t>Inclure tout l’abdomen au complet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pic>
        <p:nvPicPr>
          <p:cNvPr id="3074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5224C454-879E-446D-8C0A-74204985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88" y="2097748"/>
            <a:ext cx="4097308" cy="36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CB0C73-B06C-47FA-A262-447EFEE9A1CF}"/>
              </a:ext>
            </a:extLst>
          </p:cNvPr>
          <p:cNvSpPr/>
          <p:nvPr/>
        </p:nvSpPr>
        <p:spPr>
          <a:xfrm>
            <a:off x="8519745" y="2321168"/>
            <a:ext cx="2716823" cy="346055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05A2D1-D537-468F-A55C-AFDFBF45DC0B}"/>
              </a:ext>
            </a:extLst>
          </p:cNvPr>
          <p:cNvSpPr txBox="1"/>
          <p:nvPr/>
        </p:nvSpPr>
        <p:spPr>
          <a:xfrm>
            <a:off x="9080010" y="5909806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8577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24400" cy="3581400"/>
          </a:xfrm>
        </p:spPr>
        <p:txBody>
          <a:bodyPr/>
          <a:lstStyle/>
          <a:p>
            <a:r>
              <a:rPr lang="fr-CA" b="1" dirty="0"/>
              <a:t>Acquisition : </a:t>
            </a:r>
          </a:p>
          <a:p>
            <a:pPr lvl="1"/>
            <a:r>
              <a:rPr lang="fr-CA" dirty="0"/>
              <a:t>Utiliser le grand SFOV</a:t>
            </a:r>
          </a:p>
          <a:p>
            <a:pPr lvl="1"/>
            <a:r>
              <a:rPr lang="fr-CA" dirty="0"/>
              <a:t>120 kV (diminuer à 100 kV si possible pour les patients adulte mince)</a:t>
            </a:r>
          </a:p>
          <a:p>
            <a:pPr lvl="1"/>
            <a:r>
              <a:rPr lang="fr-CA" dirty="0"/>
              <a:t>Épaisseur de coupe : 1,25 à 3 mm </a:t>
            </a:r>
          </a:p>
          <a:p>
            <a:pPr lvl="1"/>
            <a:r>
              <a:rPr lang="fr-CA" dirty="0"/>
              <a:t>Fenêtre tissus mous (abdomen)</a:t>
            </a:r>
          </a:p>
          <a:p>
            <a:pPr lvl="1"/>
            <a:r>
              <a:rPr lang="fr-CA" b="1" dirty="0"/>
              <a:t>Apnée après inspiration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E0C84F-CCFB-4795-8B9A-9A3A0CE8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259" y="2555123"/>
            <a:ext cx="3962953" cy="27340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8933A3F-4AAD-47BD-9F4C-E7B79AF3A8B5}"/>
              </a:ext>
            </a:extLst>
          </p:cNvPr>
          <p:cNvSpPr txBox="1"/>
          <p:nvPr/>
        </p:nvSpPr>
        <p:spPr>
          <a:xfrm>
            <a:off x="8249416" y="5375423"/>
            <a:ext cx="24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https://eanatomy-rimouski.proxy.collecto.ca/fr/e-Anatomy/Abdomen-et-Pelvis/Abdomen-Pelvis-TDM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3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B6D0E3-F2AF-49DF-AEB5-F98F81D57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88" y="2011697"/>
            <a:ext cx="6023624" cy="4160503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C6B3C84-99D0-4B98-B03F-41A3FE7346B5}"/>
              </a:ext>
            </a:extLst>
          </p:cNvPr>
          <p:cNvCxnSpPr>
            <a:cxnSpLocks/>
          </p:cNvCxnSpPr>
          <p:nvPr/>
        </p:nvCxnSpPr>
        <p:spPr>
          <a:xfrm>
            <a:off x="4689566" y="1841863"/>
            <a:ext cx="535576" cy="1498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96FA7A5-7B54-45DA-AB76-F6E4B6662C52}"/>
              </a:ext>
            </a:extLst>
          </p:cNvPr>
          <p:cNvSpPr txBox="1"/>
          <p:nvPr/>
        </p:nvSpPr>
        <p:spPr>
          <a:xfrm>
            <a:off x="3837409" y="1431724"/>
            <a:ext cx="17043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Vésicule biliaire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3343023-8E19-4404-A11C-976D3C5C8F35}"/>
              </a:ext>
            </a:extLst>
          </p:cNvPr>
          <p:cNvCxnSpPr>
            <a:cxnSpLocks/>
          </p:cNvCxnSpPr>
          <p:nvPr/>
        </p:nvCxnSpPr>
        <p:spPr>
          <a:xfrm>
            <a:off x="2834640" y="2743200"/>
            <a:ext cx="1854925" cy="11697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02534DD-BEE3-4D4C-885E-33314B664C25}"/>
              </a:ext>
            </a:extLst>
          </p:cNvPr>
          <p:cNvSpPr txBox="1"/>
          <p:nvPr/>
        </p:nvSpPr>
        <p:spPr>
          <a:xfrm>
            <a:off x="2244028" y="2547593"/>
            <a:ext cx="5906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Foie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E90E94C-3A82-411A-A59C-C26A9A4DEB9F}"/>
              </a:ext>
            </a:extLst>
          </p:cNvPr>
          <p:cNvCxnSpPr>
            <a:cxnSpLocks/>
          </p:cNvCxnSpPr>
          <p:nvPr/>
        </p:nvCxnSpPr>
        <p:spPr>
          <a:xfrm flipV="1">
            <a:off x="2834639" y="4470469"/>
            <a:ext cx="2449698" cy="571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2F77B80C-7096-44DE-AD51-8EB179CD6687}"/>
              </a:ext>
            </a:extLst>
          </p:cNvPr>
          <p:cNvSpPr txBox="1"/>
          <p:nvPr/>
        </p:nvSpPr>
        <p:spPr>
          <a:xfrm>
            <a:off x="1685285" y="4857597"/>
            <a:ext cx="1117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Rein droit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A6E6EB-43D1-47BE-967A-866E786FDD67}"/>
              </a:ext>
            </a:extLst>
          </p:cNvPr>
          <p:cNvCxnSpPr>
            <a:cxnSpLocks/>
          </p:cNvCxnSpPr>
          <p:nvPr/>
        </p:nvCxnSpPr>
        <p:spPr>
          <a:xfrm flipV="1">
            <a:off x="3837409" y="3961634"/>
            <a:ext cx="2258591" cy="2380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92EDD29-0696-46A8-BA1E-6FE468896AAF}"/>
              </a:ext>
            </a:extLst>
          </p:cNvPr>
          <p:cNvSpPr txBox="1"/>
          <p:nvPr/>
        </p:nvSpPr>
        <p:spPr>
          <a:xfrm>
            <a:off x="3514983" y="6367836"/>
            <a:ext cx="4942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VCI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5F90CA1-CCED-4B60-A251-DAA8D8484999}"/>
              </a:ext>
            </a:extLst>
          </p:cNvPr>
          <p:cNvCxnSpPr>
            <a:cxnSpLocks/>
          </p:cNvCxnSpPr>
          <p:nvPr/>
        </p:nvCxnSpPr>
        <p:spPr>
          <a:xfrm flipH="1" flipV="1">
            <a:off x="6525709" y="3889618"/>
            <a:ext cx="1651640" cy="2478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6AEA26A-E4CA-4BE2-9C23-05774CE3F49C}"/>
              </a:ext>
            </a:extLst>
          </p:cNvPr>
          <p:cNvSpPr txBox="1"/>
          <p:nvPr/>
        </p:nvSpPr>
        <p:spPr>
          <a:xfrm>
            <a:off x="7140882" y="6394968"/>
            <a:ext cx="20431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Aorte abdominale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92A6E76-FA3D-46BF-8D99-5D4E205F89BF}"/>
              </a:ext>
            </a:extLst>
          </p:cNvPr>
          <p:cNvCxnSpPr>
            <a:cxnSpLocks/>
          </p:cNvCxnSpPr>
          <p:nvPr/>
        </p:nvCxnSpPr>
        <p:spPr>
          <a:xfrm flipH="1">
            <a:off x="7932144" y="3429000"/>
            <a:ext cx="1928889" cy="2785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8866BBB-AED5-46B4-830A-34EC6928E2E8}"/>
              </a:ext>
            </a:extLst>
          </p:cNvPr>
          <p:cNvSpPr txBox="1"/>
          <p:nvPr/>
        </p:nvSpPr>
        <p:spPr>
          <a:xfrm>
            <a:off x="10006372" y="3244334"/>
            <a:ext cx="7068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Iléon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A702543-6635-48D2-8CBC-0D224F39E419}"/>
              </a:ext>
            </a:extLst>
          </p:cNvPr>
          <p:cNvCxnSpPr>
            <a:cxnSpLocks/>
          </p:cNvCxnSpPr>
          <p:nvPr/>
        </p:nvCxnSpPr>
        <p:spPr>
          <a:xfrm flipH="1">
            <a:off x="6248461" y="1613686"/>
            <a:ext cx="1683683" cy="13404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C86AAF1-B603-42E4-A2EA-833FB374D126}"/>
              </a:ext>
            </a:extLst>
          </p:cNvPr>
          <p:cNvSpPr txBox="1"/>
          <p:nvPr/>
        </p:nvSpPr>
        <p:spPr>
          <a:xfrm>
            <a:off x="7933079" y="1420170"/>
            <a:ext cx="19279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Côlon transverse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7E9E935-8064-410F-9624-AE5BDF670CFB}"/>
              </a:ext>
            </a:extLst>
          </p:cNvPr>
          <p:cNvSpPr txBox="1"/>
          <p:nvPr/>
        </p:nvSpPr>
        <p:spPr>
          <a:xfrm>
            <a:off x="9796837" y="5748973"/>
            <a:ext cx="24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https://eanatomy-rimouski.proxy.collecto.ca/fr/e-Anatomy/Abdomen-et-Pelvis/Abdomen-Pelvis-TDM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9" grpId="0" animBg="1"/>
      <p:bldP spid="22" grpId="0" animBg="1"/>
      <p:bldP spid="25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Reconstructions : </a:t>
            </a:r>
          </a:p>
          <a:p>
            <a:pPr lvl="1"/>
            <a:r>
              <a:rPr lang="fr-CA" dirty="0"/>
              <a:t>Coronales (fenêtre tissus mous – abdomen)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Sagittales (fenêtre tissus mous – abdomen)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pic>
        <p:nvPicPr>
          <p:cNvPr id="1026" name="Picture 2" descr="https://prod-images-static.radiopaedia.org/images/3582628/39ea4ae832199b7910521749e0d958_big_gallery.jpg">
            <a:extLst>
              <a:ext uri="{FF2B5EF4-FFF2-40B4-BE49-F238E27FC236}">
                <a16:creationId xmlns:a16="http://schemas.microsoft.com/office/drawing/2014/main" id="{72FD5F6B-0552-4BC0-B20A-B4028DFC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531231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d-images-static.radiopaedia.org/images/3582520/3526db038adb2f015b5159000df4a8_big_gallery.jpg">
            <a:extLst>
              <a:ext uri="{FF2B5EF4-FFF2-40B4-BE49-F238E27FC236}">
                <a16:creationId xmlns:a16="http://schemas.microsoft.com/office/drawing/2014/main" id="{E02382F7-836C-4340-931D-AAE14F93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34" y="3627124"/>
            <a:ext cx="3135358" cy="31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6A60B5-EB1A-4CFC-B109-65A8E739F804}"/>
              </a:ext>
            </a:extLst>
          </p:cNvPr>
          <p:cNvSpPr txBox="1"/>
          <p:nvPr/>
        </p:nvSpPr>
        <p:spPr>
          <a:xfrm rot="16200000">
            <a:off x="9954350" y="4198429"/>
            <a:ext cx="2446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https://radiopaedia.org/cases/diverticulitis-5?lang=us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88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836023"/>
          </a:xfrm>
        </p:spPr>
        <p:txBody>
          <a:bodyPr/>
          <a:lstStyle/>
          <a:p>
            <a:pPr algn="ctr"/>
            <a:r>
              <a:rPr lang="fr-CA" b="1" dirty="0"/>
              <a:t>Il s’agit exactement du même protocole que le AP C+, la seule différence, c’est qu’il n’y a pas d’injection de produit de contraste iodé IV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 C-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032A9D-5D21-4BF3-93BA-D9A18173C7E2}"/>
              </a:ext>
            </a:extLst>
          </p:cNvPr>
          <p:cNvSpPr/>
          <p:nvPr/>
        </p:nvSpPr>
        <p:spPr>
          <a:xfrm>
            <a:off x="1804530" y="3845118"/>
            <a:ext cx="87353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Pas d’opacification du réseau veineux</a:t>
            </a:r>
            <a:endParaRPr lang="fr-FR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84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5118"/>
          </a:xfrm>
        </p:spPr>
        <p:txBody>
          <a:bodyPr/>
          <a:lstStyle/>
          <a:p>
            <a:r>
              <a:rPr lang="fr-CA" dirty="0"/>
              <a:t>TDM abdo-pelvien</a:t>
            </a:r>
          </a:p>
        </p:txBody>
      </p:sp>
      <p:pic>
        <p:nvPicPr>
          <p:cNvPr id="2050" name="Picture 2" descr="https://prod-images-static.radiopaedia.org/images/15717968/5b385fa2270acbfdf461611a604771_big_gallery.jpeg">
            <a:extLst>
              <a:ext uri="{FF2B5EF4-FFF2-40B4-BE49-F238E27FC236}">
                <a16:creationId xmlns:a16="http://schemas.microsoft.com/office/drawing/2014/main" id="{73CCD6C6-FEC7-4027-9ACA-D529ECA8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22" y="1789674"/>
            <a:ext cx="4663712" cy="46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od-images-static.radiopaedia.org/images/15718010/3dc3fc6c3eeb09f589171b935caeb4_big_gallery.jpeg">
            <a:extLst>
              <a:ext uri="{FF2B5EF4-FFF2-40B4-BE49-F238E27FC236}">
                <a16:creationId xmlns:a16="http://schemas.microsoft.com/office/drawing/2014/main" id="{8DA80452-FC08-4281-9270-C3C9D6B1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92" y="1789674"/>
            <a:ext cx="4663712" cy="46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13AE7E-1604-4496-A310-77145C267CE6}"/>
              </a:ext>
            </a:extLst>
          </p:cNvPr>
          <p:cNvSpPr/>
          <p:nvPr/>
        </p:nvSpPr>
        <p:spPr>
          <a:xfrm>
            <a:off x="3581240" y="1683066"/>
            <a:ext cx="1104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 -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CA7C6-EC1A-472E-9AEE-9910BD01C0DA}"/>
              </a:ext>
            </a:extLst>
          </p:cNvPr>
          <p:cNvSpPr/>
          <p:nvPr/>
        </p:nvSpPr>
        <p:spPr>
          <a:xfrm>
            <a:off x="7310305" y="1683066"/>
            <a:ext cx="3734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 + veineux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F24B17-30B6-4C98-B616-2688754DE7F5}"/>
              </a:ext>
            </a:extLst>
          </p:cNvPr>
          <p:cNvSpPr txBox="1"/>
          <p:nvPr/>
        </p:nvSpPr>
        <p:spPr>
          <a:xfrm rot="16200000">
            <a:off x="10594628" y="4167606"/>
            <a:ext cx="2446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https://radiopaedia.org/cases/normal-ct-abdomen-and-pelvis-triphasic-protocol?lang=us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45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6CC87-35E6-48F1-8020-B3216D4F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8730"/>
          </a:xfrm>
        </p:spPr>
        <p:txBody>
          <a:bodyPr>
            <a:normAutofit fontScale="90000"/>
          </a:bodyPr>
          <a:lstStyle/>
          <a:p>
            <a:r>
              <a:rPr lang="fr-CA" dirty="0"/>
              <a:t>TDM abdominal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379B76-46AC-4A9C-B2FC-84650585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6995"/>
            <a:ext cx="7989022" cy="455552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L’exploration TDM de la région abdomino-pelvienne est très vaste. 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Le TDM peut couvrir une exploration digestive, vasculaire, traumatologique, urinaire, etc. 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Il existe donc plusieurs protocoles d’examens selon l’investigation à faire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Les renseignements cliniques détermineront le type de protocole à réaliser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Par contre, le positionnement, le centrage et les régions d’intérêt resteront similaires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2CEADA-B203-40DB-9843-982BC0C52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622" y="202497"/>
            <a:ext cx="2378298" cy="16153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562CBB-DED2-4E60-A63F-76A9708F46A8}"/>
              </a:ext>
            </a:extLst>
          </p:cNvPr>
          <p:cNvSpPr txBox="1"/>
          <p:nvPr/>
        </p:nvSpPr>
        <p:spPr>
          <a:xfrm>
            <a:off x="9292282" y="1817832"/>
            <a:ext cx="24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https://eanatomy-rimouski.proxy.collecto.ca/fr/e-Anatomy/Abdomen-et-Pelvis/Abdomen-Pelvis-TDM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32DC2C-CAAB-4006-A5CB-CF5FEDC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6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997" y="1536652"/>
            <a:ext cx="6243113" cy="4130052"/>
          </a:xfrm>
        </p:spPr>
        <p:txBody>
          <a:bodyPr/>
          <a:lstStyle/>
          <a:p>
            <a:r>
              <a:rPr lang="fr-CA" dirty="0"/>
              <a:t>Il s’agit d’un examen TDM abdominal et pelvien avec une opacification, par voie rectale, du gros intestin à l’aide d’un produit iodé hydrosoluble (</a:t>
            </a:r>
            <a:r>
              <a:rPr lang="fr-CA" dirty="0" err="1"/>
              <a:t>Gastrografin</a:t>
            </a:r>
            <a:r>
              <a:rPr lang="fr-CA" dirty="0"/>
              <a:t>)</a:t>
            </a:r>
          </a:p>
          <a:p>
            <a:r>
              <a:rPr lang="fr-CA" dirty="0"/>
              <a:t>Exemple de préparation du produit de contraste à lavement : </a:t>
            </a:r>
          </a:p>
          <a:p>
            <a:pPr lvl="1"/>
            <a:r>
              <a:rPr lang="fr-CA" dirty="0"/>
              <a:t>750 ml d’eau (tiède)</a:t>
            </a:r>
          </a:p>
          <a:p>
            <a:pPr lvl="1"/>
            <a:r>
              <a:rPr lang="fr-CA" dirty="0"/>
              <a:t>2 bouteilles (60 ml) de </a:t>
            </a:r>
            <a:r>
              <a:rPr lang="fr-CA" dirty="0" err="1"/>
              <a:t>gastrografin</a:t>
            </a:r>
            <a:endParaRPr lang="fr-CA" dirty="0"/>
          </a:p>
          <a:p>
            <a:pPr lvl="1"/>
            <a:r>
              <a:rPr lang="fr-CA" dirty="0"/>
              <a:t>Mélanger doucement dans une grande tasse (éviter la formation de mousse)</a:t>
            </a:r>
          </a:p>
          <a:p>
            <a:pPr lvl="1"/>
            <a:r>
              <a:rPr lang="fr-CA" dirty="0"/>
              <a:t>Vider la solution dans un sac à lavement (s’assurer que la tubulure est fermée!!</a:t>
            </a:r>
            <a:r>
              <a:rPr lang="fr-CA" dirty="0">
                <a:sym typeface="Wingdings" panose="05000000000000000000" pitchFamily="2" charset="2"/>
              </a:rPr>
              <a:t>)  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BA5CF80-16B0-4100-935A-4C99BD8A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1"/>
            <a:ext cx="9601200" cy="11557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/>
              <a:t>Coloscanner</a:t>
            </a:r>
            <a:r>
              <a:rPr lang="fr-CA" dirty="0"/>
              <a:t> : TDM abdo-pelvien avec lavement</a:t>
            </a:r>
          </a:p>
        </p:txBody>
      </p:sp>
      <p:pic>
        <p:nvPicPr>
          <p:cNvPr id="6" name="Picture 4" descr="Bracco Diagnostics 00270044535 - McKesson Medical-Surgical">
            <a:extLst>
              <a:ext uri="{FF2B5EF4-FFF2-40B4-BE49-F238E27FC236}">
                <a16:creationId xmlns:a16="http://schemas.microsoft.com/office/drawing/2014/main" id="{28D7D1EA-CFBF-4BCC-8F46-950A8B3D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93" y="4179953"/>
            <a:ext cx="1670710" cy="26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32AA165-207F-4ED1-A571-8D3976B69340}"/>
              </a:ext>
            </a:extLst>
          </p:cNvPr>
          <p:cNvGrpSpPr/>
          <p:nvPr/>
        </p:nvGrpSpPr>
        <p:grpSpPr>
          <a:xfrm>
            <a:off x="7844346" y="1060134"/>
            <a:ext cx="4029511" cy="3144539"/>
            <a:chOff x="0" y="0"/>
            <a:chExt cx="4479290" cy="343027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DB2E8EF-3678-4651-B806-EF47FAD03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311"/>
            <a:stretch>
              <a:fillRect/>
            </a:stretch>
          </p:blipFill>
          <p:spPr bwMode="auto">
            <a:xfrm>
              <a:off x="0" y="0"/>
              <a:ext cx="4479290" cy="1628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7418FF0-E9D5-4786-87FD-62046CE10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5"/>
            <a:stretch>
              <a:fillRect/>
            </a:stretch>
          </p:blipFill>
          <p:spPr bwMode="auto">
            <a:xfrm>
              <a:off x="0" y="1630680"/>
              <a:ext cx="4478655" cy="17995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586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4F0AB-F6B7-4146-8F3B-90B1C385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72492"/>
            <a:ext cx="9601200" cy="4650377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Pourquoi un TDM avec lavement ? </a:t>
            </a:r>
          </a:p>
          <a:p>
            <a:pPr marL="0" indent="0">
              <a:buNone/>
            </a:pPr>
            <a:endParaRPr lang="fr-CA" sz="2400" b="1" dirty="0"/>
          </a:p>
          <a:p>
            <a:pPr lvl="1"/>
            <a:r>
              <a:rPr lang="fr-CA" sz="2400" dirty="0"/>
              <a:t>Certaines pathologies (diverticulite, néo du côlon, colite, etc.) peuvent se manifester, entre autre par un épaississement de la paroi du côlon. </a:t>
            </a:r>
          </a:p>
          <a:p>
            <a:pPr lvl="1"/>
            <a:r>
              <a:rPr lang="fr-CA" sz="2400" dirty="0"/>
              <a:t>Afin de mettre en évidence cet épaississement, il est nécessaire de distendre les anses coliques.</a:t>
            </a:r>
          </a:p>
          <a:p>
            <a:pPr lvl="1"/>
            <a:r>
              <a:rPr lang="fr-CA" sz="2400" dirty="0"/>
              <a:t>Le lavement (introduction d’un produit de contraste par le rectum) permet cette distension.</a:t>
            </a:r>
          </a:p>
          <a:p>
            <a:pPr lvl="1"/>
            <a:r>
              <a:rPr lang="fr-CA" sz="2400" dirty="0"/>
              <a:t>De plus, chez les patients avec traumatisme perforant, une petite fissure du côlon pourrait être décelée par le passage du PDC sans air libre apparent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99E75C-F3D6-4525-BD77-79673B86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7F88DFD-3881-4462-89B3-D731810F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1"/>
            <a:ext cx="9601200" cy="11557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/>
              <a:t>Coloscanner</a:t>
            </a:r>
            <a:r>
              <a:rPr lang="fr-CA" dirty="0"/>
              <a:t> : TDM abdo-pelvien avec lavement</a:t>
            </a:r>
          </a:p>
        </p:txBody>
      </p:sp>
      <p:pic>
        <p:nvPicPr>
          <p:cNvPr id="3074" name="Picture 2" descr="Comment trouver le &quot;pourquoi&quot; de votre entreprise ? - Trivmph">
            <a:extLst>
              <a:ext uri="{FF2B5EF4-FFF2-40B4-BE49-F238E27FC236}">
                <a16:creationId xmlns:a16="http://schemas.microsoft.com/office/drawing/2014/main" id="{48F3D65C-1EE4-4ABE-B48B-AA4B6E9F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394" y="9109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4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4F0AB-F6B7-4146-8F3B-90B1C385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28" y="1946366"/>
            <a:ext cx="9601200" cy="4167386"/>
          </a:xfrm>
        </p:spPr>
        <p:txBody>
          <a:bodyPr>
            <a:normAutofit/>
          </a:bodyPr>
          <a:lstStyle/>
          <a:p>
            <a:r>
              <a:rPr lang="fr-CA" b="1" dirty="0"/>
              <a:t>Indications : </a:t>
            </a:r>
          </a:p>
          <a:p>
            <a:pPr lvl="1"/>
            <a:r>
              <a:rPr lang="fr-CA" dirty="0"/>
              <a:t>Diverticulite</a:t>
            </a:r>
          </a:p>
          <a:p>
            <a:pPr lvl="1"/>
            <a:r>
              <a:rPr lang="fr-CA" dirty="0"/>
              <a:t>Cancer du côlon</a:t>
            </a:r>
          </a:p>
          <a:p>
            <a:pPr lvl="1"/>
            <a:r>
              <a:rPr lang="fr-CA" dirty="0"/>
              <a:t>Colite</a:t>
            </a:r>
          </a:p>
          <a:p>
            <a:pPr lvl="1"/>
            <a:r>
              <a:rPr lang="fr-CA" dirty="0"/>
              <a:t>Etc.</a:t>
            </a:r>
          </a:p>
          <a:p>
            <a:pPr lvl="1"/>
            <a:endParaRPr lang="fr-CA" dirty="0"/>
          </a:p>
          <a:p>
            <a:r>
              <a:rPr lang="fr-CA" b="1" dirty="0"/>
              <a:t>Contre-indications : </a:t>
            </a:r>
          </a:p>
          <a:p>
            <a:pPr lvl="1"/>
            <a:r>
              <a:rPr lang="fr-CA" dirty="0"/>
              <a:t>Allergie aux substances de contrastes</a:t>
            </a:r>
          </a:p>
          <a:p>
            <a:pPr lvl="1"/>
            <a:r>
              <a:rPr lang="fr-CA" dirty="0"/>
              <a:t>Contre-indications à l’injection de PDC (iodé, baryté, etc.)</a:t>
            </a:r>
          </a:p>
          <a:p>
            <a:pPr lvl="1"/>
            <a:r>
              <a:rPr lang="fr-CA" b="1" u="sng" dirty="0"/>
              <a:t>Présence de baryum dans la région abdominale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99E75C-F3D6-4525-BD77-79673B86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7F88DFD-3881-4462-89B3-D731810F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1"/>
            <a:ext cx="9601200" cy="11557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/>
              <a:t>Coloscanner</a:t>
            </a:r>
            <a:r>
              <a:rPr lang="fr-CA" dirty="0"/>
              <a:t> : TDM abdo-pelvien avec lavement</a:t>
            </a:r>
          </a:p>
        </p:txBody>
      </p:sp>
      <p:sp>
        <p:nvSpPr>
          <p:cNvPr id="6" name="Nuage 5">
            <a:extLst>
              <a:ext uri="{FF2B5EF4-FFF2-40B4-BE49-F238E27FC236}">
                <a16:creationId xmlns:a16="http://schemas.microsoft.com/office/drawing/2014/main" id="{72746B96-280A-4BD7-8FF9-23AF2CAA96BC}"/>
              </a:ext>
            </a:extLst>
          </p:cNvPr>
          <p:cNvSpPr/>
          <p:nvPr/>
        </p:nvSpPr>
        <p:spPr>
          <a:xfrm>
            <a:off x="6977414" y="2219949"/>
            <a:ext cx="4652208" cy="20219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dirty="0">
                <a:solidFill>
                  <a:schemeClr val="bg1"/>
                </a:solidFill>
                <a:latin typeface="Franklin Gothic Book" panose="020B0503020102020204"/>
              </a:rPr>
              <a:t>Peut être réalisé avec ou sans injection de produit de contraste IV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9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99E75C-F3D6-4525-BD77-79673B86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7F88DFD-3881-4462-89B3-D731810F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1"/>
            <a:ext cx="9601200" cy="11557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/>
              <a:t>Coloscanner</a:t>
            </a:r>
            <a:r>
              <a:rPr lang="fr-CA" dirty="0"/>
              <a:t> : TDM abdo-pelvien avec lavement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162620F-8802-44E5-ADD2-5F70B62A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11009"/>
            <a:ext cx="9601200" cy="4231783"/>
          </a:xfrm>
        </p:spPr>
        <p:txBody>
          <a:bodyPr/>
          <a:lstStyle/>
          <a:p>
            <a:r>
              <a:rPr lang="fr-CA" b="1" dirty="0"/>
              <a:t>Préparation du patient : </a:t>
            </a:r>
          </a:p>
          <a:p>
            <a:pPr lvl="1"/>
            <a:r>
              <a:rPr lang="fr-CA" dirty="0"/>
              <a:t>Être à jeun </a:t>
            </a:r>
            <a:r>
              <a:rPr lang="fr-CA" u="sng" dirty="0"/>
              <a:t>3 heures </a:t>
            </a:r>
            <a:r>
              <a:rPr lang="fr-CA" dirty="0"/>
              <a:t>avant l’examen</a:t>
            </a:r>
          </a:p>
          <a:p>
            <a:pPr lvl="1"/>
            <a:r>
              <a:rPr lang="fr-CA" dirty="0"/>
              <a:t>Faire déshabiller le patient et faire revêtir une jaquette (retirer le haut et le bas)</a:t>
            </a:r>
          </a:p>
          <a:p>
            <a:pPr lvl="1"/>
            <a:r>
              <a:rPr lang="fr-CA" dirty="0"/>
              <a:t>Retirer tout objet susceptible de nuire à la qualité de l’image (bijoux, piercing, soutien-gorge, etc.) </a:t>
            </a:r>
          </a:p>
          <a:p>
            <a:pPr lvl="1"/>
            <a:r>
              <a:rPr lang="fr-CA" dirty="0"/>
              <a:t>Installation d’un cathéter IV pour l’injection du PDC</a:t>
            </a:r>
          </a:p>
          <a:p>
            <a:pPr lvl="2"/>
            <a:r>
              <a:rPr lang="fr-CA" dirty="0"/>
              <a:t>Ajuster calibre du cathéter en fonction du débit d’injection souhaité</a:t>
            </a:r>
          </a:p>
          <a:p>
            <a:pPr lvl="2"/>
            <a:endParaRPr lang="fr-CA" dirty="0"/>
          </a:p>
          <a:p>
            <a:pPr lvl="1"/>
            <a:r>
              <a:rPr lang="fr-CA" b="1" dirty="0"/>
              <a:t>Selon les départements, une diète sans résidus peut être demander 24 à 48 heures avant l’examen ainsi que la prise de substances laxatives pour bien libérer le côlon de tout résidus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4D67FF-50C4-4D32-823A-1B30A84D646F}"/>
              </a:ext>
            </a:extLst>
          </p:cNvPr>
          <p:cNvSpPr txBox="1"/>
          <p:nvPr/>
        </p:nvSpPr>
        <p:spPr>
          <a:xfrm>
            <a:off x="1551904" y="5253057"/>
            <a:ext cx="94208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tx2"/>
                </a:solidFill>
              </a:rPr>
              <a:t>Avant de procéder au positionnement pour l’examen, une canule rectale sera installée au patient pour permettre l’administration de la substance opacifiante</a:t>
            </a:r>
          </a:p>
        </p:txBody>
      </p:sp>
    </p:spTree>
    <p:extLst>
      <p:ext uri="{BB962C8B-B14F-4D97-AF65-F5344CB8AC3E}">
        <p14:creationId xmlns:p14="http://schemas.microsoft.com/office/powerpoint/2010/main" val="2335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4F0AB-F6B7-4146-8F3B-90B1C385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5088"/>
            <a:ext cx="7334518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Opacification du gros intestin : </a:t>
            </a:r>
          </a:p>
          <a:p>
            <a:pPr lvl="1"/>
            <a:r>
              <a:rPr lang="fr-CA" sz="2400" dirty="0"/>
              <a:t>Après avoir installé la canule rectale, il s’agit de déclamper la tubulure du sac à lavement pour réaliser le remplissage de l’intestin</a:t>
            </a:r>
          </a:p>
          <a:p>
            <a:pPr lvl="1"/>
            <a:r>
              <a:rPr lang="fr-CA" sz="2400" dirty="0"/>
              <a:t>Procéder au remplissage de l’intestin.</a:t>
            </a:r>
          </a:p>
          <a:p>
            <a:pPr lvl="1"/>
            <a:r>
              <a:rPr lang="fr-CA" sz="2400" dirty="0"/>
              <a:t>Lorsque le sac est vide, retirer la canule rectale et positionner le patient selon le positionnement requis</a:t>
            </a:r>
          </a:p>
          <a:p>
            <a:pPr marL="530352" lvl="1" indent="0">
              <a:buNone/>
            </a:pPr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99E75C-F3D6-4525-BD77-79673B86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7F88DFD-3881-4462-89B3-D731810F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1"/>
            <a:ext cx="9601200" cy="11557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/>
              <a:t>Coloscanner</a:t>
            </a:r>
            <a:r>
              <a:rPr lang="fr-CA" dirty="0"/>
              <a:t> : TDM abdo-pelvien avec lavement</a:t>
            </a:r>
          </a:p>
        </p:txBody>
      </p:sp>
      <p:pic>
        <p:nvPicPr>
          <p:cNvPr id="4098" name="Picture 2" descr="Canules rectales à usage unique - Drexco Médical">
            <a:extLst>
              <a:ext uri="{FF2B5EF4-FFF2-40B4-BE49-F238E27FC236}">
                <a16:creationId xmlns:a16="http://schemas.microsoft.com/office/drawing/2014/main" id="{76185AA2-6E53-41C8-8F10-927BD19D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84" y="2004272"/>
            <a:ext cx="2355761" cy="23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0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4F0AB-F6B7-4146-8F3B-90B1C385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3876"/>
            <a:ext cx="4861775" cy="4579510"/>
          </a:xfrm>
        </p:spPr>
        <p:txBody>
          <a:bodyPr>
            <a:normAutofit/>
          </a:bodyPr>
          <a:lstStyle/>
          <a:p>
            <a:r>
              <a:rPr lang="fr-CA" sz="2400" b="1" dirty="0"/>
              <a:t>Positionnement</a:t>
            </a:r>
          </a:p>
          <a:p>
            <a:pPr marL="0" indent="0">
              <a:buNone/>
            </a:pPr>
            <a:endParaRPr lang="fr-CA" sz="2400" b="1" dirty="0"/>
          </a:p>
          <a:p>
            <a:r>
              <a:rPr lang="fr-CA" sz="2400" b="1" dirty="0"/>
              <a:t>Protocole (centrage, injection)</a:t>
            </a:r>
          </a:p>
          <a:p>
            <a:endParaRPr lang="fr-CA" sz="2400" b="1" dirty="0"/>
          </a:p>
          <a:p>
            <a:r>
              <a:rPr lang="fr-CA" sz="2400" b="1" dirty="0"/>
              <a:t>Topogramme</a:t>
            </a:r>
          </a:p>
          <a:p>
            <a:endParaRPr lang="fr-CA" sz="2400" b="1" dirty="0"/>
          </a:p>
          <a:p>
            <a:r>
              <a:rPr lang="fr-CA" sz="2400" b="1" dirty="0"/>
              <a:t>Acquisition</a:t>
            </a:r>
          </a:p>
          <a:p>
            <a:endParaRPr lang="fr-CA" sz="2400" b="1" dirty="0"/>
          </a:p>
          <a:p>
            <a:r>
              <a:rPr lang="fr-CA" sz="2400" b="1" dirty="0"/>
              <a:t>Reconstruction</a:t>
            </a:r>
          </a:p>
          <a:p>
            <a:pPr marL="0" indent="0">
              <a:buNone/>
            </a:pP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99E75C-F3D6-4525-BD77-79673B86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7F88DFD-3881-4462-89B3-D731810F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1"/>
            <a:ext cx="9601200" cy="11557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/>
              <a:t>Coloscanner</a:t>
            </a:r>
            <a:r>
              <a:rPr lang="fr-CA" dirty="0"/>
              <a:t> : TDM abdo-pelvien avec lavement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ABE8B39C-413D-4BC1-8C60-8B141ADC1A3C}"/>
              </a:ext>
            </a:extLst>
          </p:cNvPr>
          <p:cNvSpPr/>
          <p:nvPr/>
        </p:nvSpPr>
        <p:spPr>
          <a:xfrm>
            <a:off x="5872767" y="1873875"/>
            <a:ext cx="1263031" cy="457950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77A864-F79C-4297-A4AA-FA2F90137851}"/>
              </a:ext>
            </a:extLst>
          </p:cNvPr>
          <p:cNvSpPr txBox="1"/>
          <p:nvPr/>
        </p:nvSpPr>
        <p:spPr>
          <a:xfrm>
            <a:off x="7420987" y="3748130"/>
            <a:ext cx="36480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tx2"/>
                </a:solidFill>
              </a:rPr>
              <a:t>Idem à un TDM abdo-pelvien standard </a:t>
            </a:r>
          </a:p>
        </p:txBody>
      </p:sp>
    </p:spTree>
    <p:extLst>
      <p:ext uri="{BB962C8B-B14F-4D97-AF65-F5344CB8AC3E}">
        <p14:creationId xmlns:p14="http://schemas.microsoft.com/office/powerpoint/2010/main" val="17607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EDB805-D0C9-4DB1-98F3-87A9A3EE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5BCDC6A-8B32-4F52-B3D6-B2C33360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5131"/>
            <a:ext cx="9601200" cy="115578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err="1"/>
              <a:t>Coloscanner</a:t>
            </a:r>
            <a:r>
              <a:rPr lang="fr-CA" dirty="0"/>
              <a:t> : TDM abdo-pelvien avec lavement</a:t>
            </a:r>
          </a:p>
        </p:txBody>
      </p:sp>
      <p:pic>
        <p:nvPicPr>
          <p:cNvPr id="5122" name="Picture 2" descr="https://prod-images-static.radiopaedia.org/images/54563747/36._big_gallery.jpeg">
            <a:extLst>
              <a:ext uri="{FF2B5EF4-FFF2-40B4-BE49-F238E27FC236}">
                <a16:creationId xmlns:a16="http://schemas.microsoft.com/office/drawing/2014/main" id="{C566FE3F-29A1-4717-86F7-9A9C9A169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21402" b="10486"/>
          <a:stretch/>
        </p:blipFill>
        <p:spPr bwMode="auto">
          <a:xfrm>
            <a:off x="907961" y="2451743"/>
            <a:ext cx="3696236" cy="32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rod-images-static.radiopaedia.org/images/54563853/36._big_gallery.jpeg">
            <a:extLst>
              <a:ext uri="{FF2B5EF4-FFF2-40B4-BE49-F238E27FC236}">
                <a16:creationId xmlns:a16="http://schemas.microsoft.com/office/drawing/2014/main" id="{510876C2-F0B7-4EB1-BF94-74BF1571C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5305" r="15456" b="14212"/>
          <a:stretch/>
        </p:blipFill>
        <p:spPr bwMode="auto">
          <a:xfrm>
            <a:off x="4838166" y="1826116"/>
            <a:ext cx="3696236" cy="48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rod-images-static.radiopaedia.org/images/54563914/26._big_gallery.jpeg">
            <a:extLst>
              <a:ext uri="{FF2B5EF4-FFF2-40B4-BE49-F238E27FC236}">
                <a16:creationId xmlns:a16="http://schemas.microsoft.com/office/drawing/2014/main" id="{DC1F9624-C923-411A-9BD1-584881D79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t="7666" r="17145" b="9490"/>
          <a:stretch/>
        </p:blipFill>
        <p:spPr bwMode="auto">
          <a:xfrm>
            <a:off x="8776933" y="1482141"/>
            <a:ext cx="2987898" cy="49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C5D363-A6AC-425F-B206-093D08B809BE}"/>
              </a:ext>
            </a:extLst>
          </p:cNvPr>
          <p:cNvSpPr txBox="1"/>
          <p:nvPr/>
        </p:nvSpPr>
        <p:spPr>
          <a:xfrm>
            <a:off x="1532760" y="5945555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https://radiopaedia.org/cases/colonic-diverticulitis-1?lang=us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87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392BD-652A-47F7-9438-3C623983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AE75B-AB95-4A8F-A75F-4FD74DD8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0011"/>
            <a:ext cx="9601200" cy="4167389"/>
          </a:xfrm>
        </p:spPr>
        <p:txBody>
          <a:bodyPr>
            <a:normAutofit fontScale="92500" lnSpcReduction="10000"/>
          </a:bodyPr>
          <a:lstStyle/>
          <a:p>
            <a:r>
              <a:rPr lang="fr-CA" b="1" i="1" dirty="0"/>
              <a:t>Examen TDM pour l’étude de l’intestin grêle</a:t>
            </a:r>
          </a:p>
          <a:p>
            <a:endParaRPr lang="fr-CA" b="1" i="1" dirty="0"/>
          </a:p>
          <a:p>
            <a:r>
              <a:rPr lang="fr-CA" b="1" dirty="0"/>
              <a:t>Buts ou indications : </a:t>
            </a:r>
          </a:p>
          <a:p>
            <a:pPr lvl="1"/>
            <a:r>
              <a:rPr lang="fr-CA" dirty="0"/>
              <a:t>Maladie de </a:t>
            </a:r>
            <a:r>
              <a:rPr lang="fr-CA" dirty="0" err="1"/>
              <a:t>Crohn</a:t>
            </a:r>
            <a:endParaRPr lang="fr-CA" dirty="0"/>
          </a:p>
          <a:p>
            <a:pPr lvl="1"/>
            <a:r>
              <a:rPr lang="fr-CA" dirty="0"/>
              <a:t>Anémie</a:t>
            </a:r>
          </a:p>
          <a:p>
            <a:pPr lvl="1"/>
            <a:r>
              <a:rPr lang="fr-CA" dirty="0"/>
              <a:t>Iléite terminale</a:t>
            </a:r>
          </a:p>
          <a:p>
            <a:pPr lvl="1"/>
            <a:endParaRPr lang="fr-CA" dirty="0"/>
          </a:p>
          <a:p>
            <a:r>
              <a:rPr lang="fr-CA" b="1" dirty="0"/>
              <a:t>Contre-indications : </a:t>
            </a:r>
          </a:p>
          <a:p>
            <a:pPr lvl="1"/>
            <a:r>
              <a:rPr lang="fr-CA" dirty="0"/>
              <a:t>Allergie aux substances de contrastes</a:t>
            </a:r>
          </a:p>
          <a:p>
            <a:pPr lvl="1"/>
            <a:r>
              <a:rPr lang="fr-CA" dirty="0"/>
              <a:t>Contre-indications à l’injection de PDC (iodé, baryté, etc.)</a:t>
            </a:r>
          </a:p>
          <a:p>
            <a:pPr lvl="1"/>
            <a:r>
              <a:rPr lang="fr-CA" b="1" u="sng" dirty="0"/>
              <a:t>Présence de baryum dans la région abdominale</a:t>
            </a:r>
          </a:p>
          <a:p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6E097-1B6A-4217-8E2B-16E24E3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pic>
        <p:nvPicPr>
          <p:cNvPr id="6146" name="Picture 2" descr="Définition | Intestin grêle | Futura Santé">
            <a:extLst>
              <a:ext uri="{FF2B5EF4-FFF2-40B4-BE49-F238E27FC236}">
                <a16:creationId xmlns:a16="http://schemas.microsoft.com/office/drawing/2014/main" id="{B55E3421-D80B-4D5F-981B-8BA8F79B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92" y="1114025"/>
            <a:ext cx="437197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65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3229A-BCC5-43E7-A9CE-6639E2E2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2EE4B3-ED4C-43B4-A099-C816107B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862" y="0"/>
            <a:ext cx="5634020" cy="685880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AA1183C-DAB1-48C8-9313-FFBD5608BD56}"/>
              </a:ext>
            </a:extLst>
          </p:cNvPr>
          <p:cNvSpPr/>
          <p:nvPr/>
        </p:nvSpPr>
        <p:spPr>
          <a:xfrm>
            <a:off x="1123420" y="1966308"/>
            <a:ext cx="3075093" cy="29253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2"/>
                </a:solidFill>
              </a:rPr>
              <a:t>Lors d’un </a:t>
            </a:r>
            <a:r>
              <a:rPr lang="fr-CA" sz="2000" b="1" dirty="0" err="1">
                <a:solidFill>
                  <a:schemeClr val="tx2"/>
                </a:solidFill>
              </a:rPr>
              <a:t>enteroscan</a:t>
            </a:r>
            <a:r>
              <a:rPr lang="fr-CA" sz="2000" b="1" dirty="0">
                <a:solidFill>
                  <a:schemeClr val="tx2"/>
                </a:solidFill>
              </a:rPr>
              <a:t>, il faudra injecter un antispasmodique (</a:t>
            </a:r>
            <a:r>
              <a:rPr lang="fr-CA" sz="2000" b="1" dirty="0" err="1">
                <a:solidFill>
                  <a:schemeClr val="tx2"/>
                </a:solidFill>
              </a:rPr>
              <a:t>Hyoscine</a:t>
            </a:r>
            <a:r>
              <a:rPr lang="fr-CA" sz="2000" b="1" dirty="0">
                <a:solidFill>
                  <a:schemeClr val="tx2"/>
                </a:solidFill>
              </a:rPr>
              <a:t> (</a:t>
            </a:r>
            <a:r>
              <a:rPr lang="fr-CA" sz="2000" b="1" dirty="0" err="1">
                <a:solidFill>
                  <a:schemeClr val="tx2"/>
                </a:solidFill>
              </a:rPr>
              <a:t>Buscopan</a:t>
            </a:r>
            <a:r>
              <a:rPr lang="fr-CA" sz="2000" b="1" dirty="0">
                <a:solidFill>
                  <a:schemeClr val="tx2"/>
                </a:solidFill>
              </a:rPr>
              <a:t>)).</a:t>
            </a:r>
          </a:p>
          <a:p>
            <a:pPr algn="ctr"/>
            <a:r>
              <a:rPr lang="fr-CA" sz="2000" b="1" dirty="0">
                <a:solidFill>
                  <a:schemeClr val="tx2"/>
                </a:solidFill>
              </a:rPr>
              <a:t>Il faut donc vérifier les contre-indications à ce type de médicament</a:t>
            </a:r>
            <a:r>
              <a:rPr lang="fr-CA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5BC0F-FB59-4A9B-A445-1E5386E2ED87}"/>
              </a:ext>
            </a:extLst>
          </p:cNvPr>
          <p:cNvSpPr/>
          <p:nvPr/>
        </p:nvSpPr>
        <p:spPr>
          <a:xfrm>
            <a:off x="5022760" y="3428999"/>
            <a:ext cx="2318197" cy="1980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27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392BD-652A-47F7-9438-3C623983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AE75B-AB95-4A8F-A75F-4FD74DD8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/>
          </a:bodyPr>
          <a:lstStyle/>
          <a:p>
            <a:r>
              <a:rPr lang="fr-CA" b="1" dirty="0"/>
              <a:t>Préparation du patient : </a:t>
            </a:r>
          </a:p>
          <a:p>
            <a:pPr lvl="1"/>
            <a:r>
              <a:rPr lang="fr-CA" dirty="0"/>
              <a:t>Patient à jeun à partir de minuit la veille (un déjeuner liquide sans produit laitier est permis) </a:t>
            </a:r>
          </a:p>
          <a:p>
            <a:pPr lvl="1"/>
            <a:r>
              <a:rPr lang="fr-CA" dirty="0"/>
              <a:t>Faire déshabiller le patient et faire revêtir une jaquette (retirer le haut et le bas)</a:t>
            </a:r>
          </a:p>
          <a:p>
            <a:pPr lvl="1"/>
            <a:r>
              <a:rPr lang="fr-CA" dirty="0"/>
              <a:t>Retirer tout objet susceptible de nuire à la qualité de l’image (bijoux, piercing, soutien-gorge, etc.) </a:t>
            </a:r>
          </a:p>
          <a:p>
            <a:pPr lvl="1"/>
            <a:r>
              <a:rPr lang="fr-CA" dirty="0"/>
              <a:t>Installation d’un cathéter IV pour l’injection du PDC</a:t>
            </a:r>
          </a:p>
          <a:p>
            <a:pPr lvl="2"/>
            <a:r>
              <a:rPr lang="fr-CA" dirty="0"/>
              <a:t>Ajuster calibre du cathéter en fonction du débit d’injection souhaité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6E097-1B6A-4217-8E2B-16E24E3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5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089F7-D86C-453C-A4BC-40C8421E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9946"/>
            <a:ext cx="7541741" cy="493858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Le TDM est une modalité importante pour l’étude du système digestif. </a:t>
            </a:r>
          </a:p>
          <a:p>
            <a:endParaRPr lang="fr-CA" dirty="0"/>
          </a:p>
          <a:p>
            <a:r>
              <a:rPr lang="fr-CA" dirty="0"/>
              <a:t>Très souvent, la région pelvienne sera également étudiée lors des explorations abdominales</a:t>
            </a:r>
          </a:p>
          <a:p>
            <a:endParaRPr lang="fr-CA" dirty="0"/>
          </a:p>
          <a:p>
            <a:r>
              <a:rPr lang="fr-CA" dirty="0"/>
              <a:t>Pour permettre de bien opacifier le système digestif, une substance de contraste peut être prise par le patient avant l’examen (exemple : </a:t>
            </a:r>
            <a:r>
              <a:rPr lang="fr-CA" dirty="0" err="1"/>
              <a:t>Readi</a:t>
            </a:r>
            <a:r>
              <a:rPr lang="fr-CA" dirty="0"/>
              <a:t>-cat (baryum dilué), </a:t>
            </a:r>
            <a:r>
              <a:rPr lang="fr-CA" dirty="0" err="1"/>
              <a:t>gastrografin</a:t>
            </a:r>
            <a:r>
              <a:rPr lang="fr-CA" dirty="0"/>
              <a:t>, sorbitol, eau, etc.)</a:t>
            </a:r>
          </a:p>
          <a:p>
            <a:endParaRPr lang="fr-CA" dirty="0"/>
          </a:p>
          <a:p>
            <a:r>
              <a:rPr lang="fr-CA" b="1" dirty="0"/>
              <a:t>De plus en plus de protocole utilise de l’eau comme substance de contraste pour le tube digestif</a:t>
            </a:r>
          </a:p>
          <a:p>
            <a:pPr lvl="1"/>
            <a:r>
              <a:rPr lang="fr-CA" dirty="0"/>
              <a:t>Moins couteux</a:t>
            </a:r>
          </a:p>
          <a:p>
            <a:pPr lvl="1"/>
            <a:r>
              <a:rPr lang="fr-CA" dirty="0"/>
              <a:t>Meilleure disponibilité</a:t>
            </a:r>
          </a:p>
          <a:p>
            <a:pPr lvl="1"/>
            <a:r>
              <a:rPr lang="fr-CA" dirty="0"/>
              <a:t>Moins de contre-indication avec l’utilisation de l’eau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AF8350-161D-4CC4-BD1C-7FF832EE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0E12868-8099-473C-B807-F308D42D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9470"/>
            <a:ext cx="7278130" cy="1252152"/>
          </a:xfrm>
        </p:spPr>
        <p:txBody>
          <a:bodyPr>
            <a:normAutofit fontScale="90000"/>
          </a:bodyPr>
          <a:lstStyle/>
          <a:p>
            <a:r>
              <a:rPr lang="fr-CA" dirty="0"/>
              <a:t>TDM abdominal : Étude du système digestif</a:t>
            </a:r>
          </a:p>
        </p:txBody>
      </p:sp>
      <p:pic>
        <p:nvPicPr>
          <p:cNvPr id="1026" name="Picture 2" descr="À la découverte du système digestif | PiLeJe">
            <a:extLst>
              <a:ext uri="{FF2B5EF4-FFF2-40B4-BE49-F238E27FC236}">
                <a16:creationId xmlns:a16="http://schemas.microsoft.com/office/drawing/2014/main" id="{E603A678-80E5-4E9B-A905-D4E2878A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380" y="243788"/>
            <a:ext cx="2857516" cy="306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cco Diagnostics 00270044535 - McKesson Medical-Surgical">
            <a:extLst>
              <a:ext uri="{FF2B5EF4-FFF2-40B4-BE49-F238E27FC236}">
                <a16:creationId xmlns:a16="http://schemas.microsoft.com/office/drawing/2014/main" id="{E731E749-59DD-45F4-BFC6-885FC61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879" y="4481196"/>
            <a:ext cx="1262202" cy="19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DI-CAT® 2 Barium Sulfate Suspension 450 mL">
            <a:extLst>
              <a:ext uri="{FF2B5EF4-FFF2-40B4-BE49-F238E27FC236}">
                <a16:creationId xmlns:a16="http://schemas.microsoft.com/office/drawing/2014/main" id="{F1DD7184-9EDB-4648-94AF-5CA029017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2" t="8125" r="30685" b="7694"/>
          <a:stretch/>
        </p:blipFill>
        <p:spPr bwMode="auto">
          <a:xfrm>
            <a:off x="8966380" y="3546004"/>
            <a:ext cx="1087394" cy="240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24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392BD-652A-47F7-9438-3C623983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AE75B-AB95-4A8F-A75F-4FD74DD8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0600"/>
            <a:ext cx="7772400" cy="5035093"/>
          </a:xfrm>
        </p:spPr>
        <p:txBody>
          <a:bodyPr/>
          <a:lstStyle/>
          <a:p>
            <a:r>
              <a:rPr lang="fr-CA" b="1" u="sng" dirty="0"/>
              <a:t>Préparation du contraste oral :</a:t>
            </a:r>
          </a:p>
          <a:p>
            <a:pPr lvl="1"/>
            <a:r>
              <a:rPr lang="fr-CA" dirty="0"/>
              <a:t>Préparer un mélange de Mannitol ou Sorbitol (100 ml) et d’eau (1500 ml) : </a:t>
            </a:r>
          </a:p>
          <a:p>
            <a:pPr lvl="2"/>
            <a:r>
              <a:rPr lang="fr-CA" dirty="0"/>
              <a:t>Le Mannitol (ou Sorbitol) est hyperosmolaire : </a:t>
            </a:r>
          </a:p>
          <a:p>
            <a:pPr lvl="3"/>
            <a:r>
              <a:rPr lang="fr-CA" dirty="0"/>
              <a:t>Évite une réabsorption trop importante et donc une distension insuffisante des anses</a:t>
            </a:r>
          </a:p>
          <a:p>
            <a:pPr lvl="3"/>
            <a:r>
              <a:rPr lang="fr-CA" b="1" u="sng" dirty="0"/>
              <a:t>Propriétés laxatives</a:t>
            </a:r>
          </a:p>
          <a:p>
            <a:pPr lvl="3"/>
            <a:endParaRPr lang="fr-CA" b="1" u="sng" dirty="0"/>
          </a:p>
          <a:p>
            <a:r>
              <a:rPr lang="fr-CA" b="1" dirty="0"/>
              <a:t>Dans l’heure qui précède l’examen, le patient devra boire la solution</a:t>
            </a:r>
          </a:p>
          <a:p>
            <a:pPr lvl="1"/>
            <a:r>
              <a:rPr lang="fr-CA" dirty="0"/>
              <a:t>400 ml – 60 minutes avant l’examen</a:t>
            </a:r>
          </a:p>
          <a:p>
            <a:pPr lvl="1"/>
            <a:r>
              <a:rPr lang="fr-CA" dirty="0"/>
              <a:t>400 ml – 40 minutes avant l’examen</a:t>
            </a:r>
          </a:p>
          <a:p>
            <a:pPr lvl="1"/>
            <a:r>
              <a:rPr lang="fr-CA" dirty="0"/>
              <a:t>400 ml – 20 minutes avant l’examen</a:t>
            </a:r>
          </a:p>
          <a:p>
            <a:pPr lvl="1"/>
            <a:r>
              <a:rPr lang="fr-CA" dirty="0"/>
              <a:t>300 ml – juste avant l’examen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6E097-1B6A-4217-8E2B-16E24E3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2" descr="Résultats de recherche d'images pour « toilette »">
            <a:extLst>
              <a:ext uri="{FF2B5EF4-FFF2-40B4-BE49-F238E27FC236}">
                <a16:creationId xmlns:a16="http://schemas.microsoft.com/office/drawing/2014/main" id="{A7B5AF8E-CE65-4463-AF4F-34CA8E149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36" y="2055617"/>
            <a:ext cx="2318567" cy="23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17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392BD-652A-47F7-9438-3C623983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6E097-1B6A-4217-8E2B-16E24E3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FBA447A-E29C-43C9-9891-24B062C9F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26524"/>
            <a:ext cx="8197403" cy="4221587"/>
          </a:xfrm>
        </p:spPr>
        <p:txBody>
          <a:bodyPr/>
          <a:lstStyle/>
          <a:p>
            <a:r>
              <a:rPr lang="fr-CA" b="1" dirty="0"/>
              <a:t>Positionnement : </a:t>
            </a:r>
          </a:p>
          <a:p>
            <a:pPr lvl="1"/>
            <a:r>
              <a:rPr lang="fr-CA" dirty="0"/>
              <a:t>Patient en décubitus dorsal</a:t>
            </a:r>
          </a:p>
          <a:p>
            <a:pPr lvl="1"/>
            <a:r>
              <a:rPr lang="fr-CA" dirty="0"/>
              <a:t>Bras placés au-dessus de la tête</a:t>
            </a:r>
          </a:p>
          <a:p>
            <a:pPr lvl="2"/>
            <a:r>
              <a:rPr lang="fr-CA" dirty="0"/>
              <a:t>Si impossible pour le patient, laisser les bras de chaque côté du corps, mais cela donne une moins bonne qualité d’examen</a:t>
            </a:r>
          </a:p>
          <a:p>
            <a:pPr lvl="1"/>
            <a:r>
              <a:rPr lang="fr-CA" dirty="0"/>
              <a:t>Les pieds entrent en premier dans le statif</a:t>
            </a:r>
          </a:p>
          <a:p>
            <a:pPr lvl="1"/>
            <a:r>
              <a:rPr lang="fr-CA" dirty="0"/>
              <a:t>S’assurer qu’il n’y ait pas de rotation du PMS.</a:t>
            </a:r>
          </a:p>
          <a:p>
            <a:pPr lvl="2"/>
            <a:r>
              <a:rPr lang="fr-CA" dirty="0"/>
              <a:t>Épaule et bassin bien appuyés sur la table</a:t>
            </a:r>
          </a:p>
          <a:p>
            <a:pPr lvl="1"/>
            <a:r>
              <a:rPr lang="fr-CA" dirty="0"/>
              <a:t>S’assurer qu’il n’y ait pas de déviation du PMS</a:t>
            </a:r>
          </a:p>
          <a:p>
            <a:pPr lvl="1"/>
            <a:r>
              <a:rPr lang="fr-CA" dirty="0"/>
              <a:t>Lorsque la situation le permet, utiliser le cache au bismuth pour les seins pour les patients âgés de moins de 55 ans, sans égard au sexe</a:t>
            </a:r>
          </a:p>
          <a:p>
            <a:pPr lvl="2"/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8380E3-BE1C-41C9-8774-D9DB2DB2B6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90" y="5234993"/>
            <a:ext cx="4189897" cy="1531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76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392BD-652A-47F7-9438-3C623983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6E097-1B6A-4217-8E2B-16E24E3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964DD04-5BAD-4200-9BBB-90083AFBF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005" y="1500388"/>
            <a:ext cx="7025292" cy="4586756"/>
          </a:xfrm>
        </p:spPr>
        <p:txBody>
          <a:bodyPr>
            <a:normAutofit/>
          </a:bodyPr>
          <a:lstStyle/>
          <a:p>
            <a:r>
              <a:rPr lang="fr-CA" b="1" dirty="0"/>
              <a:t>Protocole : </a:t>
            </a:r>
          </a:p>
          <a:p>
            <a:pPr lvl="1"/>
            <a:r>
              <a:rPr lang="fr-CA" dirty="0"/>
              <a:t>Centrage : </a:t>
            </a:r>
          </a:p>
          <a:p>
            <a:pPr lvl="2"/>
            <a:r>
              <a:rPr lang="fr-CA" dirty="0"/>
              <a:t>En cranio-caudal (z) : 5 cm au-dessus du processus xyphoïde</a:t>
            </a:r>
          </a:p>
          <a:p>
            <a:pPr lvl="2"/>
            <a:r>
              <a:rPr lang="fr-CA" dirty="0"/>
              <a:t>En antéro-postérieur (y) : Au centre de l’abdomen</a:t>
            </a:r>
          </a:p>
          <a:p>
            <a:pPr lvl="2"/>
            <a:endParaRPr lang="fr-CA" dirty="0"/>
          </a:p>
          <a:p>
            <a:pPr lvl="1"/>
            <a:r>
              <a:rPr lang="fr-CA" dirty="0"/>
              <a:t>Injection : </a:t>
            </a:r>
          </a:p>
          <a:p>
            <a:pPr lvl="2"/>
            <a:r>
              <a:rPr lang="fr-CA" dirty="0"/>
              <a:t>Quantité : 100 ml</a:t>
            </a:r>
          </a:p>
          <a:p>
            <a:pPr lvl="2"/>
            <a:r>
              <a:rPr lang="fr-CA" dirty="0"/>
              <a:t>Débit : </a:t>
            </a:r>
            <a:r>
              <a:rPr lang="fr-CA" dirty="0">
                <a:solidFill>
                  <a:srgbClr val="FF0000"/>
                </a:solidFill>
              </a:rPr>
              <a:t>4 ml/seconde (prévoir cathéter d’assez gros calibre pour supporter l’injection : 18 G)</a:t>
            </a:r>
          </a:p>
          <a:p>
            <a:pPr lvl="2"/>
            <a:r>
              <a:rPr lang="fr-CA" dirty="0"/>
              <a:t>Délais : 45 secondes</a:t>
            </a:r>
          </a:p>
        </p:txBody>
      </p:sp>
      <p:pic>
        <p:nvPicPr>
          <p:cNvPr id="7170" name="Picture 2" descr="BD Insyte AutoGuard IV Catheter 18G x 1.16&quot; Green | Medical Supplies &amp;  Equipment">
            <a:extLst>
              <a:ext uri="{FF2B5EF4-FFF2-40B4-BE49-F238E27FC236}">
                <a16:creationId xmlns:a16="http://schemas.microsoft.com/office/drawing/2014/main" id="{BDD3956B-399D-4E78-96C7-376BBFC8E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4" b="23658"/>
          <a:stretch/>
        </p:blipFill>
        <p:spPr bwMode="auto">
          <a:xfrm>
            <a:off x="7778225" y="1609858"/>
            <a:ext cx="3389022" cy="18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acco – CT Exprès • healthcare-in-europe.com">
            <a:extLst>
              <a:ext uri="{FF2B5EF4-FFF2-40B4-BE49-F238E27FC236}">
                <a16:creationId xmlns:a16="http://schemas.microsoft.com/office/drawing/2014/main" id="{CB56E257-AE62-4759-8DB6-5583BEC0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21" y="3738779"/>
            <a:ext cx="1696630" cy="27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0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28" y="1638300"/>
            <a:ext cx="9601200" cy="3581400"/>
          </a:xfrm>
        </p:spPr>
        <p:txBody>
          <a:bodyPr/>
          <a:lstStyle/>
          <a:p>
            <a:r>
              <a:rPr lang="fr-CA" b="1" dirty="0"/>
              <a:t>Topogramme : </a:t>
            </a:r>
            <a:r>
              <a:rPr lang="fr-CA" b="1" dirty="0">
                <a:solidFill>
                  <a:srgbClr val="FF0000"/>
                </a:solidFill>
              </a:rPr>
              <a:t>Environ 450 mm (à ajuster selon le patient)</a:t>
            </a:r>
          </a:p>
          <a:p>
            <a:pPr lvl="1"/>
            <a:r>
              <a:rPr lang="fr-CA" dirty="0"/>
              <a:t>Généralement, le topogramme de face sera suffisant</a:t>
            </a:r>
          </a:p>
          <a:p>
            <a:pPr lvl="1"/>
            <a:r>
              <a:rPr lang="fr-CA" dirty="0"/>
              <a:t>Inclure 5 cm au-dessus du processus xiphoïde jusqu’en-dessous des ischions (sous le bassin osseux)</a:t>
            </a:r>
          </a:p>
          <a:p>
            <a:pPr lvl="1"/>
            <a:r>
              <a:rPr lang="fr-CA" b="1" dirty="0"/>
              <a:t>Apnée après inspiration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4F4F457-F20E-4CDE-8161-306A4357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pic>
        <p:nvPicPr>
          <p:cNvPr id="4098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99614C7B-F4C0-4110-947A-C6045F8C4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0" y="3002135"/>
            <a:ext cx="3786798" cy="33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0FA97A3-A93F-45D3-9723-F8FBB7E248D1}"/>
              </a:ext>
            </a:extLst>
          </p:cNvPr>
          <p:cNvSpPr txBox="1"/>
          <p:nvPr/>
        </p:nvSpPr>
        <p:spPr>
          <a:xfrm>
            <a:off x="9842479" y="5958924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1606549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154615" cy="3581400"/>
          </a:xfrm>
        </p:spPr>
        <p:txBody>
          <a:bodyPr/>
          <a:lstStyle/>
          <a:p>
            <a:r>
              <a:rPr lang="fr-CA" b="1" dirty="0"/>
              <a:t>Acquisition : </a:t>
            </a:r>
          </a:p>
          <a:p>
            <a:pPr lvl="1"/>
            <a:r>
              <a:rPr lang="fr-CA" dirty="0"/>
              <a:t>Placer la boite d’acquisition de manière à couvrir : </a:t>
            </a:r>
          </a:p>
          <a:p>
            <a:pPr lvl="2"/>
            <a:r>
              <a:rPr lang="fr-CA" b="1" dirty="0"/>
              <a:t>En cranio-caudal : </a:t>
            </a:r>
          </a:p>
          <a:p>
            <a:pPr lvl="3"/>
            <a:r>
              <a:rPr lang="fr-CA" dirty="0"/>
              <a:t>Du dessus des coupoles diaphragmatiques jusqu’en-dessous des ischions</a:t>
            </a:r>
          </a:p>
          <a:p>
            <a:pPr lvl="3"/>
            <a:endParaRPr lang="fr-CA" dirty="0"/>
          </a:p>
          <a:p>
            <a:pPr lvl="2"/>
            <a:r>
              <a:rPr lang="fr-CA" b="1" dirty="0"/>
              <a:t>En largeur : </a:t>
            </a:r>
          </a:p>
          <a:p>
            <a:pPr lvl="3"/>
            <a:r>
              <a:rPr lang="fr-CA" dirty="0"/>
              <a:t>Inclure tout l’abdomen au complet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91AAB6E-D275-4A83-ABCC-A7CD8AB4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pic>
        <p:nvPicPr>
          <p:cNvPr id="7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759BE449-BB29-4686-A5C5-F77D65C3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95" y="2495113"/>
            <a:ext cx="3786798" cy="33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8C4F87-1406-4EB2-AFE8-85FD56A9E735}"/>
              </a:ext>
            </a:extLst>
          </p:cNvPr>
          <p:cNvSpPr/>
          <p:nvPr/>
        </p:nvSpPr>
        <p:spPr>
          <a:xfrm>
            <a:off x="8529883" y="2688115"/>
            <a:ext cx="2609972" cy="317928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50F734-FEDF-4947-A42C-11596538C30C}"/>
              </a:ext>
            </a:extLst>
          </p:cNvPr>
          <p:cNvSpPr txBox="1"/>
          <p:nvPr/>
        </p:nvSpPr>
        <p:spPr>
          <a:xfrm>
            <a:off x="9090148" y="6037888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40484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24400" cy="3581400"/>
          </a:xfrm>
        </p:spPr>
        <p:txBody>
          <a:bodyPr/>
          <a:lstStyle/>
          <a:p>
            <a:r>
              <a:rPr lang="fr-CA" b="1" dirty="0"/>
              <a:t>Acquisition : </a:t>
            </a:r>
          </a:p>
          <a:p>
            <a:pPr lvl="1"/>
            <a:r>
              <a:rPr lang="fr-CA" dirty="0"/>
              <a:t>Utiliser le grand SFOV</a:t>
            </a:r>
          </a:p>
          <a:p>
            <a:pPr lvl="1"/>
            <a:r>
              <a:rPr lang="fr-CA" dirty="0"/>
              <a:t>120 kV (diminuer à 100 kV si possible pour les patients adulte mince)</a:t>
            </a:r>
          </a:p>
          <a:p>
            <a:pPr lvl="1"/>
            <a:r>
              <a:rPr lang="fr-CA" dirty="0"/>
              <a:t>Épaisseur de coupe : 1,25 à 3 mm </a:t>
            </a:r>
          </a:p>
          <a:p>
            <a:pPr lvl="1"/>
            <a:r>
              <a:rPr lang="fr-CA" dirty="0"/>
              <a:t>Fenêtre tissus mous (abdomen)</a:t>
            </a:r>
          </a:p>
          <a:p>
            <a:pPr lvl="1"/>
            <a:r>
              <a:rPr lang="fr-CA" b="1" dirty="0"/>
              <a:t>Apnée après inspiration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933A3F-4AAD-47BD-9F4C-E7B79AF3A8B5}"/>
              </a:ext>
            </a:extLst>
          </p:cNvPr>
          <p:cNvSpPr txBox="1"/>
          <p:nvPr/>
        </p:nvSpPr>
        <p:spPr>
          <a:xfrm>
            <a:off x="8249416" y="5375423"/>
            <a:ext cx="2446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http://hepatoweb.com/DES/exposes/DES1_2007_COFFIN/BOUDIAF.pdf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4BD8119-5837-4BFE-8678-DD735554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pic>
        <p:nvPicPr>
          <p:cNvPr id="8194" name="Picture 2" descr="Entéroscanner :">
            <a:extLst>
              <a:ext uri="{FF2B5EF4-FFF2-40B4-BE49-F238E27FC236}">
                <a16:creationId xmlns:a16="http://schemas.microsoft.com/office/drawing/2014/main" id="{8FFF1B34-2887-4AC8-AAF1-99B94C94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57" y="2065759"/>
            <a:ext cx="3882779" cy="309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89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26C26-2409-47E9-8302-EE962B3F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033752" cy="3581400"/>
          </a:xfrm>
        </p:spPr>
        <p:txBody>
          <a:bodyPr/>
          <a:lstStyle/>
          <a:p>
            <a:r>
              <a:rPr lang="fr-CA" b="1" dirty="0"/>
              <a:t>Reconstructions : </a:t>
            </a:r>
          </a:p>
          <a:p>
            <a:pPr lvl="1"/>
            <a:r>
              <a:rPr lang="fr-CA" dirty="0"/>
              <a:t>Coronales (fenêtre tissus mous – abdomen)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Sagittales (fenêtre tissus mous – abdomen)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DC98F3-39C2-42D4-9BCE-79D75CEF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86A60B5-EB1A-4CFC-B109-65A8E739F804}"/>
              </a:ext>
            </a:extLst>
          </p:cNvPr>
          <p:cNvSpPr txBox="1"/>
          <p:nvPr/>
        </p:nvSpPr>
        <p:spPr>
          <a:xfrm rot="16200000">
            <a:off x="9803533" y="4536902"/>
            <a:ext cx="24466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https://slideplayer.fr/slide/1204551/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B40F71-BBDC-4EF9-84D2-E00272C8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0724"/>
          </a:xfrm>
        </p:spPr>
        <p:txBody>
          <a:bodyPr>
            <a:normAutofit fontScale="90000"/>
          </a:bodyPr>
          <a:lstStyle/>
          <a:p>
            <a:r>
              <a:rPr lang="fr-CA" dirty="0" err="1"/>
              <a:t>Entéroscan</a:t>
            </a:r>
            <a:r>
              <a:rPr lang="fr-CA" dirty="0"/>
              <a:t> (Entéro-TDM)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7CD0B8-E6A5-4C8A-952C-A6BCD1E6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909" y="445812"/>
            <a:ext cx="2397973" cy="30943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E65350-F824-433F-B2F2-7298CA412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732" y="3657424"/>
            <a:ext cx="2638952" cy="32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0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559F80-BD43-4B9C-8E84-7251D834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Examen tomodensitométrique permettant d’obtenir des images en 2D et 3D de la paroi interne de l’ensemble du gros intestin (côlon et rectum) afin d’y déceler des pathologies colorectales. </a:t>
            </a:r>
          </a:p>
          <a:p>
            <a:endParaRPr lang="fr-CA" dirty="0"/>
          </a:p>
          <a:p>
            <a:r>
              <a:rPr lang="fr-CA" dirty="0"/>
              <a:t>Cet examen nécessite une distension du côlon à </a:t>
            </a:r>
            <a:r>
              <a:rPr lang="fr-CA" u="sng" dirty="0"/>
              <a:t>l’aide d’air ou de gaz carbonique</a:t>
            </a:r>
            <a:r>
              <a:rPr lang="fr-CA" dirty="0"/>
              <a:t>. Sans la distension des anses coliques, de faux épaississement de la paroi intestinale peuvent apparaitre et conduire à des diagnostics erronés.</a:t>
            </a:r>
          </a:p>
          <a:p>
            <a:endParaRPr lang="fr-CA" dirty="0"/>
          </a:p>
          <a:p>
            <a:r>
              <a:rPr lang="fr-CA" dirty="0"/>
              <a:t>Cet examen est mieux supporter qu’une colonoscopie optique et peut être réalisé suite à un échec d’une colonoscopie optique ou lorsqu’il y a contre-indications (diathèse hémorragique, anticoagulation, insuffisance cardiaque ou pulmonaire sévère, etc.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0D0496-8A86-4C29-B2C8-871DDB72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078F28F-7B37-4564-B1F1-0C9FD3E0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</p:spTree>
    <p:extLst>
      <p:ext uri="{BB962C8B-B14F-4D97-AF65-F5344CB8AC3E}">
        <p14:creationId xmlns:p14="http://schemas.microsoft.com/office/powerpoint/2010/main" val="3948673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/>
              <a:t>But ou indications : </a:t>
            </a:r>
          </a:p>
          <a:p>
            <a:pPr lvl="1"/>
            <a:r>
              <a:rPr lang="fr-CA" sz="2400" dirty="0"/>
              <a:t>Étude du côlon (polype, tumeurs coliques, etc.)</a:t>
            </a:r>
          </a:p>
          <a:p>
            <a:pPr lvl="1"/>
            <a:r>
              <a:rPr lang="fr-CA" sz="2400" dirty="0"/>
              <a:t>Colonoscopie optique incomplète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Contre-indications : </a:t>
            </a:r>
          </a:p>
          <a:p>
            <a:pPr lvl="1"/>
            <a:r>
              <a:rPr lang="fr-CA" sz="2400" dirty="0"/>
              <a:t>Allergie aux substances de contrastes</a:t>
            </a:r>
          </a:p>
          <a:p>
            <a:pPr lvl="1"/>
            <a:r>
              <a:rPr lang="fr-CA" sz="2400" dirty="0"/>
              <a:t>Contre-indications à l’injection de PDC (iodé, baryté, etc.)</a:t>
            </a:r>
          </a:p>
          <a:p>
            <a:pPr lvl="1"/>
            <a:r>
              <a:rPr lang="fr-CA" sz="2400" b="1" u="sng" dirty="0"/>
              <a:t>Présence de baryum dans la région abdominale</a:t>
            </a:r>
          </a:p>
          <a:p>
            <a:pPr lvl="1"/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pic>
        <p:nvPicPr>
          <p:cNvPr id="1026" name="Picture 2" descr="Côlon : définition, anatomie, schéma">
            <a:extLst>
              <a:ext uri="{FF2B5EF4-FFF2-40B4-BE49-F238E27FC236}">
                <a16:creationId xmlns:a16="http://schemas.microsoft.com/office/drawing/2014/main" id="{6DADE3F4-7511-4ECB-8CD0-EC99E0A5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06" y="2363710"/>
            <a:ext cx="3021366" cy="20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19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2400" b="1" dirty="0"/>
              <a:t>Préparation du patient : </a:t>
            </a:r>
          </a:p>
          <a:p>
            <a:pPr lvl="1"/>
            <a:r>
              <a:rPr lang="fr-CA" sz="2400" dirty="0"/>
              <a:t>Faire déshabiller le patient et faire revêtir une jaquette (retirer le haut et le bas)</a:t>
            </a:r>
          </a:p>
          <a:p>
            <a:pPr lvl="1"/>
            <a:r>
              <a:rPr lang="fr-CA" sz="2400" dirty="0"/>
              <a:t>Retirer tout objet susceptible de nuire à la qualité de l’image (bijoux, piercing, soutien-gorge, etc.)</a:t>
            </a:r>
          </a:p>
          <a:p>
            <a:pPr lvl="1"/>
            <a:r>
              <a:rPr lang="fr-CA" sz="2400" dirty="0"/>
              <a:t>Effectuer une préparation soigneuse du côlon (diète sans résidus de 2 jours)</a:t>
            </a:r>
          </a:p>
          <a:p>
            <a:pPr lvl="2"/>
            <a:r>
              <a:rPr lang="fr-CA" sz="2200" dirty="0"/>
              <a:t>Permet d’éliminer les résidus fécaux qui pourraient être confondus avec des polypes</a:t>
            </a:r>
          </a:p>
          <a:p>
            <a:pPr lvl="1"/>
            <a:r>
              <a:rPr lang="fr-CA" sz="2400" dirty="0"/>
              <a:t>Demander au patient de se rendre à la salle de bain tout juste avant l’examen</a:t>
            </a:r>
          </a:p>
          <a:p>
            <a:pPr lvl="1"/>
            <a:r>
              <a:rPr lang="fr-CA" sz="2400" dirty="0"/>
              <a:t>Installer un cathéter IV pour l’injection de PDC ou </a:t>
            </a:r>
            <a:r>
              <a:rPr lang="fr-CA" sz="2400" b="1" u="sng" dirty="0"/>
              <a:t>de médicament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</p:spTree>
    <p:extLst>
      <p:ext uri="{BB962C8B-B14F-4D97-AF65-F5344CB8AC3E}">
        <p14:creationId xmlns:p14="http://schemas.microsoft.com/office/powerpoint/2010/main" val="424512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863B94-A380-4398-B74C-7F82E52C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9384"/>
            <a:ext cx="6291134" cy="3581400"/>
          </a:xfrm>
        </p:spPr>
        <p:txBody>
          <a:bodyPr/>
          <a:lstStyle/>
          <a:p>
            <a:r>
              <a:rPr lang="fr-CA" dirty="0"/>
              <a:t>En plus de l’opacification du tube digestif, le TDM abdominal nécessite souvent une injection intra-veineuse de produit de contraste iodé.</a:t>
            </a:r>
          </a:p>
          <a:p>
            <a:endParaRPr lang="fr-CA" dirty="0"/>
          </a:p>
          <a:p>
            <a:r>
              <a:rPr lang="fr-CA" dirty="0"/>
              <a:t>Il est donc important de vérifier toutes les contre-indications associées à l’utilisation de ces substances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09692F-3F19-4FA3-8ADB-520AB369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8FB6A22-AA04-487B-8C68-8D7D4459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9470"/>
            <a:ext cx="7278130" cy="1252152"/>
          </a:xfrm>
        </p:spPr>
        <p:txBody>
          <a:bodyPr>
            <a:normAutofit fontScale="90000"/>
          </a:bodyPr>
          <a:lstStyle/>
          <a:p>
            <a:r>
              <a:rPr lang="fr-CA" dirty="0"/>
              <a:t>TDM abdominal : Étude du système digestif</a:t>
            </a:r>
          </a:p>
        </p:txBody>
      </p:sp>
      <p:pic>
        <p:nvPicPr>
          <p:cNvPr id="2050" name="Picture 2" descr="11,569 Intravenous Injection Stock Photos, Pictures &amp; Royalty-Free Images -  iStock">
            <a:extLst>
              <a:ext uri="{FF2B5EF4-FFF2-40B4-BE49-F238E27FC236}">
                <a16:creationId xmlns:a16="http://schemas.microsoft.com/office/drawing/2014/main" id="{F26F10EF-30DC-436C-AA71-2ACBCD6D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53" y="1869817"/>
            <a:ext cx="4677547" cy="31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49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720617"/>
            <a:ext cx="9601200" cy="3581400"/>
          </a:xfrm>
        </p:spPr>
        <p:txBody>
          <a:bodyPr/>
          <a:lstStyle/>
          <a:p>
            <a:r>
              <a:rPr lang="fr-CA" dirty="0"/>
              <a:t>Exemple de diète (CHU de Québec) : </a:t>
            </a:r>
            <a:r>
              <a:rPr lang="fr-CA" sz="1050" dirty="0">
                <a:hlinkClick r:id="rId2"/>
              </a:rPr>
              <a:t>https://www.chudequebec.ca/patient/maladies,-soins-et-services/traitements-et-examens/examens/coloscopie-virtuelle.aspx#:~:text=La%20coloscopie%20virtuelle%20est%20un,y%20d%C3%A9celer%20des%20pathologies%20colorectales</a:t>
            </a:r>
            <a:r>
              <a:rPr lang="fr-CA" sz="1050" dirty="0"/>
              <a:t> </a:t>
            </a:r>
            <a:endParaRPr lang="fr-CA" sz="2400" dirty="0"/>
          </a:p>
          <a:p>
            <a:r>
              <a:rPr lang="fr-CA" b="1" dirty="0"/>
              <a:t>Deux jours avant l’examen : </a:t>
            </a:r>
          </a:p>
          <a:p>
            <a:pPr lvl="1"/>
            <a:r>
              <a:rPr lang="fr-CA" dirty="0"/>
              <a:t>Liquides clairs : </a:t>
            </a:r>
          </a:p>
          <a:p>
            <a:pPr lvl="2"/>
            <a:r>
              <a:rPr lang="fr-CA" dirty="0"/>
              <a:t>Eau, </a:t>
            </a:r>
            <a:r>
              <a:rPr lang="fr-CA" dirty="0" err="1"/>
              <a:t>gatorade</a:t>
            </a:r>
            <a:r>
              <a:rPr lang="fr-CA" dirty="0"/>
              <a:t> ou équivalent, jus de fruit sans pulpe, liqueurs claires (</a:t>
            </a:r>
            <a:r>
              <a:rPr lang="fr-CA" dirty="0" err="1"/>
              <a:t>seven</a:t>
            </a:r>
            <a:r>
              <a:rPr lang="fr-CA" dirty="0"/>
              <a:t>-up, </a:t>
            </a:r>
            <a:r>
              <a:rPr lang="fr-CA" dirty="0" err="1"/>
              <a:t>sprite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Diète sans résidus : </a:t>
            </a:r>
          </a:p>
          <a:p>
            <a:pPr lvl="2"/>
            <a:r>
              <a:rPr lang="fr-CA" dirty="0"/>
              <a:t>Pain blanc, œufs bouillis ou pochés, poisson cuit sans gras, tofu (non frit), pommes de terre bouillis sans la peau, riz blanc, pâtes alimentaires blanches.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sp>
        <p:nvSpPr>
          <p:cNvPr id="2" name="Vague 1">
            <a:extLst>
              <a:ext uri="{FF2B5EF4-FFF2-40B4-BE49-F238E27FC236}">
                <a16:creationId xmlns:a16="http://schemas.microsoft.com/office/drawing/2014/main" id="{91780863-8755-4C0F-8CFC-146B5B0E5403}"/>
              </a:ext>
            </a:extLst>
          </p:cNvPr>
          <p:cNvSpPr/>
          <p:nvPr/>
        </p:nvSpPr>
        <p:spPr>
          <a:xfrm>
            <a:off x="2561967" y="1219201"/>
            <a:ext cx="2100649" cy="1324198"/>
          </a:xfrm>
          <a:prstGeom prst="wav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N’EST PAS À APPRENDRE !! </a:t>
            </a:r>
          </a:p>
          <a:p>
            <a:pPr algn="ctr"/>
            <a:r>
              <a:rPr lang="fr-CA" sz="1600" dirty="0">
                <a:sym typeface="Wingdings" panose="05000000000000000000" pitchFamily="2" charset="2"/>
              </a:rPr>
              <a:t>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81759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87936A1-1760-4EBF-BFAD-B920D754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44871"/>
            <a:ext cx="9601200" cy="3581400"/>
          </a:xfrm>
        </p:spPr>
        <p:txBody>
          <a:bodyPr/>
          <a:lstStyle/>
          <a:p>
            <a:r>
              <a:rPr lang="fr-CA" dirty="0"/>
              <a:t>Exemple de diète (CHU de Québec) : </a:t>
            </a:r>
            <a:r>
              <a:rPr lang="fr-CA" sz="1050" dirty="0">
                <a:hlinkClick r:id="rId2"/>
              </a:rPr>
              <a:t>https://www.chudequebec.ca/patient/maladies,-soins-et-services/traitements-et-examens/examens/coloscopie-virtuelle.aspx#:~:text=La%20coloscopie%20virtuelle%20est%20un,y%20d%C3%A9celer%20des%20pathologies%20colorectales</a:t>
            </a:r>
            <a:r>
              <a:rPr lang="fr-CA" sz="1050" dirty="0"/>
              <a:t> </a:t>
            </a:r>
            <a:endParaRPr lang="fr-CA" sz="2400" dirty="0"/>
          </a:p>
          <a:p>
            <a:r>
              <a:rPr lang="fr-CA" b="1" dirty="0"/>
              <a:t>Le jours avant l’examen : </a:t>
            </a:r>
          </a:p>
          <a:p>
            <a:pPr lvl="1"/>
            <a:r>
              <a:rPr lang="fr-CA" dirty="0"/>
              <a:t>Liquides clairs : </a:t>
            </a:r>
          </a:p>
          <a:p>
            <a:pPr lvl="2"/>
            <a:r>
              <a:rPr lang="fr-CA" dirty="0"/>
              <a:t>Bouillon ou consommé clair, substitut de repas (</a:t>
            </a:r>
            <a:r>
              <a:rPr lang="fr-CA" dirty="0" err="1"/>
              <a:t>Ensure</a:t>
            </a:r>
            <a:r>
              <a:rPr lang="fr-CA" dirty="0"/>
              <a:t>), </a:t>
            </a:r>
            <a:r>
              <a:rPr lang="fr-CA" dirty="0" err="1"/>
              <a:t>Jell</a:t>
            </a:r>
            <a:r>
              <a:rPr lang="fr-CA" dirty="0"/>
              <a:t>-O clair, </a:t>
            </a:r>
          </a:p>
          <a:p>
            <a:pPr lvl="2"/>
            <a:endParaRPr lang="fr-CA" dirty="0"/>
          </a:p>
          <a:p>
            <a:r>
              <a:rPr lang="fr-CA" b="1" dirty="0"/>
              <a:t>Le matin de l’examen :</a:t>
            </a:r>
          </a:p>
          <a:p>
            <a:pPr lvl="1"/>
            <a:r>
              <a:rPr lang="fr-CA" dirty="0"/>
              <a:t>Ne pas boire ni manger</a:t>
            </a:r>
          </a:p>
          <a:p>
            <a:pPr lvl="1"/>
            <a:r>
              <a:rPr lang="fr-CA" dirty="0"/>
              <a:t>Il est interdit de fumer et de mâcher de la gomme</a:t>
            </a:r>
          </a:p>
        </p:txBody>
      </p:sp>
      <p:sp>
        <p:nvSpPr>
          <p:cNvPr id="2" name="Nuage 1">
            <a:extLst>
              <a:ext uri="{FF2B5EF4-FFF2-40B4-BE49-F238E27FC236}">
                <a16:creationId xmlns:a16="http://schemas.microsoft.com/office/drawing/2014/main" id="{DFE8DE50-0FBD-4101-9BED-F499A74D5C4D}"/>
              </a:ext>
            </a:extLst>
          </p:cNvPr>
          <p:cNvSpPr/>
          <p:nvPr/>
        </p:nvSpPr>
        <p:spPr>
          <a:xfrm>
            <a:off x="8040129" y="4220932"/>
            <a:ext cx="3484606" cy="2232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Durant les 2 jours de préparation, des substances laxatives doivent également être prises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74677CFA-A5E8-4055-8184-B2065DC8395B}"/>
              </a:ext>
            </a:extLst>
          </p:cNvPr>
          <p:cNvSpPr/>
          <p:nvPr/>
        </p:nvSpPr>
        <p:spPr>
          <a:xfrm>
            <a:off x="8040129" y="1120673"/>
            <a:ext cx="2100649" cy="1324198"/>
          </a:xfrm>
          <a:prstGeom prst="wav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/>
              <a:t>N’EST PAS À APPRENDRE !! </a:t>
            </a:r>
          </a:p>
          <a:p>
            <a:pPr algn="ctr"/>
            <a:r>
              <a:rPr lang="fr-CA" sz="1600" dirty="0">
                <a:sym typeface="Wingdings" panose="05000000000000000000" pitchFamily="2" charset="2"/>
              </a:rPr>
              <a:t>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038222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3007"/>
            <a:ext cx="7580811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Positionnement : </a:t>
            </a:r>
            <a:r>
              <a:rPr lang="fr-CA" sz="2400" dirty="0"/>
              <a:t>Il faut effectuer 2 acquisitions dans des positions différentes  </a:t>
            </a:r>
          </a:p>
          <a:p>
            <a:pPr lvl="1"/>
            <a:r>
              <a:rPr lang="fr-CA" sz="2400" u="sng" dirty="0"/>
              <a:t>Première acquisition : </a:t>
            </a:r>
          </a:p>
          <a:p>
            <a:pPr lvl="2"/>
            <a:r>
              <a:rPr lang="fr-CA" sz="2200" dirty="0"/>
              <a:t>Décubitus dorsal, bras au-dessus de la tête, les pieds entrent en premier dans le statif</a:t>
            </a:r>
          </a:p>
          <a:p>
            <a:pPr lvl="2"/>
            <a:endParaRPr lang="fr-CA" sz="2200" dirty="0"/>
          </a:p>
          <a:p>
            <a:pPr lvl="1"/>
            <a:r>
              <a:rPr lang="fr-CA" sz="2400" u="sng" dirty="0"/>
              <a:t>Deuxième acquisition : </a:t>
            </a:r>
          </a:p>
          <a:p>
            <a:pPr lvl="2"/>
            <a:r>
              <a:rPr lang="fr-CA" sz="2200" dirty="0"/>
              <a:t>Décubitus ventral, bras au-dessus de la tête, les pieds entrent en premier dans le statif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E5C168F-5F1E-4DEB-8A1B-BB36062E5C0B}"/>
              </a:ext>
            </a:extLst>
          </p:cNvPr>
          <p:cNvSpPr/>
          <p:nvPr/>
        </p:nvSpPr>
        <p:spPr>
          <a:xfrm>
            <a:off x="1744362" y="5667631"/>
            <a:ext cx="8855676" cy="99677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Permet de mieux visualiser les surfaces inférieures et supérieures du côlon grâce au déplacement d’air, des liquides et solides à l’intérieur des anses intestinales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2F02542-7479-4AD5-9859-206B4C109C58}"/>
              </a:ext>
            </a:extLst>
          </p:cNvPr>
          <p:cNvSpPr/>
          <p:nvPr/>
        </p:nvSpPr>
        <p:spPr>
          <a:xfrm>
            <a:off x="9187962" y="2527550"/>
            <a:ext cx="2631009" cy="18029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Certains département peuvent réaliser les acquisitions en DLG et DLD. </a:t>
            </a:r>
          </a:p>
        </p:txBody>
      </p:sp>
    </p:spTree>
    <p:extLst>
      <p:ext uri="{BB962C8B-B14F-4D97-AF65-F5344CB8AC3E}">
        <p14:creationId xmlns:p14="http://schemas.microsoft.com/office/powerpoint/2010/main" val="42094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u="sng" dirty="0"/>
              <a:t>Procédure : </a:t>
            </a:r>
          </a:p>
          <a:p>
            <a:pPr lvl="2"/>
            <a:r>
              <a:rPr lang="fr-CA" sz="2200" dirty="0"/>
              <a:t>Positionner le patient sur le côté gauche, introduire la canule rectale et gonfler le ballonnet</a:t>
            </a:r>
          </a:p>
          <a:p>
            <a:pPr lvl="2"/>
            <a:r>
              <a:rPr lang="fr-CA" sz="2200" dirty="0"/>
              <a:t>Insuffler de l’air ou du CO</a:t>
            </a:r>
            <a:r>
              <a:rPr lang="fr-CA" sz="2200" baseline="-25000" dirty="0"/>
              <a:t>2</a:t>
            </a:r>
            <a:r>
              <a:rPr lang="fr-CA" sz="2200" dirty="0"/>
              <a:t> via la sonde rectale. Le volume peut varier (3 à 6 L). </a:t>
            </a:r>
          </a:p>
          <a:p>
            <a:pPr lvl="2"/>
            <a:r>
              <a:rPr lang="fr-CA" sz="2200" dirty="0"/>
              <a:t>La position du patient peut varier pendant l’introduction de l’air.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B9A962-6515-4668-9560-4C3D33179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15" b="30126"/>
          <a:stretch/>
        </p:blipFill>
        <p:spPr>
          <a:xfrm>
            <a:off x="5190456" y="5224780"/>
            <a:ext cx="2833459" cy="12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2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173"/>
            <a:ext cx="9601200" cy="4236720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</a:t>
            </a:r>
          </a:p>
          <a:p>
            <a:pPr lvl="2"/>
            <a:r>
              <a:rPr lang="fr-CA" sz="2400" dirty="0"/>
              <a:t>En cranio-caudal (z) : 5 cm au-dessus du processus xyphoïde</a:t>
            </a:r>
          </a:p>
          <a:p>
            <a:pPr lvl="2"/>
            <a:r>
              <a:rPr lang="fr-CA" sz="2400" dirty="0"/>
              <a:t>En antéro-postérieur (y) : Au centre de l’abdomen</a:t>
            </a:r>
          </a:p>
          <a:p>
            <a:pPr lvl="2"/>
            <a:endParaRPr lang="fr-CA" sz="2400" dirty="0"/>
          </a:p>
          <a:p>
            <a:pPr lvl="1"/>
            <a:r>
              <a:rPr lang="fr-CA" sz="2600" dirty="0"/>
              <a:t>Injection : </a:t>
            </a:r>
          </a:p>
          <a:p>
            <a:pPr lvl="2"/>
            <a:r>
              <a:rPr lang="fr-CA" sz="2400" dirty="0"/>
              <a:t>Il n’y aura pas d’injection IV de PCI pour cet examen (sauf à la demande du radiologue)</a:t>
            </a:r>
          </a:p>
          <a:p>
            <a:pPr lvl="2"/>
            <a:r>
              <a:rPr lang="fr-CA" sz="2400" b="1" u="sng" dirty="0"/>
              <a:t>Par contre, il faut quand même prévoir l’installation d’un cathéter IV pour l’injection d’un antispasmodique (</a:t>
            </a:r>
            <a:r>
              <a:rPr lang="fr-CA" sz="2400" b="1" u="sng" dirty="0" err="1"/>
              <a:t>Buscopan</a:t>
            </a:r>
            <a:r>
              <a:rPr lang="fr-CA" sz="2400" b="1" u="sng" dirty="0"/>
              <a:t>)</a:t>
            </a:r>
          </a:p>
          <a:p>
            <a:pPr lvl="3"/>
            <a:r>
              <a:rPr lang="fr-CA" sz="2400" dirty="0">
                <a:solidFill>
                  <a:srgbClr val="FF0000"/>
                </a:solidFill>
              </a:rPr>
              <a:t>Attention de bien vérifier les contres indications aux antispasmodiques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</p:spTree>
    <p:extLst>
      <p:ext uri="{BB962C8B-B14F-4D97-AF65-F5344CB8AC3E}">
        <p14:creationId xmlns:p14="http://schemas.microsoft.com/office/powerpoint/2010/main" val="3009841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/>
              <a:t>Topogramme : </a:t>
            </a:r>
            <a:r>
              <a:rPr lang="fr-CA" sz="2400" dirty="0"/>
              <a:t>Comme l’examen comprend 2 positionnements différents, il faudra réaliser 2 topogrammes en fonction de la position du patient</a:t>
            </a:r>
          </a:p>
          <a:p>
            <a:pPr lvl="1"/>
            <a:r>
              <a:rPr lang="fr-CA" sz="2400" b="1" dirty="0"/>
              <a:t>1</a:t>
            </a:r>
            <a:r>
              <a:rPr lang="fr-CA" sz="2400" b="1" baseline="30000" dirty="0"/>
              <a:t>er</a:t>
            </a:r>
            <a:r>
              <a:rPr lang="fr-CA" sz="2400" b="1" dirty="0"/>
              <a:t> topogramme : </a:t>
            </a:r>
            <a:r>
              <a:rPr lang="fr-CA" sz="2400" dirty="0"/>
              <a:t>Patient en DD</a:t>
            </a:r>
          </a:p>
          <a:p>
            <a:pPr lvl="2"/>
            <a:r>
              <a:rPr lang="fr-CA" sz="2200" dirty="0"/>
              <a:t>Idem à TDM abdo-pelvien standard</a:t>
            </a:r>
          </a:p>
          <a:p>
            <a:pPr lvl="2"/>
            <a:endParaRPr lang="fr-CA" sz="2200" dirty="0"/>
          </a:p>
          <a:p>
            <a:r>
              <a:rPr lang="fr-CA" sz="2400" b="1" dirty="0"/>
              <a:t>Acquisition : </a:t>
            </a:r>
            <a:r>
              <a:rPr lang="fr-CA" sz="2400" dirty="0"/>
              <a:t>Patient en DD</a:t>
            </a:r>
          </a:p>
          <a:p>
            <a:pPr lvl="1"/>
            <a:r>
              <a:rPr lang="fr-CA" sz="2400" b="1" dirty="0"/>
              <a:t>Idem à abdo-pelvien standard</a:t>
            </a:r>
          </a:p>
          <a:p>
            <a:pPr lvl="2"/>
            <a:endParaRPr lang="fr-CA" sz="22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E34CF-DF8A-460B-9DE9-E470D6FDB280}"/>
              </a:ext>
            </a:extLst>
          </p:cNvPr>
          <p:cNvSpPr/>
          <p:nvPr/>
        </p:nvSpPr>
        <p:spPr>
          <a:xfrm>
            <a:off x="1371600" y="1315293"/>
            <a:ext cx="376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fr-FR" sz="4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ère</a:t>
            </a:r>
            <a:r>
              <a:rPr 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acquisition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93E941-F6F2-4520-BEDF-F63CBCF47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008" y="4312543"/>
            <a:ext cx="271884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18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789817" cy="3581400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Topogramme :</a:t>
            </a:r>
          </a:p>
          <a:p>
            <a:pPr lvl="1"/>
            <a:r>
              <a:rPr lang="fr-CA" sz="2400" b="1" dirty="0"/>
              <a:t>2</a:t>
            </a:r>
            <a:r>
              <a:rPr lang="fr-CA" sz="2400" b="1" baseline="30000" dirty="0"/>
              <a:t>e</a:t>
            </a:r>
            <a:r>
              <a:rPr lang="fr-CA" sz="2400" b="1" dirty="0"/>
              <a:t> topogramme : </a:t>
            </a:r>
            <a:r>
              <a:rPr lang="fr-CA" sz="2400" dirty="0"/>
              <a:t>Patient en DV</a:t>
            </a:r>
          </a:p>
          <a:p>
            <a:pPr lvl="2"/>
            <a:r>
              <a:rPr lang="fr-CA" sz="2200" dirty="0"/>
              <a:t>Inclure 5 cm au-dessus du processus xyphoïde jusqu’en dessous des ischions</a:t>
            </a:r>
          </a:p>
          <a:p>
            <a:pPr lvl="2"/>
            <a:r>
              <a:rPr lang="fr-CA" sz="2200" dirty="0"/>
              <a:t>Apnée après inspiration</a:t>
            </a:r>
          </a:p>
          <a:p>
            <a:pPr lvl="2"/>
            <a:endParaRPr lang="fr-CA" sz="2200" dirty="0"/>
          </a:p>
          <a:p>
            <a:r>
              <a:rPr lang="fr-CA" sz="2400" b="1" dirty="0"/>
              <a:t>Acquisition : Patient en DV</a:t>
            </a:r>
          </a:p>
          <a:p>
            <a:pPr lvl="1"/>
            <a:r>
              <a:rPr lang="fr-CA" sz="2400" dirty="0"/>
              <a:t>Inclure du dessus des coupoles diaphragmatique jusqu’en-dessous des ischions</a:t>
            </a:r>
          </a:p>
          <a:p>
            <a:pPr lvl="1"/>
            <a:endParaRPr lang="fr-CA" sz="2400" dirty="0"/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B9B37-795C-42ED-B6D4-F9337C277F7A}"/>
              </a:ext>
            </a:extLst>
          </p:cNvPr>
          <p:cNvSpPr/>
          <p:nvPr/>
        </p:nvSpPr>
        <p:spPr>
          <a:xfrm>
            <a:off x="1531098" y="1315293"/>
            <a:ext cx="34412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fr-FR" sz="4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acquisition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27D389-1522-47BF-8BBD-09D701609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417" y="3817243"/>
            <a:ext cx="2809875" cy="2343150"/>
          </a:xfrm>
          <a:prstGeom prst="rect">
            <a:avLst/>
          </a:prstGeom>
        </p:spPr>
      </p:pic>
      <p:pic>
        <p:nvPicPr>
          <p:cNvPr id="9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46102A5A-E920-472D-A81F-0B48412C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17" y="1250057"/>
            <a:ext cx="2555874" cy="22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41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3007"/>
            <a:ext cx="7415349" cy="4357886"/>
          </a:xfrm>
        </p:spPr>
        <p:txBody>
          <a:bodyPr>
            <a:normAutofit fontScale="92500" lnSpcReduction="20000"/>
          </a:bodyPr>
          <a:lstStyle/>
          <a:p>
            <a:r>
              <a:rPr lang="fr-CA" sz="2400" b="1" dirty="0"/>
              <a:t>Reconstructions : </a:t>
            </a:r>
            <a:r>
              <a:rPr lang="fr-CA" sz="2400" dirty="0"/>
              <a:t> </a:t>
            </a:r>
          </a:p>
          <a:p>
            <a:pPr lvl="1"/>
            <a:r>
              <a:rPr lang="fr-CA" sz="2400" dirty="0"/>
              <a:t>Avec l’aide du système informatique, il sera possible de faire des reconstructions en 3D de l’intestin et permettra de visualiser l’ensemble de l’intérieur du côlon. 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En pratique, la technique consiste à déplacer un curseur le long du canal étudié. 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Par contre, un désavantage d’une colonoscopie virtuelle, c’est que les couleurs attribuées aux images sont artificielles et ne correspondent pas à la vision endoscopique optique des muqueuses dont l’aspect est souvent utile au repérage de certaines pathologies.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pic>
        <p:nvPicPr>
          <p:cNvPr id="6" name="Image 5" descr="C:\Users\Clocal\Downloads\FullSizeRender.jpg">
            <a:extLst>
              <a:ext uri="{FF2B5EF4-FFF2-40B4-BE49-F238E27FC236}">
                <a16:creationId xmlns:a16="http://schemas.microsoft.com/office/drawing/2014/main" id="{237722A3-A888-4B8F-9CCC-C3F9977C8A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274" y="2930377"/>
            <a:ext cx="3574143" cy="21560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492E6DC-0730-4D64-BAB1-31EA58E77851}"/>
              </a:ext>
            </a:extLst>
          </p:cNvPr>
          <p:cNvSpPr txBox="1"/>
          <p:nvPr/>
        </p:nvSpPr>
        <p:spPr>
          <a:xfrm>
            <a:off x="9234364" y="5172628"/>
            <a:ext cx="2446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i="1" dirty="0">
                <a:solidFill>
                  <a:prstClr val="black"/>
                </a:solidFill>
                <a:latin typeface="Franklin Gothic Book" panose="020B0503020102020204"/>
              </a:rPr>
              <a:t>DILLENSEGER, J.-P., MOERSCHEL, E. Guide des technologies de l’imagerie médicale et de la radiothérapie, MASSON, p. 97. </a:t>
            </a:r>
          </a:p>
        </p:txBody>
      </p:sp>
    </p:spTree>
    <p:extLst>
      <p:ext uri="{BB962C8B-B14F-4D97-AF65-F5344CB8AC3E}">
        <p14:creationId xmlns:p14="http://schemas.microsoft.com/office/powerpoint/2010/main" val="817759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6637CE-C56C-46A7-9596-5E8FA0C3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321" y="4407794"/>
            <a:ext cx="5697415" cy="457200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hlinkClick r:id="rId2"/>
              </a:rPr>
              <a:t>https://www.youtube.com/watch?v=yjqqO88msig</a:t>
            </a:r>
            <a:r>
              <a:rPr lang="fr-CA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85D23-1E7E-4CCC-824F-C3387C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36B3C392-83DC-4060-9B18-6E3940E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07107"/>
            <a:ext cx="9601200" cy="1485900"/>
          </a:xfrm>
        </p:spPr>
        <p:txBody>
          <a:bodyPr/>
          <a:lstStyle/>
          <a:p>
            <a:pPr algn="ctr"/>
            <a:r>
              <a:rPr lang="fr-CA" dirty="0"/>
              <a:t>Colonoscopie virtuelle – Coloscopie par TDM</a:t>
            </a:r>
          </a:p>
        </p:txBody>
      </p:sp>
      <p:pic>
        <p:nvPicPr>
          <p:cNvPr id="1026" name="Picture 2" descr="Videos: How-To Majestic videos to guide you through the data -">
            <a:extLst>
              <a:ext uri="{FF2B5EF4-FFF2-40B4-BE49-F238E27FC236}">
                <a16:creationId xmlns:a16="http://schemas.microsoft.com/office/drawing/2014/main" id="{60861E8E-030A-4BD2-9833-BC8B77F8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40" y="237534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1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C8ED8B4-CD75-4736-AAF4-87C9D4BE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802923" cy="1591408"/>
          </a:xfrm>
        </p:spPr>
        <p:txBody>
          <a:bodyPr>
            <a:normAutofit/>
          </a:bodyPr>
          <a:lstStyle/>
          <a:p>
            <a:r>
              <a:rPr lang="fr-CA" sz="2400" b="1" dirty="0" err="1"/>
              <a:t>Angio</a:t>
            </a:r>
            <a:r>
              <a:rPr lang="fr-CA" sz="2400" b="1" dirty="0"/>
              <a:t>-TDM abdo-pelvien</a:t>
            </a:r>
          </a:p>
          <a:p>
            <a:endParaRPr lang="fr-CA" sz="2400" b="1" dirty="0"/>
          </a:p>
          <a:p>
            <a:r>
              <a:rPr lang="fr-CA" sz="2400" b="1" dirty="0"/>
              <a:t>TDM abdo-pelvien </a:t>
            </a:r>
            <a:r>
              <a:rPr lang="fr-CA" sz="2400" b="1" dirty="0" err="1"/>
              <a:t>multiphase</a:t>
            </a: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D0995D-E090-4765-8FF4-41833869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160F7-AB73-4159-8A48-7E11C48DC71D}"/>
              </a:ext>
            </a:extLst>
          </p:cNvPr>
          <p:cNvSpPr/>
          <p:nvPr/>
        </p:nvSpPr>
        <p:spPr>
          <a:xfrm>
            <a:off x="1287012" y="0"/>
            <a:ext cx="97703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Protocoles vasculaires pour la région abdo-pelvienne</a:t>
            </a:r>
          </a:p>
        </p:txBody>
      </p:sp>
      <p:pic>
        <p:nvPicPr>
          <p:cNvPr id="9218" name="Picture 2" descr="Aorte abdominale, artwork Photo Stock - Alamy">
            <a:extLst>
              <a:ext uri="{FF2B5EF4-FFF2-40B4-BE49-F238E27FC236}">
                <a16:creationId xmlns:a16="http://schemas.microsoft.com/office/drawing/2014/main" id="{42D24F4C-1810-4541-8A21-9C9FE39A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10" y="2154908"/>
            <a:ext cx="3645877" cy="38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3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796766-485E-45E8-8795-94511052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AB1A03-03AC-49E6-8B17-6B56E5D4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90" y="0"/>
            <a:ext cx="5634020" cy="6858806"/>
          </a:xfrm>
          <a:prstGeom prst="rect">
            <a:avLst/>
          </a:prstGeom>
        </p:spPr>
      </p:pic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2AC74BC-538B-4042-9321-A9F299D957E8}"/>
              </a:ext>
            </a:extLst>
          </p:cNvPr>
          <p:cNvSpPr/>
          <p:nvPr/>
        </p:nvSpPr>
        <p:spPr>
          <a:xfrm>
            <a:off x="3188042" y="2240692"/>
            <a:ext cx="536237" cy="39541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507EEF-E3DD-4D9F-A549-7959EA76222F}"/>
              </a:ext>
            </a:extLst>
          </p:cNvPr>
          <p:cNvSpPr txBox="1"/>
          <p:nvPr/>
        </p:nvSpPr>
        <p:spPr>
          <a:xfrm>
            <a:off x="850068" y="1966953"/>
            <a:ext cx="233797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Risque de perforation des parois = communication avec le péritoine : </a:t>
            </a:r>
          </a:p>
          <a:p>
            <a:pPr algn="ctr"/>
            <a:r>
              <a:rPr lang="fr-CA" sz="1400" dirty="0">
                <a:solidFill>
                  <a:srgbClr val="FF0000"/>
                </a:solidFill>
              </a:rPr>
              <a:t>NE PAS UTILISÉ DE PRODUIT BARYTÉ </a:t>
            </a: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2BB6A10-5D09-4572-9189-D7A61DDA2BB2}"/>
              </a:ext>
            </a:extLst>
          </p:cNvPr>
          <p:cNvSpPr/>
          <p:nvPr/>
        </p:nvSpPr>
        <p:spPr>
          <a:xfrm>
            <a:off x="3188041" y="3523788"/>
            <a:ext cx="536237" cy="174842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40C613-5F41-4C4E-8361-FEA499B30D24}"/>
              </a:ext>
            </a:extLst>
          </p:cNvPr>
          <p:cNvSpPr txBox="1"/>
          <p:nvPr/>
        </p:nvSpPr>
        <p:spPr>
          <a:xfrm>
            <a:off x="850067" y="4136392"/>
            <a:ext cx="23379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↑ Effets</a:t>
            </a:r>
          </a:p>
          <a:p>
            <a:pPr algn="ctr"/>
            <a:r>
              <a:rPr lang="fr-CA" sz="1400" dirty="0"/>
              <a:t>↑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651181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A4098-62EE-4697-BD66-6C9274B3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4"/>
            <a:ext cx="9601200" cy="946615"/>
          </a:xfrm>
        </p:spPr>
        <p:txBody>
          <a:bodyPr/>
          <a:lstStyle/>
          <a:p>
            <a:r>
              <a:rPr lang="fr-CA" dirty="0" err="1"/>
              <a:t>Angio</a:t>
            </a:r>
            <a:r>
              <a:rPr lang="fr-CA" dirty="0"/>
              <a:t>-TDM abdo-pelvien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78BAAB-F9A3-43CA-86C1-2EF4DDA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8442101" cy="5007199"/>
          </a:xfrm>
        </p:spPr>
        <p:txBody>
          <a:bodyPr>
            <a:normAutofit/>
          </a:bodyPr>
          <a:lstStyle/>
          <a:p>
            <a:r>
              <a:rPr lang="fr-CA" b="1" u="sng" dirty="0"/>
              <a:t>Examen TDM permettant l’étude de l’aorte abdominale et de ses ramifications</a:t>
            </a:r>
          </a:p>
          <a:p>
            <a:endParaRPr lang="fr-CA" b="1" u="sng" dirty="0"/>
          </a:p>
          <a:p>
            <a:r>
              <a:rPr lang="fr-CA" b="1" dirty="0"/>
              <a:t>Buts et indications : </a:t>
            </a:r>
          </a:p>
          <a:p>
            <a:pPr lvl="1"/>
            <a:r>
              <a:rPr lang="fr-CA" dirty="0"/>
              <a:t>AAA (anévrysme de l’aorte abdominale)</a:t>
            </a:r>
          </a:p>
          <a:p>
            <a:pPr lvl="1"/>
            <a:r>
              <a:rPr lang="fr-CA" dirty="0"/>
              <a:t>Sténose de l’aorte abdominale ou des ses ramifications (ex : sténose artère rénale)</a:t>
            </a:r>
          </a:p>
          <a:p>
            <a:pPr marL="530352" lvl="1" indent="0">
              <a:buNone/>
            </a:pPr>
            <a:endParaRPr lang="fr-CA" dirty="0"/>
          </a:p>
          <a:p>
            <a:r>
              <a:rPr lang="fr-CA" b="1" dirty="0"/>
              <a:t>Contre-indications </a:t>
            </a:r>
          </a:p>
          <a:p>
            <a:pPr lvl="1"/>
            <a:r>
              <a:rPr lang="fr-CA" dirty="0"/>
              <a:t>Allergie aux substances de contrastes</a:t>
            </a:r>
          </a:p>
          <a:p>
            <a:pPr lvl="1"/>
            <a:r>
              <a:rPr lang="fr-CA" dirty="0"/>
              <a:t>Contre-indications à l’injection de PDC (iodé, baryté, etc.)</a:t>
            </a:r>
          </a:p>
          <a:p>
            <a:pPr lvl="1"/>
            <a:r>
              <a:rPr lang="fr-CA" b="1" u="sng" dirty="0"/>
              <a:t>Présence de baryum dans la région abdominale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CD78B2-6285-4022-A8C9-F2956ADF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50</a:t>
            </a:fld>
            <a:endParaRPr lang="en-US" dirty="0"/>
          </a:p>
        </p:txBody>
      </p:sp>
      <p:pic>
        <p:nvPicPr>
          <p:cNvPr id="1026" name="Picture 2" descr="Aorte abdominale : zoom sur l'anévrisme de l'aorte abdominale.">
            <a:extLst>
              <a:ext uri="{FF2B5EF4-FFF2-40B4-BE49-F238E27FC236}">
                <a16:creationId xmlns:a16="http://schemas.microsoft.com/office/drawing/2014/main" id="{1D2E4792-F58A-481B-9A85-7B6FF2C70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619" y="1574461"/>
            <a:ext cx="2719264" cy="18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464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E6AB5-4BA6-4684-B482-75B1845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96" y="1486498"/>
            <a:ext cx="9601200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Préparation du patient : </a:t>
            </a:r>
          </a:p>
          <a:p>
            <a:pPr lvl="1"/>
            <a:r>
              <a:rPr lang="fr-CA" sz="2400" dirty="0"/>
              <a:t>Être à jeun </a:t>
            </a:r>
            <a:r>
              <a:rPr lang="fr-CA" sz="2400" u="sng" dirty="0"/>
              <a:t>3 heures </a:t>
            </a:r>
            <a:r>
              <a:rPr lang="fr-CA" sz="2400" dirty="0"/>
              <a:t>avant l’examen</a:t>
            </a:r>
          </a:p>
          <a:p>
            <a:pPr lvl="1"/>
            <a:r>
              <a:rPr lang="fr-CA" sz="2400" dirty="0"/>
              <a:t>Faire déshabiller le patient et faire revêtir une jaquette (retirer le haut et le bas)</a:t>
            </a:r>
          </a:p>
          <a:p>
            <a:pPr lvl="1"/>
            <a:r>
              <a:rPr lang="fr-CA" sz="2400" dirty="0"/>
              <a:t>Retirer tout objet susceptible de nuire à la qualité de l’image (bijoux, piercing, soutien-gorge, etc.) </a:t>
            </a:r>
          </a:p>
          <a:p>
            <a:pPr lvl="1"/>
            <a:r>
              <a:rPr lang="fr-CA" sz="2400" dirty="0"/>
              <a:t>Installation d’un cathéter IV pour l’injection du PDC</a:t>
            </a:r>
          </a:p>
          <a:p>
            <a:pPr lvl="2"/>
            <a:r>
              <a:rPr lang="fr-CA" sz="2000" dirty="0"/>
              <a:t>Ajuster calibre du cathéter en fonction du débit d’injection souhaité</a:t>
            </a:r>
          </a:p>
          <a:p>
            <a:pPr lvl="1"/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D0B0A-336E-4AC2-9DF8-5130C8C7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3046145-B874-4A60-8803-DA4D002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4"/>
            <a:ext cx="9601200" cy="946615"/>
          </a:xfrm>
        </p:spPr>
        <p:txBody>
          <a:bodyPr/>
          <a:lstStyle/>
          <a:p>
            <a:r>
              <a:rPr lang="fr-CA" dirty="0" err="1"/>
              <a:t>Angio</a:t>
            </a:r>
            <a:r>
              <a:rPr lang="fr-CA" dirty="0"/>
              <a:t>-TDM abdo-pelvien</a:t>
            </a: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C398FF73-B234-4818-B1C6-DC8AA8C2BA73}"/>
              </a:ext>
            </a:extLst>
          </p:cNvPr>
          <p:cNvSpPr/>
          <p:nvPr/>
        </p:nvSpPr>
        <p:spPr>
          <a:xfrm>
            <a:off x="2247536" y="4979865"/>
            <a:ext cx="7225199" cy="1633296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Comme il s’agit d’un </a:t>
            </a:r>
            <a:r>
              <a:rPr kumimoji="0" lang="fr-CA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angio</a:t>
            </a: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-TDM, le débit d’injection sera plus </a:t>
            </a:r>
            <a:r>
              <a:rPr lang="fr-CA" dirty="0">
                <a:solidFill>
                  <a:prstClr val="black"/>
                </a:solidFill>
                <a:latin typeface="Franklin Gothic Book" panose="020B0503020102020204"/>
              </a:rPr>
              <a:t>rapide</a:t>
            </a: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, il faut alors un cathéter de plus gros volume pour supporter l’injection (18G)</a:t>
            </a: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67DFC8E2-852B-4E33-8587-4B32223A3FDB}"/>
              </a:ext>
            </a:extLst>
          </p:cNvPr>
          <p:cNvSpPr/>
          <p:nvPr/>
        </p:nvSpPr>
        <p:spPr>
          <a:xfrm>
            <a:off x="7942217" y="101010"/>
            <a:ext cx="4249783" cy="2332103"/>
          </a:xfrm>
          <a:prstGeom prst="cloudCallout">
            <a:avLst>
              <a:gd name="adj1" fmla="val -62725"/>
              <a:gd name="adj2" fmla="val 30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Comme il s’agit d’un examen pour de l’étude vasculaire, il ne sera pas nécessaire de faire boire de l’eau au patient pour opacifier le tube digestif</a:t>
            </a:r>
          </a:p>
        </p:txBody>
      </p:sp>
    </p:spTree>
    <p:extLst>
      <p:ext uri="{BB962C8B-B14F-4D97-AF65-F5344CB8AC3E}">
        <p14:creationId xmlns:p14="http://schemas.microsoft.com/office/powerpoint/2010/main" val="22180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E6AB5-4BA6-4684-B482-75B1845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3039"/>
            <a:ext cx="8347166" cy="4990347"/>
          </a:xfrm>
        </p:spPr>
        <p:txBody>
          <a:bodyPr>
            <a:normAutofit fontScale="92500" lnSpcReduction="20000"/>
          </a:bodyPr>
          <a:lstStyle/>
          <a:p>
            <a:r>
              <a:rPr lang="fr-CA" sz="2400" b="1" dirty="0"/>
              <a:t>Positionnement : </a:t>
            </a:r>
          </a:p>
          <a:p>
            <a:pPr lvl="1"/>
            <a:r>
              <a:rPr lang="fr-CA" sz="2400" u="sng" dirty="0"/>
              <a:t>Idem à TDM abdo-pelvien standard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</a:t>
            </a:r>
            <a:r>
              <a:rPr lang="fr-CA" sz="2400" u="sng" dirty="0"/>
              <a:t>Idem TDM abdo-pelvien standard</a:t>
            </a:r>
          </a:p>
          <a:p>
            <a:pPr lvl="1"/>
            <a:endParaRPr lang="fr-CA" sz="2400" u="sng" dirty="0"/>
          </a:p>
          <a:p>
            <a:pPr lvl="1"/>
            <a:r>
              <a:rPr lang="fr-CA" sz="2400" dirty="0"/>
              <a:t>Injection : </a:t>
            </a:r>
          </a:p>
          <a:p>
            <a:pPr lvl="2"/>
            <a:r>
              <a:rPr lang="fr-CA" sz="2200" dirty="0"/>
              <a:t>Quantité : 90 à 100 ml</a:t>
            </a:r>
          </a:p>
          <a:p>
            <a:pPr lvl="2"/>
            <a:r>
              <a:rPr lang="fr-CA" sz="2200" dirty="0"/>
              <a:t>Débit : 4 ml/sec</a:t>
            </a:r>
          </a:p>
          <a:p>
            <a:pPr lvl="2"/>
            <a:r>
              <a:rPr lang="fr-CA" sz="2200" dirty="0"/>
              <a:t>Délais : </a:t>
            </a:r>
            <a:r>
              <a:rPr lang="fr-CA" sz="2200" dirty="0">
                <a:solidFill>
                  <a:srgbClr val="FF0000"/>
                </a:solidFill>
              </a:rPr>
              <a:t>Démarrage automatique à l’aide d’un capteur de densité (ROI) positionné </a:t>
            </a:r>
            <a:r>
              <a:rPr lang="fr-CA" sz="2200" u="sng" dirty="0">
                <a:solidFill>
                  <a:srgbClr val="FF0000"/>
                </a:solidFill>
              </a:rPr>
              <a:t>dans l’aorte abdominale</a:t>
            </a:r>
          </a:p>
          <a:p>
            <a:pPr lvl="2"/>
            <a:endParaRPr lang="fr-CA" sz="2200" u="sng" dirty="0">
              <a:solidFill>
                <a:srgbClr val="FF0000"/>
              </a:solidFill>
            </a:endParaRPr>
          </a:p>
          <a:p>
            <a:r>
              <a:rPr lang="fr-CA" sz="2400" b="1" dirty="0"/>
              <a:t>Topogramme : </a:t>
            </a:r>
          </a:p>
          <a:p>
            <a:pPr lvl="1"/>
            <a:r>
              <a:rPr lang="fr-CA" sz="2400" dirty="0"/>
              <a:t>Idem à TDM abdo-pelvien standard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D0B0A-336E-4AC2-9DF8-5130C8C7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3046145-B874-4A60-8803-DA4D002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4"/>
            <a:ext cx="9601200" cy="946615"/>
          </a:xfrm>
        </p:spPr>
        <p:txBody>
          <a:bodyPr/>
          <a:lstStyle/>
          <a:p>
            <a:r>
              <a:rPr lang="fr-CA" dirty="0" err="1"/>
              <a:t>Angio</a:t>
            </a:r>
            <a:r>
              <a:rPr lang="fr-CA" dirty="0"/>
              <a:t>-TDM abdo-pelvien</a:t>
            </a:r>
          </a:p>
        </p:txBody>
      </p:sp>
      <p:pic>
        <p:nvPicPr>
          <p:cNvPr id="7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BCB7225C-F6BB-4122-9400-3615842E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80" y="888651"/>
            <a:ext cx="3786798" cy="33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764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E6AB5-4BA6-4684-B482-75B1845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710131"/>
            <a:ext cx="8236226" cy="3581400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Acquisition : </a:t>
            </a:r>
            <a:r>
              <a:rPr lang="fr-CA" sz="2400" dirty="0"/>
              <a:t>Se fera en plusieurs étapes </a:t>
            </a:r>
          </a:p>
          <a:p>
            <a:pPr lvl="1"/>
            <a:r>
              <a:rPr lang="fr-CA" sz="2400" dirty="0"/>
              <a:t>1</a:t>
            </a:r>
            <a:r>
              <a:rPr lang="fr-CA" sz="2400" baseline="30000" dirty="0"/>
              <a:t>ère</a:t>
            </a:r>
            <a:r>
              <a:rPr lang="fr-CA" sz="2400" dirty="0"/>
              <a:t> étape : </a:t>
            </a:r>
            <a:r>
              <a:rPr lang="fr-CA" sz="2400" dirty="0">
                <a:solidFill>
                  <a:srgbClr val="00B0F0"/>
                </a:solidFill>
              </a:rPr>
              <a:t>Positionner la ligne de coupe du pré-contrôle au niveau des coupoles diaphragmatiques</a:t>
            </a:r>
          </a:p>
          <a:p>
            <a:pPr lvl="1"/>
            <a:r>
              <a:rPr lang="fr-CA" sz="2400" dirty="0"/>
              <a:t>2</a:t>
            </a:r>
            <a:r>
              <a:rPr lang="fr-CA" sz="2400" baseline="30000" dirty="0"/>
              <a:t>e</a:t>
            </a:r>
            <a:r>
              <a:rPr lang="fr-CA" sz="2400" dirty="0"/>
              <a:t> étape : Procéder à l’acquisition du pré-contrôle</a:t>
            </a:r>
          </a:p>
          <a:p>
            <a:pPr lvl="1"/>
            <a:r>
              <a:rPr lang="fr-CA" sz="2400" dirty="0"/>
              <a:t>3</a:t>
            </a:r>
            <a:r>
              <a:rPr lang="fr-CA" sz="2400" baseline="30000" dirty="0"/>
              <a:t>e</a:t>
            </a:r>
            <a:r>
              <a:rPr lang="fr-CA" sz="2400" dirty="0"/>
              <a:t> étape : </a:t>
            </a:r>
            <a:r>
              <a:rPr lang="fr-CA" sz="2400" dirty="0">
                <a:solidFill>
                  <a:srgbClr val="FF0000"/>
                </a:solidFill>
              </a:rPr>
              <a:t>Placer le ROI dans l’aorte abdominale (attention aux calcifications)</a:t>
            </a:r>
          </a:p>
          <a:p>
            <a:pPr lvl="1"/>
            <a:r>
              <a:rPr lang="fr-CA" sz="2400" dirty="0"/>
              <a:t>Procéder au test de perméabilité de la veine</a:t>
            </a:r>
          </a:p>
          <a:p>
            <a:pPr lvl="1"/>
            <a:r>
              <a:rPr lang="fr-CA" sz="2400" dirty="0"/>
              <a:t>Procéder à l’injection de PDC et l’acquisition des images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D0B0A-336E-4AC2-9DF8-5130C8C7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3046145-B874-4A60-8803-DA4D002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4"/>
            <a:ext cx="9601200" cy="946615"/>
          </a:xfrm>
        </p:spPr>
        <p:txBody>
          <a:bodyPr/>
          <a:lstStyle/>
          <a:p>
            <a:r>
              <a:rPr lang="fr-CA" dirty="0" err="1"/>
              <a:t>Angio</a:t>
            </a:r>
            <a:r>
              <a:rPr lang="fr-CA" dirty="0"/>
              <a:t>-TDM abdo-pelvien</a:t>
            </a:r>
          </a:p>
        </p:txBody>
      </p:sp>
      <p:sp>
        <p:nvSpPr>
          <p:cNvPr id="7" name="Phylactère : pensées 6">
            <a:extLst>
              <a:ext uri="{FF2B5EF4-FFF2-40B4-BE49-F238E27FC236}">
                <a16:creationId xmlns:a16="http://schemas.microsoft.com/office/drawing/2014/main" id="{E8B7DA97-E2CC-4AFE-8068-83B05F151811}"/>
              </a:ext>
            </a:extLst>
          </p:cNvPr>
          <p:cNvSpPr/>
          <p:nvPr/>
        </p:nvSpPr>
        <p:spPr>
          <a:xfrm>
            <a:off x="7151764" y="236392"/>
            <a:ext cx="3398394" cy="1508941"/>
          </a:xfrm>
          <a:prstGeom prst="cloudCallout">
            <a:avLst>
              <a:gd name="adj1" fmla="val -46446"/>
              <a:gd name="adj2" fmla="val 5317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L’épaisseur des coupes sera plus mince (1 mm) pour les </a:t>
            </a:r>
            <a:r>
              <a:rPr lang="fr-CA" dirty="0" err="1">
                <a:solidFill>
                  <a:schemeClr val="tx1"/>
                </a:solidFill>
              </a:rPr>
              <a:t>angio</a:t>
            </a:r>
            <a:r>
              <a:rPr lang="fr-CA" dirty="0">
                <a:solidFill>
                  <a:schemeClr val="tx1"/>
                </a:solidFill>
              </a:rPr>
              <a:t>-TDM</a:t>
            </a:r>
          </a:p>
        </p:txBody>
      </p:sp>
      <p:pic>
        <p:nvPicPr>
          <p:cNvPr id="8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6B962730-8DAC-4C45-A748-9113DD59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40" y="1710131"/>
            <a:ext cx="3283684" cy="29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6EE537-5A9E-4FF8-9FCF-D546DF553311}"/>
              </a:ext>
            </a:extLst>
          </p:cNvPr>
          <p:cNvSpPr/>
          <p:nvPr/>
        </p:nvSpPr>
        <p:spPr>
          <a:xfrm>
            <a:off x="9131789" y="1891502"/>
            <a:ext cx="2157533" cy="274287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48EF617-8765-4FE5-9E63-FBB0238D9F2F}"/>
              </a:ext>
            </a:extLst>
          </p:cNvPr>
          <p:cNvCxnSpPr>
            <a:cxnSpLocks/>
          </p:cNvCxnSpPr>
          <p:nvPr/>
        </p:nvCxnSpPr>
        <p:spPr>
          <a:xfrm>
            <a:off x="9228017" y="2056270"/>
            <a:ext cx="184101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DRlUYgFRpdFlUDTQ93pwog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OTMzLCJleHAiOjE2NDg1ODA1MzMsImlzcyI6IjAwMDAwMDAyLTAwMDAtMGZmMS1jZTAwLTAwMDAwMDAwMDAwMEAxMGQwNDViZS0xNjNhLTQ3OWMtYmVhMS05Y2UxMTAxYzdhNzkiLCJhdWQiOiIwMDAwMDAwMi0wMDAwLTBmZjEtY2UwMC0wMDAwMDAwMDAwMDAvYXR0YWNobWVudHMub2ZmaWNlLm5ldEAxMGQwNDViZS0xNjNhLTQ3OWMtYmVhMS05Y2UxMTAxYzdhNzkiLCJoYXBwIjoib3dhIn0.hLvZuomzHTbaVB-tikzvxMPLDQJ-yjY9rdtVF_Cdu6zhSwO6QoAziWHZZw4Ye7ZzFjayVLitURbm7XWQO7dCQ1tWjyGqgIAeWPxQbVp6EspsQ04stMHn75ExJFb8Ke1oLmDY2mdw8oeSqXtXwKzekvS5PyaKPzKndFWGtij-N1qOTvGdDTb9Obe6ijS8vGcaE5qgOKwD8N-_Y7HD0p4s3IZAIINLS5gbypLxkOAZO3Tz-WP1yHa977rxHzqKmBKJiA7wfUbLleio0_IlYeFd1PFnUskKp_DCiZlpbWVA3whUoTgq7AWjAil_UAfgN1Y_h56gOSPb-hMnvub6ad0u_g&amp;X-OWA-CANARY=GZ560artqEm8SnhtWVPbkXC9gIW1EdoYr92-AXiSau3eKeOhe3GIQE9KMVRjYcLlfeWPr3ii9O0.&amp;owa=outlook.office.com&amp;scriptVer=20220318002.08&amp;animation=true">
            <a:extLst>
              <a:ext uri="{FF2B5EF4-FFF2-40B4-BE49-F238E27FC236}">
                <a16:creationId xmlns:a16="http://schemas.microsoft.com/office/drawing/2014/main" id="{35C1BBE8-A2E9-4948-97AB-55CAAA4D1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4" b="12658"/>
          <a:stretch/>
        </p:blipFill>
        <p:spPr bwMode="auto">
          <a:xfrm>
            <a:off x="8849212" y="4680331"/>
            <a:ext cx="2722685" cy="17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C49CB8F3-5E4E-4769-87CD-773DC9489DD7}"/>
              </a:ext>
            </a:extLst>
          </p:cNvPr>
          <p:cNvSpPr/>
          <p:nvPr/>
        </p:nvSpPr>
        <p:spPr>
          <a:xfrm>
            <a:off x="10325750" y="5539153"/>
            <a:ext cx="75552" cy="754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2FD5BE-49A4-4EAB-AAFB-50199F5BF281}"/>
              </a:ext>
            </a:extLst>
          </p:cNvPr>
          <p:cNvSpPr txBox="1"/>
          <p:nvPr/>
        </p:nvSpPr>
        <p:spPr>
          <a:xfrm rot="16200000">
            <a:off x="11079694" y="5331404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21216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1972871-5DB1-4A3F-8687-1BA1C7BD404D}"/>
              </a:ext>
            </a:extLst>
          </p:cNvPr>
          <p:cNvSpPr/>
          <p:nvPr/>
        </p:nvSpPr>
        <p:spPr>
          <a:xfrm>
            <a:off x="4123038" y="1524000"/>
            <a:ext cx="3945924" cy="626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Trajet du produit de contraste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9C773-DC80-4CF5-A31C-362CEF40ADED}"/>
              </a:ext>
            </a:extLst>
          </p:cNvPr>
          <p:cNvSpPr/>
          <p:nvPr/>
        </p:nvSpPr>
        <p:spPr>
          <a:xfrm>
            <a:off x="1371599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brachiale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6D004-8C7F-4D6C-B03F-B154C9938E8C}"/>
              </a:ext>
            </a:extLst>
          </p:cNvPr>
          <p:cNvSpPr/>
          <p:nvPr/>
        </p:nvSpPr>
        <p:spPr>
          <a:xfrm>
            <a:off x="1371599" y="343106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subclavière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01DAF-74FD-410C-9934-8DD100CEA6F6}"/>
              </a:ext>
            </a:extLst>
          </p:cNvPr>
          <p:cNvSpPr/>
          <p:nvPr/>
        </p:nvSpPr>
        <p:spPr>
          <a:xfrm>
            <a:off x="1371599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cave sup.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9B06E-A6E3-4C9E-B825-F03557D96D88}"/>
              </a:ext>
            </a:extLst>
          </p:cNvPr>
          <p:cNvSpPr/>
          <p:nvPr/>
        </p:nvSpPr>
        <p:spPr>
          <a:xfrm>
            <a:off x="1371599" y="5086864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Oreillette droite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85497-04D8-473A-9CE1-40AE195CE6B0}"/>
              </a:ext>
            </a:extLst>
          </p:cNvPr>
          <p:cNvSpPr/>
          <p:nvPr/>
        </p:nvSpPr>
        <p:spPr>
          <a:xfrm>
            <a:off x="1371599" y="5883875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Ventricule droit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5A354-BE29-4A6B-8C64-98E228AFE739}"/>
              </a:ext>
            </a:extLst>
          </p:cNvPr>
          <p:cNvSpPr/>
          <p:nvPr/>
        </p:nvSpPr>
        <p:spPr>
          <a:xfrm>
            <a:off x="4123038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Artères pulmonaires</a:t>
            </a:r>
          </a:p>
        </p:txBody>
      </p:sp>
      <p:pic>
        <p:nvPicPr>
          <p:cNvPr id="1026" name="Picture 2" descr="Les différentes circulations | Les systèmes circulatoire et respiratoire">
            <a:extLst>
              <a:ext uri="{FF2B5EF4-FFF2-40B4-BE49-F238E27FC236}">
                <a16:creationId xmlns:a16="http://schemas.microsoft.com/office/drawing/2014/main" id="{6DE8156A-23EA-4412-9A74-D552A4D2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45" y="2710248"/>
            <a:ext cx="2614401" cy="35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A7457D-B1A8-4B64-9DB0-7B6B40982762}"/>
              </a:ext>
            </a:extLst>
          </p:cNvPr>
          <p:cNvSpPr/>
          <p:nvPr/>
        </p:nvSpPr>
        <p:spPr>
          <a:xfrm>
            <a:off x="4084464" y="343106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Poumons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514EC6-B18E-447D-BE9C-036EF5FCD4DF}"/>
              </a:ext>
            </a:extLst>
          </p:cNvPr>
          <p:cNvSpPr/>
          <p:nvPr/>
        </p:nvSpPr>
        <p:spPr>
          <a:xfrm>
            <a:off x="4123038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Veines pulmonaires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F2C96-AF2E-4FA7-8E68-CC8916916741}"/>
              </a:ext>
            </a:extLst>
          </p:cNvPr>
          <p:cNvSpPr/>
          <p:nvPr/>
        </p:nvSpPr>
        <p:spPr>
          <a:xfrm>
            <a:off x="4123038" y="5086864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Oreillette gauche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AFCA90-123B-4582-BC15-420646E0B351}"/>
              </a:ext>
            </a:extLst>
          </p:cNvPr>
          <p:cNvSpPr/>
          <p:nvPr/>
        </p:nvSpPr>
        <p:spPr>
          <a:xfrm>
            <a:off x="4123038" y="5883875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Ventricule gauche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8EC120-C1EB-48E0-AF8C-1713267C38BE}"/>
              </a:ext>
            </a:extLst>
          </p:cNvPr>
          <p:cNvSpPr/>
          <p:nvPr/>
        </p:nvSpPr>
        <p:spPr>
          <a:xfrm>
            <a:off x="6721685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Aorte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5F6C20-E91D-401C-9939-F9A3A9C93A54}"/>
              </a:ext>
            </a:extLst>
          </p:cNvPr>
          <p:cNvSpPr/>
          <p:nvPr/>
        </p:nvSpPr>
        <p:spPr>
          <a:xfrm>
            <a:off x="6718680" y="3431059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>
                <a:solidFill>
                  <a:prstClr val="white"/>
                </a:solidFill>
                <a:latin typeface="Franklin Gothic Book" panose="020B0503020102020204"/>
              </a:rPr>
              <a:t>Aorte thoracique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127DE546-4BAF-4093-863A-961B7EAE0C6C}"/>
              </a:ext>
            </a:extLst>
          </p:cNvPr>
          <p:cNvSpPr/>
          <p:nvPr/>
        </p:nvSpPr>
        <p:spPr>
          <a:xfrm>
            <a:off x="8983362" y="613720"/>
            <a:ext cx="2751439" cy="18061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15 à 25 secondes pour effectuer le trajet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EE21713E-E447-44EF-892B-A93F0DB4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4"/>
            <a:ext cx="6697362" cy="946615"/>
          </a:xfrm>
        </p:spPr>
        <p:txBody>
          <a:bodyPr/>
          <a:lstStyle/>
          <a:p>
            <a:r>
              <a:rPr lang="fr-CA" dirty="0" err="1"/>
              <a:t>Angio</a:t>
            </a:r>
            <a:r>
              <a:rPr lang="fr-CA" dirty="0"/>
              <a:t>-TDM abdo-pelvien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4FD861-6335-435A-B9A0-EBFBDA38A2AA}"/>
              </a:ext>
            </a:extLst>
          </p:cNvPr>
          <p:cNvSpPr/>
          <p:nvPr/>
        </p:nvSpPr>
        <p:spPr>
          <a:xfrm>
            <a:off x="6718680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Aorte abdominale</a:t>
            </a:r>
          </a:p>
        </p:txBody>
      </p:sp>
    </p:spTree>
    <p:extLst>
      <p:ext uri="{BB962C8B-B14F-4D97-AF65-F5344CB8AC3E}">
        <p14:creationId xmlns:p14="http://schemas.microsoft.com/office/powerpoint/2010/main" val="1033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15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E6AB5-4BA6-4684-B482-75B1845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8983"/>
            <a:ext cx="9601200" cy="4208417"/>
          </a:xfrm>
        </p:spPr>
        <p:txBody>
          <a:bodyPr/>
          <a:lstStyle/>
          <a:p>
            <a:r>
              <a:rPr lang="fr-CA" b="1" dirty="0"/>
              <a:t>Acquisition et reconstruction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D0B0A-336E-4AC2-9DF8-5130C8C7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3046145-B874-4A60-8803-DA4D002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4"/>
            <a:ext cx="9601200" cy="946615"/>
          </a:xfrm>
        </p:spPr>
        <p:txBody>
          <a:bodyPr/>
          <a:lstStyle/>
          <a:p>
            <a:r>
              <a:rPr lang="fr-CA" dirty="0" err="1"/>
              <a:t>Angio</a:t>
            </a:r>
            <a:r>
              <a:rPr lang="fr-CA" dirty="0"/>
              <a:t>-TDM abdo-pelvien</a:t>
            </a:r>
          </a:p>
        </p:txBody>
      </p:sp>
      <p:pic>
        <p:nvPicPr>
          <p:cNvPr id="12290" name="Picture 2" descr="https://prod-images-static.radiopaedia.org/images/55266639/COMP_MUFEID.Seq4.Ser7.Img53_big_gallery.jpeg">
            <a:extLst>
              <a:ext uri="{FF2B5EF4-FFF2-40B4-BE49-F238E27FC236}">
                <a16:creationId xmlns:a16="http://schemas.microsoft.com/office/drawing/2014/main" id="{6289A092-E763-4C36-B9B0-928614E1A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6594"/>
          <a:stretch/>
        </p:blipFill>
        <p:spPr bwMode="auto">
          <a:xfrm>
            <a:off x="1656983" y="2489996"/>
            <a:ext cx="3372217" cy="31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rod-images-static.radiopaedia.org/images/55266743/COMP_MUFEID.Seq501.Ser2.Img39_big_gallery.jpeg">
            <a:extLst>
              <a:ext uri="{FF2B5EF4-FFF2-40B4-BE49-F238E27FC236}">
                <a16:creationId xmlns:a16="http://schemas.microsoft.com/office/drawing/2014/main" id="{6D1DFAB6-7689-4A71-A1A0-C29918A3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93" y="2407271"/>
            <a:ext cx="2662604" cy="33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prod-images-static.radiopaedia.org/images/55266783/COMP_MUFEID.Seq500.Ser3.Img44_big_gallery.jpeg">
            <a:extLst>
              <a:ext uri="{FF2B5EF4-FFF2-40B4-BE49-F238E27FC236}">
                <a16:creationId xmlns:a16="http://schemas.microsoft.com/office/drawing/2014/main" id="{8D01BA42-24B3-4DA9-A73C-E28591534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r="6614"/>
          <a:stretch/>
        </p:blipFill>
        <p:spPr bwMode="auto">
          <a:xfrm>
            <a:off x="9667145" y="2315166"/>
            <a:ext cx="2107955" cy="34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26566DA-1A48-41A8-8C66-338027265E8F}"/>
              </a:ext>
            </a:extLst>
          </p:cNvPr>
          <p:cNvSpPr txBox="1"/>
          <p:nvPr/>
        </p:nvSpPr>
        <p:spPr>
          <a:xfrm>
            <a:off x="1927226" y="5850921"/>
            <a:ext cx="2831730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</a:t>
            </a:r>
            <a:r>
              <a:rPr lang="fr-CA" sz="1050" i="1" dirty="0">
                <a:hlinkClick r:id="rId5"/>
              </a:rPr>
              <a:t>https://radiopaedia.org/play/45193/entry/804235/case/90575/studies/107965?lang=us</a:t>
            </a:r>
            <a:r>
              <a:rPr lang="fr-CA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943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E6AB5-4BA6-4684-B482-75B1845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29787"/>
            <a:ext cx="9601200" cy="5355771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Examen abdominal et pelvien réalisé en 3 phases d’injection successives : </a:t>
            </a:r>
          </a:p>
          <a:p>
            <a:pPr lvl="1"/>
            <a:r>
              <a:rPr lang="fr-CA" sz="2400" dirty="0"/>
              <a:t>Abdo-pelvien C-</a:t>
            </a:r>
          </a:p>
          <a:p>
            <a:pPr lvl="1"/>
            <a:r>
              <a:rPr lang="fr-CA" sz="2400" dirty="0"/>
              <a:t>Abdo-pelvien C+ artériel (</a:t>
            </a:r>
            <a:r>
              <a:rPr lang="fr-CA" sz="2400" dirty="0" err="1"/>
              <a:t>angio</a:t>
            </a:r>
            <a:r>
              <a:rPr lang="fr-CA" sz="2400" dirty="0"/>
              <a:t>-TDM abdo-</a:t>
            </a:r>
            <a:r>
              <a:rPr lang="fr-CA" sz="2400" dirty="0" err="1"/>
              <a:t>pelv</a:t>
            </a:r>
            <a:r>
              <a:rPr lang="fr-CA" sz="2400" dirty="0"/>
              <a:t>)</a:t>
            </a:r>
          </a:p>
          <a:p>
            <a:pPr lvl="1"/>
            <a:r>
              <a:rPr lang="fr-CA" sz="2400" dirty="0"/>
              <a:t>Abdo-pelvien C+ veineux 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Buts ou indications : </a:t>
            </a:r>
          </a:p>
          <a:p>
            <a:pPr lvl="1"/>
            <a:r>
              <a:rPr lang="fr-CA" sz="2400" dirty="0"/>
              <a:t>Dissection aortique </a:t>
            </a:r>
            <a:r>
              <a:rPr lang="fr-CA" sz="2400" u="sng" dirty="0"/>
              <a:t>(le thorax sera également réalisé = TAP multi-phase)</a:t>
            </a:r>
          </a:p>
          <a:p>
            <a:pPr lvl="1"/>
            <a:r>
              <a:rPr lang="fr-CA" sz="2400" dirty="0"/>
              <a:t>Ischémie mésentérique :</a:t>
            </a:r>
          </a:p>
          <a:p>
            <a:pPr lvl="2"/>
            <a:r>
              <a:rPr lang="fr-CA" sz="2200" i="1" dirty="0"/>
              <a:t>Interruption du flux sanguin intestinal provoquée par une embolie, une thrombose ou une diminution du débit sanguin. </a:t>
            </a:r>
          </a:p>
          <a:p>
            <a:pPr lvl="1"/>
            <a:r>
              <a:rPr lang="fr-CA" sz="2400" dirty="0"/>
              <a:t>Colite ischémique :</a:t>
            </a:r>
          </a:p>
          <a:p>
            <a:pPr lvl="2"/>
            <a:r>
              <a:rPr lang="fr-CA" sz="2200" i="1" dirty="0"/>
              <a:t>Lésion du gros intestin consécutive à une interruption de la circulation sanguine. Une douleur abdominale et des selles sanglantes sont fréquentes</a:t>
            </a:r>
          </a:p>
          <a:p>
            <a:pPr lvl="1"/>
            <a:endParaRPr lang="fr-CA" sz="2400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D0B0A-336E-4AC2-9DF8-5130C8C7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3046145-B874-4A60-8803-DA4D002E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5"/>
            <a:ext cx="9601200" cy="708062"/>
          </a:xfrm>
        </p:spPr>
        <p:txBody>
          <a:bodyPr/>
          <a:lstStyle/>
          <a:p>
            <a:r>
              <a:rPr lang="fr-CA" dirty="0"/>
              <a:t>TDM abdo-pelvien multi-phase</a:t>
            </a:r>
          </a:p>
        </p:txBody>
      </p:sp>
    </p:spTree>
    <p:extLst>
      <p:ext uri="{BB962C8B-B14F-4D97-AF65-F5344CB8AC3E}">
        <p14:creationId xmlns:p14="http://schemas.microsoft.com/office/powerpoint/2010/main" val="1147597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E6AB5-4BA6-4684-B482-75B1845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828" y="1293223"/>
            <a:ext cx="8821491" cy="4297680"/>
          </a:xfrm>
        </p:spPr>
        <p:txBody>
          <a:bodyPr>
            <a:normAutofit/>
          </a:bodyPr>
          <a:lstStyle/>
          <a:p>
            <a:r>
              <a:rPr lang="fr-CA" sz="2400" b="1" dirty="0"/>
              <a:t>Contre-indications </a:t>
            </a:r>
          </a:p>
          <a:p>
            <a:pPr lvl="1"/>
            <a:r>
              <a:rPr lang="fr-CA" sz="2400" dirty="0"/>
              <a:t>Allergie aux substances de contrastes</a:t>
            </a:r>
          </a:p>
          <a:p>
            <a:pPr lvl="1"/>
            <a:r>
              <a:rPr lang="fr-CA" sz="2400" dirty="0"/>
              <a:t>Contre-indications à l’injection de PDC (iodé, baryté, etc.)</a:t>
            </a:r>
          </a:p>
          <a:p>
            <a:pPr lvl="1"/>
            <a:r>
              <a:rPr lang="fr-CA" sz="2400" b="1" u="sng" dirty="0"/>
              <a:t>Présence de baryum dans la région abdominale</a:t>
            </a:r>
          </a:p>
          <a:p>
            <a:pPr lvl="1"/>
            <a:endParaRPr lang="fr-CA" sz="2400" b="1" u="sng" dirty="0"/>
          </a:p>
          <a:p>
            <a:r>
              <a:rPr lang="fr-CA" sz="2400" b="1" dirty="0"/>
              <a:t>Préparation du patient : </a:t>
            </a:r>
          </a:p>
          <a:p>
            <a:pPr lvl="1"/>
            <a:r>
              <a:rPr lang="fr-CA" sz="2400" dirty="0"/>
              <a:t>Idem à </a:t>
            </a:r>
            <a:r>
              <a:rPr lang="fr-CA" sz="2400" dirty="0" err="1"/>
              <a:t>Angio</a:t>
            </a:r>
            <a:r>
              <a:rPr lang="fr-CA" sz="2400" dirty="0"/>
              <a:t>-TDM abdo-pelvien</a:t>
            </a:r>
            <a:endParaRPr lang="fr-CA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D0B0A-336E-4AC2-9DF8-5130C8C7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57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6AA66A1-136E-4A94-AFC3-E9CBA38E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5"/>
            <a:ext cx="9601200" cy="708062"/>
          </a:xfrm>
        </p:spPr>
        <p:txBody>
          <a:bodyPr/>
          <a:lstStyle/>
          <a:p>
            <a:r>
              <a:rPr lang="fr-CA" dirty="0"/>
              <a:t>TDM abdo-pelvien multi-phase</a:t>
            </a:r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59B8BD99-5B1F-4A0E-8292-0846F7E3CED5}"/>
              </a:ext>
            </a:extLst>
          </p:cNvPr>
          <p:cNvSpPr/>
          <p:nvPr/>
        </p:nvSpPr>
        <p:spPr>
          <a:xfrm>
            <a:off x="1902681" y="4923972"/>
            <a:ext cx="8821491" cy="1577680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Comme il s’agit d’un </a:t>
            </a:r>
            <a:r>
              <a:rPr kumimoji="0" lang="fr-CA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angio</a:t>
            </a: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-TDM, le débit d’injection sera plus </a:t>
            </a:r>
            <a:r>
              <a:rPr lang="fr-CA" dirty="0">
                <a:solidFill>
                  <a:prstClr val="black"/>
                </a:solidFill>
                <a:latin typeface="Franklin Gothic Book" panose="020B0503020102020204"/>
              </a:rPr>
              <a:t>rapide</a:t>
            </a:r>
            <a:r>
              <a:rPr kumimoji="0" lang="fr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</a:rPr>
              <a:t>, il faut alors un cathéter de plus gros volume pour supporter l’injection (18G)</a:t>
            </a:r>
          </a:p>
        </p:txBody>
      </p:sp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B7130B74-4AF6-4661-B809-4CBDC88C93C9}"/>
              </a:ext>
            </a:extLst>
          </p:cNvPr>
          <p:cNvSpPr/>
          <p:nvPr/>
        </p:nvSpPr>
        <p:spPr>
          <a:xfrm>
            <a:off x="8164427" y="2731386"/>
            <a:ext cx="4249783" cy="2332103"/>
          </a:xfrm>
          <a:prstGeom prst="cloudCallout">
            <a:avLst>
              <a:gd name="adj1" fmla="val -73015"/>
              <a:gd name="adj2" fmla="val -22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Comme il s’agit d’un examen pour de l’étude vasculaire, il ne sera pas nécessaire de faire boire de l’eau au patient pour opacifier le tube digestif</a:t>
            </a:r>
          </a:p>
        </p:txBody>
      </p:sp>
    </p:spTree>
    <p:extLst>
      <p:ext uri="{BB962C8B-B14F-4D97-AF65-F5344CB8AC3E}">
        <p14:creationId xmlns:p14="http://schemas.microsoft.com/office/powerpoint/2010/main" val="95713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5E6AB5-4BA6-4684-B482-75B1845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3039"/>
            <a:ext cx="7380455" cy="4990347"/>
          </a:xfrm>
        </p:spPr>
        <p:txBody>
          <a:bodyPr>
            <a:normAutofit fontScale="92500" lnSpcReduction="20000"/>
          </a:bodyPr>
          <a:lstStyle/>
          <a:p>
            <a:r>
              <a:rPr lang="fr-CA" sz="2400" b="1" dirty="0"/>
              <a:t>Positionnement : </a:t>
            </a:r>
          </a:p>
          <a:p>
            <a:pPr lvl="1"/>
            <a:r>
              <a:rPr lang="fr-CA" sz="2400" u="sng" dirty="0"/>
              <a:t>Idem à TDM abdo-pelvien standard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</a:t>
            </a:r>
            <a:r>
              <a:rPr lang="fr-CA" sz="2400" u="sng" dirty="0"/>
              <a:t>Idem TDM abdo-pelvien standard</a:t>
            </a:r>
          </a:p>
          <a:p>
            <a:pPr lvl="1"/>
            <a:endParaRPr lang="fr-CA" sz="2400" u="sng" dirty="0"/>
          </a:p>
          <a:p>
            <a:pPr lvl="1"/>
            <a:r>
              <a:rPr lang="fr-CA" sz="2400" dirty="0"/>
              <a:t>Injection : </a:t>
            </a:r>
          </a:p>
          <a:p>
            <a:pPr lvl="2"/>
            <a:r>
              <a:rPr lang="fr-CA" sz="2200" dirty="0"/>
              <a:t>Quantité : 90 à 100 ml</a:t>
            </a:r>
          </a:p>
          <a:p>
            <a:pPr lvl="2"/>
            <a:r>
              <a:rPr lang="fr-CA" sz="2200" dirty="0"/>
              <a:t>Débit : 4 ml/sec</a:t>
            </a:r>
          </a:p>
          <a:p>
            <a:pPr lvl="2"/>
            <a:r>
              <a:rPr lang="fr-CA" sz="2200" dirty="0"/>
              <a:t>Délais : </a:t>
            </a:r>
            <a:r>
              <a:rPr lang="fr-CA" sz="2200" dirty="0">
                <a:solidFill>
                  <a:srgbClr val="FF0000"/>
                </a:solidFill>
              </a:rPr>
              <a:t>Démarrage automatique à l’aide d’un capteur de densité (ROI) positionné </a:t>
            </a:r>
            <a:r>
              <a:rPr lang="fr-CA" sz="2200" u="sng" dirty="0">
                <a:solidFill>
                  <a:srgbClr val="FF0000"/>
                </a:solidFill>
              </a:rPr>
              <a:t>dans l’aorte abdominale</a:t>
            </a:r>
          </a:p>
          <a:p>
            <a:pPr lvl="2"/>
            <a:endParaRPr lang="fr-CA" sz="2200" u="sng" dirty="0">
              <a:solidFill>
                <a:srgbClr val="FF0000"/>
              </a:solidFill>
            </a:endParaRPr>
          </a:p>
          <a:p>
            <a:r>
              <a:rPr lang="fr-CA" sz="2400" b="1" dirty="0"/>
              <a:t>Topogramme : </a:t>
            </a:r>
          </a:p>
          <a:p>
            <a:pPr lvl="1"/>
            <a:r>
              <a:rPr lang="fr-CA" sz="2400" dirty="0"/>
              <a:t>Idem à TDM abdo-pelvien standard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DD0B0A-336E-4AC2-9DF8-5130C8C7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58</a:t>
            </a:fld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7A22387-416A-4CF8-812B-DC7692B3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5"/>
            <a:ext cx="9601200" cy="708062"/>
          </a:xfrm>
        </p:spPr>
        <p:txBody>
          <a:bodyPr/>
          <a:lstStyle/>
          <a:p>
            <a:r>
              <a:rPr lang="fr-CA" dirty="0"/>
              <a:t>TDM abdo-pelvien multi-phase</a:t>
            </a:r>
          </a:p>
        </p:txBody>
      </p:sp>
      <p:pic>
        <p:nvPicPr>
          <p:cNvPr id="6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04FDE97B-BE25-40B1-A1DA-22A79832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94" y="2140954"/>
            <a:ext cx="3283684" cy="29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173FF6-0BD2-4BCB-A180-F0E488969F99}"/>
              </a:ext>
            </a:extLst>
          </p:cNvPr>
          <p:cNvSpPr txBox="1"/>
          <p:nvPr/>
        </p:nvSpPr>
        <p:spPr>
          <a:xfrm>
            <a:off x="9666090" y="5136045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3176332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F3FA5-B138-499C-BC88-B38031C3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0789"/>
            <a:ext cx="6594231" cy="4820194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Acquisition</a:t>
            </a:r>
            <a:r>
              <a:rPr lang="fr-CA" sz="2400" dirty="0"/>
              <a:t> : </a:t>
            </a:r>
            <a:r>
              <a:rPr lang="fr-CA" sz="2400" u="sng" dirty="0"/>
              <a:t>Se fera en plusieurs étapes</a:t>
            </a:r>
            <a:r>
              <a:rPr lang="fr-CA" sz="2400" dirty="0"/>
              <a:t> </a:t>
            </a:r>
          </a:p>
          <a:p>
            <a:pPr lvl="1"/>
            <a:r>
              <a:rPr lang="fr-CA" sz="2400" b="1" dirty="0"/>
              <a:t>1</a:t>
            </a:r>
            <a:r>
              <a:rPr lang="fr-CA" sz="2400" b="1" baseline="30000" dirty="0"/>
              <a:t>ère</a:t>
            </a:r>
            <a:r>
              <a:rPr lang="fr-CA" sz="2400" b="1" dirty="0"/>
              <a:t> étape </a:t>
            </a:r>
            <a:r>
              <a:rPr lang="fr-CA" sz="2400" dirty="0"/>
              <a:t>: Acquisition AP C-</a:t>
            </a:r>
          </a:p>
          <a:p>
            <a:pPr marL="530352" lvl="1" indent="0">
              <a:buNone/>
            </a:pPr>
            <a:endParaRPr lang="fr-CA" sz="2400" dirty="0"/>
          </a:p>
          <a:p>
            <a:pPr lvl="1"/>
            <a:r>
              <a:rPr lang="fr-CA" sz="2400" b="1" dirty="0"/>
              <a:t>2</a:t>
            </a:r>
            <a:r>
              <a:rPr lang="fr-CA" sz="2400" b="1" baseline="30000" dirty="0"/>
              <a:t>e</a:t>
            </a:r>
            <a:r>
              <a:rPr lang="fr-CA" sz="2400" b="1" dirty="0"/>
              <a:t> étape </a:t>
            </a:r>
            <a:r>
              <a:rPr lang="fr-CA" sz="2400" dirty="0"/>
              <a:t>: Acquisition AP C+ artériel : </a:t>
            </a:r>
          </a:p>
          <a:p>
            <a:pPr lvl="2"/>
            <a:r>
              <a:rPr lang="fr-CA" sz="2200" dirty="0">
                <a:solidFill>
                  <a:srgbClr val="00B0F0"/>
                </a:solidFill>
              </a:rPr>
              <a:t>Pré-contrôle aux coupoles diaphragmatiques</a:t>
            </a:r>
          </a:p>
          <a:p>
            <a:pPr lvl="2"/>
            <a:r>
              <a:rPr lang="fr-CA" sz="2200" dirty="0"/>
              <a:t>Acquisition du pré-contrôle</a:t>
            </a:r>
          </a:p>
          <a:p>
            <a:pPr lvl="2"/>
            <a:r>
              <a:rPr lang="fr-CA" sz="2200" dirty="0">
                <a:solidFill>
                  <a:srgbClr val="FF0000"/>
                </a:solidFill>
              </a:rPr>
              <a:t>ROI dans </a:t>
            </a:r>
            <a:r>
              <a:rPr lang="fr-CA" sz="2200" u="sng" dirty="0">
                <a:solidFill>
                  <a:srgbClr val="FF0000"/>
                </a:solidFill>
              </a:rPr>
              <a:t>l’aorte abdominale</a:t>
            </a:r>
          </a:p>
          <a:p>
            <a:pPr lvl="2"/>
            <a:r>
              <a:rPr lang="fr-CA" sz="2200" dirty="0"/>
              <a:t>Test perméabilité de la veine</a:t>
            </a:r>
          </a:p>
          <a:p>
            <a:pPr lvl="2"/>
            <a:r>
              <a:rPr lang="fr-CA" sz="2200" dirty="0"/>
              <a:t>Injection du PDC + acquisition artériel</a:t>
            </a:r>
          </a:p>
          <a:p>
            <a:pPr marL="987552" lvl="2" indent="0">
              <a:buNone/>
            </a:pPr>
            <a:endParaRPr lang="fr-CA" sz="2200" dirty="0"/>
          </a:p>
          <a:p>
            <a:pPr lvl="1"/>
            <a:r>
              <a:rPr lang="fr-CA" sz="2400" b="1" dirty="0"/>
              <a:t>3</a:t>
            </a:r>
            <a:r>
              <a:rPr lang="fr-CA" sz="2400" b="1" baseline="30000" dirty="0"/>
              <a:t>e</a:t>
            </a:r>
            <a:r>
              <a:rPr lang="fr-CA" sz="2400" b="1" dirty="0"/>
              <a:t> étape </a:t>
            </a:r>
            <a:r>
              <a:rPr lang="fr-CA" sz="2400" dirty="0"/>
              <a:t>: Acquisition AP C+ veineux</a:t>
            </a:r>
          </a:p>
          <a:p>
            <a:pPr lvl="2"/>
            <a:r>
              <a:rPr lang="fr-CA" sz="2200" dirty="0"/>
              <a:t>Attendre le délais souhaité (60 à 70 Secondes), puis procéder à l’acquisition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EB162B-FD91-48BE-BB4A-F338516A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F17B221-CE99-4D2D-9A37-44F4AA96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5"/>
            <a:ext cx="9601200" cy="708062"/>
          </a:xfrm>
        </p:spPr>
        <p:txBody>
          <a:bodyPr/>
          <a:lstStyle/>
          <a:p>
            <a:r>
              <a:rPr lang="fr-CA" dirty="0"/>
              <a:t>TDM abdo-pelvien multi-phase</a:t>
            </a:r>
          </a:p>
        </p:txBody>
      </p:sp>
      <p:sp>
        <p:nvSpPr>
          <p:cNvPr id="7" name="Nuage 6">
            <a:extLst>
              <a:ext uri="{FF2B5EF4-FFF2-40B4-BE49-F238E27FC236}">
                <a16:creationId xmlns:a16="http://schemas.microsoft.com/office/drawing/2014/main" id="{7A583F93-AE08-456E-A152-7045E6D16D3E}"/>
              </a:ext>
            </a:extLst>
          </p:cNvPr>
          <p:cNvSpPr/>
          <p:nvPr/>
        </p:nvSpPr>
        <p:spPr>
          <a:xfrm>
            <a:off x="8555584" y="287843"/>
            <a:ext cx="2831190" cy="176289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 seule injection pour tout l’examen</a:t>
            </a:r>
          </a:p>
        </p:txBody>
      </p:sp>
      <p:pic>
        <p:nvPicPr>
          <p:cNvPr id="8" name="Picture 2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OcEw0HeBF1DtVug%2FVw1yu8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MDQ0LCJleHAiOjE2NDg1Nzk2NDQsImlzcyI6IjAwMDAwMDAyLTAwMDAtMGZmMS1jZTAwLTAwMDAwMDAwMDAwMEAxMGQwNDViZS0xNjNhLTQ3OWMtYmVhMS05Y2UxMTAxYzdhNzkiLCJhdWQiOiIwMDAwMDAwMi0wMDAwLTBmZjEtY2UwMC0wMDAwMDAwMDAwMDAvYXR0YWNobWVudHMub2ZmaWNlLm5ldEAxMGQwNDViZS0xNjNhLTQ3OWMtYmVhMS05Y2UxMTAxYzdhNzkiLCJoYXBwIjoib3dhIn0.je1_HDmu7gyX7qkjDvRAjXMO-X_gWRPkOcssWrGEHcnRD2CxfpZsCIyOOujJP1TzmKx26Z612CMUar6j9lkPD8dMM8M0WAXSXJxrwe2JB9K9BxNI4ZnjOKKa9zUlIY4bZS-HmB0YIiMP3zMRmsIRu29iALMA82aIQmEslqLhiyCnvihdIn6m6FTGZFSdsmQ58lQLk2nB0KRLvVf_CoziXzF3D11pkr0OQ86WuM65rlBQO4qVax8WgCzHwQujsWyHwYY0o8ftL56P493XUQoSQvAUG2w72rVJraduwkFmZHafMO6fqM2iH6pKpAtPLhHJyx09th9kKE2Piu51gc0snA&amp;X-OWA-CANARY=4LuWgyGnaECHvQ_sBzoTbzCj9MyzEdoYHL8_yEfUC0B9rCkeaLLfPrxDbaitUI_0FYnyza0BX0w.&amp;owa=outlook.office.com&amp;scriptVer=20220318002.08&amp;animation=true">
            <a:extLst>
              <a:ext uri="{FF2B5EF4-FFF2-40B4-BE49-F238E27FC236}">
                <a16:creationId xmlns:a16="http://schemas.microsoft.com/office/drawing/2014/main" id="{7D5558AE-5BA8-4D95-A61E-08C66887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337" y="2025193"/>
            <a:ext cx="3283684" cy="29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148E96-4356-468C-8D59-11E39539D2E7}"/>
              </a:ext>
            </a:extLst>
          </p:cNvPr>
          <p:cNvSpPr/>
          <p:nvPr/>
        </p:nvSpPr>
        <p:spPr>
          <a:xfrm>
            <a:off x="8815267" y="2206564"/>
            <a:ext cx="2157533" cy="274287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F95C185-369C-4C27-810E-ADE9733E7B0B}"/>
              </a:ext>
            </a:extLst>
          </p:cNvPr>
          <p:cNvCxnSpPr>
            <a:cxnSpLocks/>
          </p:cNvCxnSpPr>
          <p:nvPr/>
        </p:nvCxnSpPr>
        <p:spPr>
          <a:xfrm>
            <a:off x="8964248" y="2416754"/>
            <a:ext cx="184101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https://attachments.office.net/owa/luc.belanger%40cegep-rimouski.qc.ca/service.svc/s/GetAttachmentThumbnail?id=AAMkADZjZDAyNGYxLWVmZmUtNDMzOS1iYWQwLTE3ZjM0ZTJkYTQ4NQBGAAAAAACyg0CH6xCtT7OeAmVWcXuxBwCUo%2FaoVnEMSosyDtnpevNoAAAAAAEMAACUo%2FaoVnEMSosyDtnpevNoAACBdqwEAAABEgAQADRlUYgFRpdFlUDTQ93pwog%3D&amp;thumbnailType=2&amp;token=eyJhbGciOiJSUzI1NiIsImtpZCI6IkZBRDY1NDI2MkM2QUYyOTYxQUExRThDQUI3OEZGMUIyNzBFNzA3RTkiLCJ0eXAiOiJKV1QiLCJ4NXQiOiItdFpVSml4cThwWWFvZWpLdDRfeHNuRG5CLWsifQ.eyJvcmlnaW4iOiJodHRwczovL291dGxvb2sub2ZmaWNlLmNvbSIsInVjIjoiMGI5ZGFlYzYwMGU2NDlmMjllMWNkNGUzYzZhZGM0YWUiLCJzaWduaW5fc3RhdGUiOiJbXCJrbXNpXCJdIiwidmVyIjoiRXhjaGFuZ2UuQ2FsbGJhY2suVjEiLCJhcHBjdHhzZW5kZXIiOiJPd2FEb3dubG9hZEAxMGQwNDViZS0xNjNhLTQ3OWMtYmVhMS05Y2UxMTAxYzdhNzkiLCJpc3NyaW5nIjoiV1ciLCJhcHBjdHgiOiJ7XCJtc2V4Y2hwcm90XCI6XCJvd2FcIixcInB1aWRcIjpcIjExNTM4MDExMTk0NzY4OTE4NzBcIixcInNjb3BlXCI6XCJPd2FEb3dubG9hZFwiLFwib2lkXCI6XCI5MTVhMzFhNy03ZmE0LTQxNTItOGM5YS00MjNmN2MwOWFjZDFcIixcInByaW1hcnlzaWRcIjpcIlMtMS01LTIxLTExNDE2MTUxNTYtMTE4Nzc0NDM2MC0zNjUzNTg5MjM5LTE3MTk1ODI3XCJ9IiwibmJmIjoxNjQ4NTc5OTMzLCJleHAiOjE2NDg1ODA1MzMsImlzcyI6IjAwMDAwMDAyLTAwMDAtMGZmMS1jZTAwLTAwMDAwMDAwMDAwMEAxMGQwNDViZS0xNjNhLTQ3OWMtYmVhMS05Y2UxMTAxYzdhNzkiLCJhdWQiOiIwMDAwMDAwMi0wMDAwLTBmZjEtY2UwMC0wMDAwMDAwMDAwMDAvYXR0YWNobWVudHMub2ZmaWNlLm5ldEAxMGQwNDViZS0xNjNhLTQ3OWMtYmVhMS05Y2UxMTAxYzdhNzkiLCJoYXBwIjoib3dhIn0.hLvZuomzHTbaVB-tikzvxMPLDQJ-yjY9rdtVF_Cdu6zhSwO6QoAziWHZZw4Ye7ZzFjayVLitURbm7XWQO7dCQ1tWjyGqgIAeWPxQbVp6EspsQ04stMHn75ExJFb8Ke1oLmDY2mdw8oeSqXtXwKzekvS5PyaKPzKndFWGtij-N1qOTvGdDTb9Obe6ijS8vGcaE5qgOKwD8N-_Y7HD0p4s3IZAIINLS5gbypLxkOAZO3Tz-WP1yHa977rxHzqKmBKJiA7wfUbLleio0_IlYeFd1PFnUskKp_DCiZlpbWVA3whUoTgq7AWjAil_UAfgN1Y_h56gOSPb-hMnvub6ad0u_g&amp;X-OWA-CANARY=GZ560artqEm8SnhtWVPbkXC9gIW1EdoYr92-AXiSau3eKeOhe3GIQE9KMVRjYcLlfeWPr3ii9O0.&amp;owa=outlook.office.com&amp;scriptVer=20220318002.08&amp;animation=true">
            <a:extLst>
              <a:ext uri="{FF2B5EF4-FFF2-40B4-BE49-F238E27FC236}">
                <a16:creationId xmlns:a16="http://schemas.microsoft.com/office/drawing/2014/main" id="{95461F00-58A4-47F6-B883-C0D473906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4" b="12658"/>
          <a:stretch/>
        </p:blipFill>
        <p:spPr bwMode="auto">
          <a:xfrm>
            <a:off x="7248494" y="4964696"/>
            <a:ext cx="2722685" cy="17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66367C16-111F-418F-BBCB-D0810E6C5758}"/>
              </a:ext>
            </a:extLst>
          </p:cNvPr>
          <p:cNvSpPr/>
          <p:nvPr/>
        </p:nvSpPr>
        <p:spPr>
          <a:xfrm>
            <a:off x="8730923" y="5824847"/>
            <a:ext cx="75552" cy="754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9BF949-194D-4DD4-9FE7-EA163FC992B1}"/>
              </a:ext>
            </a:extLst>
          </p:cNvPr>
          <p:cNvSpPr txBox="1"/>
          <p:nvPr/>
        </p:nvSpPr>
        <p:spPr>
          <a:xfrm>
            <a:off x="10226920" y="5078165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23692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7B82A3-F3FD-44BC-8212-4E924008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B305C4-AABB-47C1-92BF-9E89CC3C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307" y="0"/>
            <a:ext cx="4879358" cy="6847276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5535EC2-B2DF-4E79-937C-00977DB2E116}"/>
              </a:ext>
            </a:extLst>
          </p:cNvPr>
          <p:cNvCxnSpPr>
            <a:cxnSpLocks/>
          </p:cNvCxnSpPr>
          <p:nvPr/>
        </p:nvCxnSpPr>
        <p:spPr>
          <a:xfrm flipH="1" flipV="1">
            <a:off x="3262184" y="1021492"/>
            <a:ext cx="1093852" cy="12768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103AC07-C033-43B9-82E1-3674876F1C36}"/>
              </a:ext>
            </a:extLst>
          </p:cNvPr>
          <p:cNvSpPr txBox="1"/>
          <p:nvPr/>
        </p:nvSpPr>
        <p:spPr>
          <a:xfrm>
            <a:off x="939113" y="535460"/>
            <a:ext cx="232307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S’assurer de la compatibilité du médicament et du PCI utilisé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E6904E-5CE6-408E-BF85-21AAA96F77FC}"/>
              </a:ext>
            </a:extLst>
          </p:cNvPr>
          <p:cNvSpPr txBox="1"/>
          <p:nvPr/>
        </p:nvSpPr>
        <p:spPr>
          <a:xfrm>
            <a:off x="1357186" y="2117422"/>
            <a:ext cx="24288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Vérifier si patient est prédisposé à avoir des allergies : </a:t>
            </a:r>
          </a:p>
          <a:p>
            <a:pPr algn="ctr"/>
            <a:r>
              <a:rPr lang="fr-CA" sz="1400" dirty="0"/>
              <a:t>Peu augmenter le risque</a:t>
            </a:r>
          </a:p>
        </p:txBody>
      </p:sp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066098E6-3BB5-4BDC-B8D6-1913619564FA}"/>
              </a:ext>
            </a:extLst>
          </p:cNvPr>
          <p:cNvSpPr/>
          <p:nvPr/>
        </p:nvSpPr>
        <p:spPr>
          <a:xfrm>
            <a:off x="3786070" y="2396471"/>
            <a:ext cx="536237" cy="48677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6EF46A-4987-48B7-AD78-375C1D045CC3}"/>
              </a:ext>
            </a:extLst>
          </p:cNvPr>
          <p:cNvSpPr/>
          <p:nvPr/>
        </p:nvSpPr>
        <p:spPr>
          <a:xfrm>
            <a:off x="4388992" y="2815843"/>
            <a:ext cx="4607225" cy="486772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9092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74C31-5E77-40CF-8CD5-309AFB06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65068"/>
            <a:ext cx="9601200" cy="404614"/>
          </a:xfrm>
        </p:spPr>
        <p:txBody>
          <a:bodyPr/>
          <a:lstStyle/>
          <a:p>
            <a:r>
              <a:rPr lang="fr-CA" b="1" dirty="0"/>
              <a:t>Acquisition et reconstructions :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7AAADA-4828-4FD3-ACD0-5DECD6AB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5B4D5F3-4E4B-43B6-B8A2-0E07969E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345"/>
            <a:ext cx="9601200" cy="708062"/>
          </a:xfrm>
        </p:spPr>
        <p:txBody>
          <a:bodyPr/>
          <a:lstStyle/>
          <a:p>
            <a:r>
              <a:rPr lang="fr-CA" dirty="0"/>
              <a:t>TDM abdo-pelvien multi-phase</a:t>
            </a:r>
          </a:p>
        </p:txBody>
      </p:sp>
      <p:pic>
        <p:nvPicPr>
          <p:cNvPr id="7" name="Picture 2" descr="https://prod-images-static.radiopaedia.org/images/15717968/5b385fa2270acbfdf461611a604771_big_gallery.jpeg">
            <a:extLst>
              <a:ext uri="{FF2B5EF4-FFF2-40B4-BE49-F238E27FC236}">
                <a16:creationId xmlns:a16="http://schemas.microsoft.com/office/drawing/2014/main" id="{957CBD1D-5658-4488-B029-B3836B4B6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6" b="14701"/>
          <a:stretch/>
        </p:blipFill>
        <p:spPr bwMode="auto">
          <a:xfrm>
            <a:off x="864577" y="2453054"/>
            <a:ext cx="37586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1BD137-56B0-4161-AECB-0BB4209C01DC}"/>
              </a:ext>
            </a:extLst>
          </p:cNvPr>
          <p:cNvSpPr txBox="1"/>
          <p:nvPr/>
        </p:nvSpPr>
        <p:spPr>
          <a:xfrm>
            <a:off x="1371600" y="5162893"/>
            <a:ext cx="2446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CA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https://radiopaedia.org/cases/normal-ct-abdomen-and-pelvis-triphasic-protocol?lang=us</a:t>
            </a:r>
            <a:r>
              <a:rPr lang="fr-CA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2" descr="https://prod-images-static.radiopaedia.org/images/55266639/COMP_MUFEID.Seq4.Ser7.Img53_big_gallery.jpeg">
            <a:extLst>
              <a:ext uri="{FF2B5EF4-FFF2-40B4-BE49-F238E27FC236}">
                <a16:creationId xmlns:a16="http://schemas.microsoft.com/office/drawing/2014/main" id="{749C0399-EAC5-44AA-8F6C-87D34371A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6594"/>
          <a:stretch/>
        </p:blipFill>
        <p:spPr bwMode="auto">
          <a:xfrm>
            <a:off x="4891605" y="2129888"/>
            <a:ext cx="3372217" cy="31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858C130-9635-4AFF-B9BC-87E9F806002E}"/>
              </a:ext>
            </a:extLst>
          </p:cNvPr>
          <p:cNvSpPr txBox="1"/>
          <p:nvPr/>
        </p:nvSpPr>
        <p:spPr>
          <a:xfrm>
            <a:off x="7121163" y="5554804"/>
            <a:ext cx="2831730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</a:t>
            </a:r>
            <a:r>
              <a:rPr lang="fr-CA" sz="1050" i="1" dirty="0">
                <a:hlinkClick r:id="rId5"/>
              </a:rPr>
              <a:t>https://radiopaedia.org/play/45193/entry/804235/case/90575/studies/107965?lang=us</a:t>
            </a:r>
            <a:r>
              <a:rPr lang="fr-CA" sz="1050" i="1" dirty="0"/>
              <a:t> </a:t>
            </a:r>
          </a:p>
        </p:txBody>
      </p:sp>
      <p:pic>
        <p:nvPicPr>
          <p:cNvPr id="13314" name="Picture 2" descr="https://prod-images-static.radiopaedia.org/images/55266694/COMP_MUFEID.Seq6.Ser6.Img59_big_gallery.jpeg">
            <a:extLst>
              <a:ext uri="{FF2B5EF4-FFF2-40B4-BE49-F238E27FC236}">
                <a16:creationId xmlns:a16="http://schemas.microsoft.com/office/drawing/2014/main" id="{C8260607-830A-4059-81AE-ACDDA0AA5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13939" r="5542" b="21429"/>
          <a:stretch/>
        </p:blipFill>
        <p:spPr bwMode="auto">
          <a:xfrm>
            <a:off x="8656027" y="2343490"/>
            <a:ext cx="3229709" cy="28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C61FA0-53CF-436D-B562-389B33FA369F}"/>
              </a:ext>
            </a:extLst>
          </p:cNvPr>
          <p:cNvSpPr/>
          <p:nvPr/>
        </p:nvSpPr>
        <p:spPr>
          <a:xfrm>
            <a:off x="864577" y="2374603"/>
            <a:ext cx="798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 -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32663-0F66-4A93-AB74-0C57D386A183}"/>
              </a:ext>
            </a:extLst>
          </p:cNvPr>
          <p:cNvSpPr/>
          <p:nvPr/>
        </p:nvSpPr>
        <p:spPr>
          <a:xfrm>
            <a:off x="4805416" y="2081880"/>
            <a:ext cx="1366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Artériel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019DF-5B05-4652-A437-D7CAE36D20AD}"/>
              </a:ext>
            </a:extLst>
          </p:cNvPr>
          <p:cNvSpPr/>
          <p:nvPr/>
        </p:nvSpPr>
        <p:spPr>
          <a:xfrm>
            <a:off x="8589162" y="2281138"/>
            <a:ext cx="14505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Veineux </a:t>
            </a:r>
          </a:p>
        </p:txBody>
      </p:sp>
    </p:spTree>
    <p:extLst>
      <p:ext uri="{BB962C8B-B14F-4D97-AF65-F5344CB8AC3E}">
        <p14:creationId xmlns:p14="http://schemas.microsoft.com/office/powerpoint/2010/main" val="14773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456DF-20FB-4700-9C51-5CC00EED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6600"/>
          </a:xfrm>
        </p:spPr>
        <p:txBody>
          <a:bodyPr/>
          <a:lstStyle/>
          <a:p>
            <a:r>
              <a:rPr lang="fr-CA" dirty="0"/>
              <a:t>TDM abdominal : Système digestif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AF86A-9BC6-4108-A017-A4757973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7964"/>
            <a:ext cx="5517157" cy="4149436"/>
          </a:xfrm>
        </p:spPr>
        <p:txBody>
          <a:bodyPr/>
          <a:lstStyle/>
          <a:p>
            <a:r>
              <a:rPr lang="fr-CA" dirty="0"/>
              <a:t>Voici la liste des principaux protocoles d’examen TDM pour l’étude du système digestif :</a:t>
            </a:r>
          </a:p>
          <a:p>
            <a:pPr lvl="1"/>
            <a:r>
              <a:rPr lang="fr-CA" dirty="0"/>
              <a:t>TDM abdo-pelvien C- (AP C-)</a:t>
            </a:r>
          </a:p>
          <a:p>
            <a:pPr lvl="1"/>
            <a:r>
              <a:rPr lang="fr-CA" dirty="0"/>
              <a:t>TDM abdo-pelvien C+ veineux (AP C+)</a:t>
            </a:r>
          </a:p>
          <a:p>
            <a:pPr marL="530352" lvl="1" indent="0">
              <a:buNone/>
            </a:pPr>
            <a:endParaRPr lang="fr-CA" dirty="0"/>
          </a:p>
          <a:p>
            <a:pPr lvl="1"/>
            <a:r>
              <a:rPr lang="fr-CA" dirty="0" err="1"/>
              <a:t>Coloscanner</a:t>
            </a:r>
            <a:r>
              <a:rPr lang="fr-CA" dirty="0"/>
              <a:t> (TDM abdo-pelvien avec lavement)</a:t>
            </a:r>
          </a:p>
          <a:p>
            <a:pPr lvl="1"/>
            <a:r>
              <a:rPr lang="fr-CA" dirty="0"/>
              <a:t>Entéro-TDM</a:t>
            </a:r>
          </a:p>
          <a:p>
            <a:pPr lvl="1"/>
            <a:r>
              <a:rPr lang="fr-CA" dirty="0"/>
              <a:t>Colonoscopie virtuelle par TDM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8E9558-7B68-4576-A815-CBD73FB1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BD388B6F-75AB-4BF2-8010-6E78327A6415}"/>
              </a:ext>
            </a:extLst>
          </p:cNvPr>
          <p:cNvSpPr/>
          <p:nvPr/>
        </p:nvSpPr>
        <p:spPr>
          <a:xfrm>
            <a:off x="6737142" y="2590539"/>
            <a:ext cx="303230" cy="89823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34608D-9D32-4E49-8B0E-B6D6D76615E4}"/>
              </a:ext>
            </a:extLst>
          </p:cNvPr>
          <p:cNvSpPr txBox="1"/>
          <p:nvPr/>
        </p:nvSpPr>
        <p:spPr>
          <a:xfrm>
            <a:off x="7324759" y="2670325"/>
            <a:ext cx="364804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Dans certains cas, il se peut qu’un thorax soit également demandé. Il s’agira alors d’un </a:t>
            </a:r>
            <a:r>
              <a:rPr lang="fr-CA" sz="1400" b="1" dirty="0"/>
              <a:t>TDM thorax-abdo-pelvien (TDM TAP)</a:t>
            </a:r>
            <a:endParaRPr lang="fr-C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7C9F6-660B-488D-B59E-D7F18F90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1182"/>
          </a:xfrm>
        </p:spPr>
        <p:txBody>
          <a:bodyPr>
            <a:normAutofit fontScale="90000"/>
          </a:bodyPr>
          <a:lstStyle/>
          <a:p>
            <a:r>
              <a:rPr lang="fr-CA" dirty="0"/>
              <a:t>TDM abdo-pelvien C+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30331-F344-4530-8F62-84F875F1E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5769"/>
            <a:ext cx="3676918" cy="4141631"/>
          </a:xfrm>
        </p:spPr>
        <p:txBody>
          <a:bodyPr>
            <a:normAutofit/>
          </a:bodyPr>
          <a:lstStyle/>
          <a:p>
            <a:r>
              <a:rPr lang="fr-CA" b="1" dirty="0"/>
              <a:t>Buts ou indications :  </a:t>
            </a:r>
            <a:r>
              <a:rPr lang="fr-CA" b="1" u="sng" dirty="0"/>
              <a:t>Très vaste !! </a:t>
            </a:r>
          </a:p>
          <a:p>
            <a:pPr lvl="1"/>
            <a:r>
              <a:rPr lang="fr-CA" dirty="0"/>
              <a:t>Abcès</a:t>
            </a:r>
          </a:p>
          <a:p>
            <a:pPr lvl="1"/>
            <a:r>
              <a:rPr lang="fr-CA" dirty="0"/>
              <a:t>Appendicite</a:t>
            </a:r>
          </a:p>
          <a:p>
            <a:pPr lvl="1"/>
            <a:r>
              <a:rPr lang="fr-CA" dirty="0"/>
              <a:t>Ascite</a:t>
            </a:r>
          </a:p>
          <a:p>
            <a:pPr lvl="1"/>
            <a:r>
              <a:rPr lang="fr-CA" dirty="0"/>
              <a:t>Cancer, néoplasie</a:t>
            </a:r>
          </a:p>
          <a:p>
            <a:pPr lvl="1"/>
            <a:r>
              <a:rPr lang="fr-CA" dirty="0" err="1"/>
              <a:t>Cholélithiase</a:t>
            </a:r>
            <a:r>
              <a:rPr lang="fr-CA" dirty="0"/>
              <a:t>, </a:t>
            </a:r>
            <a:r>
              <a:rPr lang="fr-CA" dirty="0" err="1"/>
              <a:t>cholédocholithiase</a:t>
            </a:r>
            <a:endParaRPr lang="fr-CA" dirty="0"/>
          </a:p>
          <a:p>
            <a:pPr lvl="1"/>
            <a:r>
              <a:rPr lang="fr-CA" dirty="0"/>
              <a:t>Cholécystite</a:t>
            </a:r>
          </a:p>
          <a:p>
            <a:pPr lvl="1"/>
            <a:r>
              <a:rPr lang="fr-CA" dirty="0"/>
              <a:t>Cirrhose</a:t>
            </a:r>
          </a:p>
          <a:p>
            <a:pPr lvl="1"/>
            <a:r>
              <a:rPr lang="fr-CA" dirty="0"/>
              <a:t>Diverticulite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4FEA42-3B82-4072-B35B-125A7C03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19DFA64-D183-4212-AC7B-25426B66A6A5}"/>
              </a:ext>
            </a:extLst>
          </p:cNvPr>
          <p:cNvSpPr txBox="1">
            <a:spLocks/>
          </p:cNvSpPr>
          <p:nvPr/>
        </p:nvSpPr>
        <p:spPr>
          <a:xfrm>
            <a:off x="5795818" y="2311755"/>
            <a:ext cx="3676918" cy="4141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CA" dirty="0"/>
              <a:t>Hépatite</a:t>
            </a:r>
          </a:p>
          <a:p>
            <a:pPr lvl="1"/>
            <a:r>
              <a:rPr lang="fr-CA" dirty="0"/>
              <a:t>Hépatomégalie</a:t>
            </a:r>
          </a:p>
          <a:p>
            <a:pPr lvl="1"/>
            <a:r>
              <a:rPr lang="fr-CA" dirty="0"/>
              <a:t>Hernie hiatale</a:t>
            </a:r>
          </a:p>
          <a:p>
            <a:pPr lvl="1"/>
            <a:r>
              <a:rPr lang="fr-CA" dirty="0"/>
              <a:t>Iléus</a:t>
            </a:r>
          </a:p>
          <a:p>
            <a:pPr lvl="1"/>
            <a:r>
              <a:rPr lang="fr-CA" dirty="0"/>
              <a:t>Pancréatite</a:t>
            </a:r>
          </a:p>
          <a:p>
            <a:pPr lvl="1"/>
            <a:r>
              <a:rPr lang="fr-CA" dirty="0"/>
              <a:t>Pneumopéritoine</a:t>
            </a:r>
          </a:p>
          <a:p>
            <a:pPr lvl="1"/>
            <a:r>
              <a:rPr lang="fr-CA" dirty="0"/>
              <a:t>Splénomégalie</a:t>
            </a:r>
          </a:p>
          <a:p>
            <a:pPr lvl="1"/>
            <a:r>
              <a:rPr lang="fr-CA" dirty="0"/>
              <a:t>Ulcère</a:t>
            </a:r>
          </a:p>
          <a:p>
            <a:pPr lvl="1"/>
            <a:r>
              <a:rPr lang="fr-CA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3667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012A72-4066-42DF-83D1-C9F841DBB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8966"/>
            <a:ext cx="9601200" cy="769513"/>
          </a:xfrm>
        </p:spPr>
        <p:txBody>
          <a:bodyPr/>
          <a:lstStyle/>
          <a:p>
            <a:r>
              <a:rPr lang="fr-CA" dirty="0"/>
              <a:t>TDM abdo-pelvien C+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BE9B7A-9397-46D2-A4B0-4053D8A4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07380"/>
            <a:ext cx="9601200" cy="1816124"/>
          </a:xfrm>
        </p:spPr>
        <p:txBody>
          <a:bodyPr/>
          <a:lstStyle/>
          <a:p>
            <a:r>
              <a:rPr lang="fr-CA" b="1" dirty="0"/>
              <a:t>Contre-indications : </a:t>
            </a:r>
          </a:p>
          <a:p>
            <a:pPr lvl="1"/>
            <a:r>
              <a:rPr lang="fr-CA" dirty="0"/>
              <a:t>Allergie aux substances de contrastes</a:t>
            </a:r>
          </a:p>
          <a:p>
            <a:pPr lvl="1"/>
            <a:r>
              <a:rPr lang="fr-CA" dirty="0"/>
              <a:t>Contre-indications à l’injection de PDC (iodé, baryté, etc.)</a:t>
            </a:r>
          </a:p>
          <a:p>
            <a:pPr lvl="1"/>
            <a:r>
              <a:rPr lang="fr-CA" b="1" u="sng" dirty="0"/>
              <a:t>Présence de baryum dans la région abdominale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2C4E8-2C4A-4E79-B3EC-7F4DE429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535667-B1DB-4931-AC2A-2771936A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89" y="3165087"/>
            <a:ext cx="2928627" cy="35652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7BFFC3-7210-4F05-B0D6-A8E512AD3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08" y="3090667"/>
            <a:ext cx="2593648" cy="36397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FE6A29-E158-4B81-AFF9-DE3950093F7B}"/>
              </a:ext>
            </a:extLst>
          </p:cNvPr>
          <p:cNvSpPr/>
          <p:nvPr/>
        </p:nvSpPr>
        <p:spPr>
          <a:xfrm rot="1276276">
            <a:off x="7458660" y="518643"/>
            <a:ext cx="5153036" cy="1772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Questionnaire anamnèse</a:t>
            </a:r>
          </a:p>
        </p:txBody>
      </p:sp>
      <p:sp>
        <p:nvSpPr>
          <p:cNvPr id="8" name="Phylactère : pensées 7">
            <a:extLst>
              <a:ext uri="{FF2B5EF4-FFF2-40B4-BE49-F238E27FC236}">
                <a16:creationId xmlns:a16="http://schemas.microsoft.com/office/drawing/2014/main" id="{10B6BBBB-BFB5-4D17-91A6-176BE8F705DA}"/>
              </a:ext>
            </a:extLst>
          </p:cNvPr>
          <p:cNvSpPr/>
          <p:nvPr/>
        </p:nvSpPr>
        <p:spPr>
          <a:xfrm>
            <a:off x="7289440" y="4284744"/>
            <a:ext cx="4902560" cy="1709294"/>
          </a:xfrm>
          <a:prstGeom prst="cloudCallout">
            <a:avLst>
              <a:gd name="adj1" fmla="val -22146"/>
              <a:gd name="adj2" fmla="val -82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S’il y a des contre-indications, il faudra réaliser l’examen </a:t>
            </a:r>
            <a:r>
              <a:rPr lang="fr-CA" sz="2000" b="1" u="sng" dirty="0">
                <a:solidFill>
                  <a:schemeClr val="tx1"/>
                </a:solidFill>
              </a:rPr>
              <a:t>C-</a:t>
            </a:r>
          </a:p>
        </p:txBody>
      </p:sp>
    </p:spTree>
    <p:extLst>
      <p:ext uri="{BB962C8B-B14F-4D97-AF65-F5344CB8AC3E}">
        <p14:creationId xmlns:p14="http://schemas.microsoft.com/office/powerpoint/2010/main" val="14767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Rogn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821</TotalTime>
  <Words>3897</Words>
  <Application>Microsoft Office PowerPoint</Application>
  <PresentationFormat>Grand écran</PresentationFormat>
  <Paragraphs>571</Paragraphs>
  <Slides>60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6" baseType="lpstr">
      <vt:lpstr>Arial</vt:lpstr>
      <vt:lpstr>Calibri</vt:lpstr>
      <vt:lpstr>Franklin Gothic Book</vt:lpstr>
      <vt:lpstr>Times New Roman</vt:lpstr>
      <vt:lpstr>Wingdings</vt:lpstr>
      <vt:lpstr>Rognage</vt:lpstr>
      <vt:lpstr>Protocoles TDM abdomen</vt:lpstr>
      <vt:lpstr>TDM abdominal</vt:lpstr>
      <vt:lpstr>TDM abdominal : Étude du système digestif</vt:lpstr>
      <vt:lpstr>TDM abdominal : Étude du système digestif</vt:lpstr>
      <vt:lpstr>Présentation PowerPoint</vt:lpstr>
      <vt:lpstr>Présentation PowerPoint</vt:lpstr>
      <vt:lpstr>TDM abdominal : Système digestif</vt:lpstr>
      <vt:lpstr>TDM abdo-pelvien C+</vt:lpstr>
      <vt:lpstr>TDM abdo-pelvien C+</vt:lpstr>
      <vt:lpstr>TDM abdo-pelvien C+</vt:lpstr>
      <vt:lpstr>TDM abdo-pelvien C+</vt:lpstr>
      <vt:lpstr>TDM abdo-pelvien C+</vt:lpstr>
      <vt:lpstr>TDM abdo-pelvien C+</vt:lpstr>
      <vt:lpstr>TDM abdo-pelvien C+</vt:lpstr>
      <vt:lpstr>TDM abdo-pelvien C+</vt:lpstr>
      <vt:lpstr>TDM abdo-pelvien C+</vt:lpstr>
      <vt:lpstr>TDM abdo-pelvien C+</vt:lpstr>
      <vt:lpstr>TDM abdo-pelvien C-</vt:lpstr>
      <vt:lpstr>TDM abdo-pelvien</vt:lpstr>
      <vt:lpstr>Coloscanner : TDM abdo-pelvien avec lavement</vt:lpstr>
      <vt:lpstr>Coloscanner : TDM abdo-pelvien avec lavement</vt:lpstr>
      <vt:lpstr>Coloscanner : TDM abdo-pelvien avec lavement</vt:lpstr>
      <vt:lpstr>Coloscanner : TDM abdo-pelvien avec lavement</vt:lpstr>
      <vt:lpstr>Coloscanner : TDM abdo-pelvien avec lavement</vt:lpstr>
      <vt:lpstr>Coloscanner : TDM abdo-pelvien avec lavement</vt:lpstr>
      <vt:lpstr>Coloscanner : TDM abdo-pelvien avec lavement</vt:lpstr>
      <vt:lpstr>Entéroscan (Entéro-TDM)</vt:lpstr>
      <vt:lpstr>Présentation PowerPoint</vt:lpstr>
      <vt:lpstr>Entéroscan (Entéro-TDM)</vt:lpstr>
      <vt:lpstr>Entéroscan (Entéro-TDM)</vt:lpstr>
      <vt:lpstr>Entéroscan (Entéro-TDM)</vt:lpstr>
      <vt:lpstr>Entéroscan (Entéro-TDM)</vt:lpstr>
      <vt:lpstr>Entéroscan (Entéro-TDM)</vt:lpstr>
      <vt:lpstr>Entéroscan (Entéro-TDM)</vt:lpstr>
      <vt:lpstr>Entéroscan (Entéro-TDM)</vt:lpstr>
      <vt:lpstr>Entéroscan (Entéro-TDM)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Colonoscopie virtuelle – Coloscopie par TDM</vt:lpstr>
      <vt:lpstr>Présentation PowerPoint</vt:lpstr>
      <vt:lpstr>Angio-TDM abdo-pelvien</vt:lpstr>
      <vt:lpstr>Angio-TDM abdo-pelvien</vt:lpstr>
      <vt:lpstr>Angio-TDM abdo-pelvien</vt:lpstr>
      <vt:lpstr>Angio-TDM abdo-pelvien</vt:lpstr>
      <vt:lpstr>Angio-TDM abdo-pelvien</vt:lpstr>
      <vt:lpstr>Angio-TDM abdo-pelvien</vt:lpstr>
      <vt:lpstr>TDM abdo-pelvien multi-phase</vt:lpstr>
      <vt:lpstr>TDM abdo-pelvien multi-phase</vt:lpstr>
      <vt:lpstr>TDM abdo-pelvien multi-phase</vt:lpstr>
      <vt:lpstr>TDM abdo-pelvien multi-phase</vt:lpstr>
      <vt:lpstr>TDM abdo-pelvien multi-phase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Protocoles TDM abdomen</dc:title>
  <dc:creator>Luc Bélanger</dc:creator>
  <cp:lastModifiedBy>Luc Bélanger</cp:lastModifiedBy>
  <cp:revision>71</cp:revision>
  <dcterms:created xsi:type="dcterms:W3CDTF">2022-03-27T13:05:11Z</dcterms:created>
  <dcterms:modified xsi:type="dcterms:W3CDTF">2022-03-29T19:36:24Z</dcterms:modified>
</cp:coreProperties>
</file>