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85" r:id="rId6"/>
    <p:sldId id="261" r:id="rId7"/>
    <p:sldId id="286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7" r:id="rId24"/>
    <p:sldId id="278" r:id="rId25"/>
    <p:sldId id="279" r:id="rId26"/>
    <p:sldId id="287" r:id="rId27"/>
    <p:sldId id="288" r:id="rId28"/>
    <p:sldId id="292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13" r:id="rId42"/>
    <p:sldId id="302" r:id="rId43"/>
    <p:sldId id="303" r:id="rId44"/>
    <p:sldId id="306" r:id="rId45"/>
    <p:sldId id="312" r:id="rId46"/>
    <p:sldId id="307" r:id="rId47"/>
    <p:sldId id="310" r:id="rId48"/>
    <p:sldId id="311" r:id="rId49"/>
    <p:sldId id="305" r:id="rId50"/>
    <p:sldId id="308" r:id="rId51"/>
    <p:sldId id="309" r:id="rId52"/>
    <p:sldId id="314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7B56D1E-2FF4-4BBA-B90C-1D56AE9D5AE7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07598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68BF-CC36-437C-A3F0-6B954775A407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3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78CB-FFF0-48BA-8AF8-039828F3E7CC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1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907A-0952-4E86-B276-DC91C84308E2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D9B216-6587-403D-BB50-6D578DECC1E3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22897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F890F-F240-4D8A-8E22-B11EFCC1CDDF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A8055-9CF1-4804-9CE5-452075142A15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0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52356-6B0A-45C9-A184-C3E38FA5B733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8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BE38D-49C8-430F-91F1-F314BB9588D3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9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369B8E-7112-4B42-AB66-78E6A1FD7216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3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6533C5-3FA2-4844-A630-9B5706B38E11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6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6E583C8-86B1-4861-BBEB-951C2A2AC0E4}" type="datetime1">
              <a:rPr lang="en-US" smtClean="0"/>
              <a:t>2/22/2022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139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care-in-europe.com/en/radbook/injectors/1591-bracco-ct-expr-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eanatomy-rimouski.proxy.collecto.ca/fr/e-Anatomy/Thorax/TDM-du-thorax" TargetMode="Externa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-radiologie.ch/vaisseaux-cavite-thoracique.ph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fo-radiologie.ch/vaisseaux-cavite-thoracique.php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care-in-europe.com/en/radbook/injectors/1591-bracco-ct-expr-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cases/pulmonary-embolism-21?lang=us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anatomy-rimouski.proxy.collecto.ca/fr/e-Anatomy/Tete-et-cou/Tete-et-cou-TD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2E3631-E944-4B4F-9E96-77B7BB4E4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6000" dirty="0"/>
              <a:t>Protocoles TDM Système respiratoire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B3ED86-4B4E-4502-8655-B6E327F21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3200" dirty="0">
                <a:solidFill>
                  <a:srgbClr val="0070C0"/>
                </a:solidFill>
              </a:rPr>
              <a:t>Cou et thorax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1F0627-A646-449B-86AA-E3AB4E3A6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83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006D2B-1804-4516-9567-7C83F459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88075"/>
            <a:ext cx="9601200" cy="5177481"/>
          </a:xfrm>
        </p:spPr>
        <p:txBody>
          <a:bodyPr>
            <a:normAutofit/>
          </a:bodyPr>
          <a:lstStyle/>
          <a:p>
            <a:r>
              <a:rPr lang="fr-CA" dirty="0"/>
              <a:t>Il existe plusieurs protocoles TDM et plusieurs renseignements clinique pour la région du thorax. </a:t>
            </a:r>
          </a:p>
          <a:p>
            <a:r>
              <a:rPr lang="fr-CA" dirty="0"/>
              <a:t>Le renseignement clinique déterminera le type de protocole à sélectionner. </a:t>
            </a:r>
          </a:p>
          <a:p>
            <a:r>
              <a:rPr lang="fr-CA" dirty="0"/>
              <a:t>Par contre, le positionnement, le centrage, la région d’intérêt resteront similaires.</a:t>
            </a:r>
          </a:p>
          <a:p>
            <a:r>
              <a:rPr lang="fr-CA" dirty="0"/>
              <a:t>Voici quelques protocoles pour la région du thorax qui seront étudiés : </a:t>
            </a:r>
          </a:p>
          <a:p>
            <a:pPr lvl="1"/>
            <a:r>
              <a:rPr lang="fr-CA" dirty="0"/>
              <a:t>TDM thorax C-</a:t>
            </a:r>
          </a:p>
          <a:p>
            <a:pPr lvl="1"/>
            <a:r>
              <a:rPr lang="fr-CA" dirty="0"/>
              <a:t>TDM thorax C+ (veineux)</a:t>
            </a:r>
          </a:p>
          <a:p>
            <a:pPr lvl="1"/>
            <a:r>
              <a:rPr lang="fr-CA" dirty="0"/>
              <a:t>TDM thorax C+ (artériel)</a:t>
            </a:r>
          </a:p>
          <a:p>
            <a:pPr lvl="1"/>
            <a:r>
              <a:rPr lang="fr-CA" dirty="0"/>
              <a:t>TDM thorax </a:t>
            </a:r>
            <a:r>
              <a:rPr lang="fr-CA" dirty="0" err="1"/>
              <a:t>multiphase</a:t>
            </a:r>
            <a:endParaRPr lang="fr-CA" dirty="0"/>
          </a:p>
          <a:p>
            <a:pPr lvl="1"/>
            <a:r>
              <a:rPr lang="fr-CA" dirty="0"/>
              <a:t>TDM thorax embolie (VCS)</a:t>
            </a:r>
          </a:p>
          <a:p>
            <a:pPr lvl="1"/>
            <a:r>
              <a:rPr lang="fr-CA" dirty="0"/>
              <a:t>TDM thorax embolie (timing bolus)</a:t>
            </a:r>
          </a:p>
          <a:p>
            <a:pPr lvl="1"/>
            <a:r>
              <a:rPr lang="fr-CA" dirty="0"/>
              <a:t>Biopsie pulmonaire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F52BF6-25B5-44EF-B69A-247C186B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7D0EB93-0798-4255-83CD-60045401D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908854" cy="772297"/>
          </a:xfrm>
        </p:spPr>
        <p:txBody>
          <a:bodyPr/>
          <a:lstStyle/>
          <a:p>
            <a:r>
              <a:rPr lang="fr-CA" dirty="0"/>
              <a:t>TDM du thorax</a:t>
            </a:r>
          </a:p>
        </p:txBody>
      </p:sp>
    </p:spTree>
    <p:extLst>
      <p:ext uri="{BB962C8B-B14F-4D97-AF65-F5344CB8AC3E}">
        <p14:creationId xmlns:p14="http://schemas.microsoft.com/office/powerpoint/2010/main" val="3889633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510216" cy="838200"/>
          </a:xfrm>
        </p:spPr>
        <p:txBody>
          <a:bodyPr/>
          <a:lstStyle/>
          <a:p>
            <a:r>
              <a:rPr lang="fr-CA" dirty="0"/>
              <a:t>TDM du thorax C-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4343400"/>
          </a:xfrm>
        </p:spPr>
        <p:txBody>
          <a:bodyPr>
            <a:normAutofit lnSpcReduction="10000"/>
          </a:bodyPr>
          <a:lstStyle/>
          <a:p>
            <a:r>
              <a:rPr lang="fr-CA" sz="2400" b="1" dirty="0"/>
              <a:t>Buts ou indications : </a:t>
            </a:r>
          </a:p>
          <a:p>
            <a:pPr lvl="1"/>
            <a:r>
              <a:rPr lang="fr-CA" sz="2400" dirty="0"/>
              <a:t>Alvéolite				- Emphysème</a:t>
            </a:r>
          </a:p>
          <a:p>
            <a:pPr lvl="1"/>
            <a:r>
              <a:rPr lang="fr-CA" sz="2400" dirty="0"/>
              <a:t>Amiantose				- Fibrose</a:t>
            </a:r>
          </a:p>
          <a:p>
            <a:pPr lvl="1"/>
            <a:r>
              <a:rPr lang="fr-CA" sz="2400" dirty="0"/>
              <a:t>Asthme				- Infiltrat</a:t>
            </a:r>
          </a:p>
          <a:p>
            <a:pPr lvl="1"/>
            <a:r>
              <a:rPr lang="fr-CA" sz="2400" dirty="0"/>
              <a:t>Bronchiectasie			- Lobectomie</a:t>
            </a:r>
          </a:p>
          <a:p>
            <a:pPr lvl="1"/>
            <a:r>
              <a:rPr lang="fr-CA" sz="2400" dirty="0"/>
              <a:t>Bronchiolite				- MPOC </a:t>
            </a:r>
            <a:r>
              <a:rPr lang="fr-CA" sz="1200" dirty="0"/>
              <a:t>(maladie pulmonaire obstructive chronique)</a:t>
            </a:r>
          </a:p>
          <a:p>
            <a:pPr lvl="1"/>
            <a:r>
              <a:rPr lang="fr-CA" sz="2400" dirty="0"/>
              <a:t>Calcifications				- Micronodules (nodules)</a:t>
            </a:r>
          </a:p>
          <a:p>
            <a:pPr lvl="1"/>
            <a:r>
              <a:rPr lang="fr-CA" sz="2400" dirty="0"/>
              <a:t>Douleur 				- Pneumothorax	</a:t>
            </a:r>
          </a:p>
          <a:p>
            <a:pPr lvl="1"/>
            <a:r>
              <a:rPr lang="fr-CA" sz="2400" dirty="0"/>
              <a:t>DRS (douleur rétro-sternale)		- Silicose</a:t>
            </a:r>
          </a:p>
          <a:p>
            <a:pPr lvl="1"/>
            <a:r>
              <a:rPr lang="fr-CA" sz="2400" dirty="0"/>
              <a:t>Dyspnée				- Tabagisme</a:t>
            </a:r>
          </a:p>
          <a:p>
            <a:pPr lvl="1"/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478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510216" cy="838200"/>
          </a:xfrm>
        </p:spPr>
        <p:txBody>
          <a:bodyPr/>
          <a:lstStyle/>
          <a:p>
            <a:r>
              <a:rPr lang="fr-CA" dirty="0"/>
              <a:t>TDM du thorax C-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4343400"/>
          </a:xfrm>
        </p:spPr>
        <p:txBody>
          <a:bodyPr>
            <a:normAutofit/>
          </a:bodyPr>
          <a:lstStyle/>
          <a:p>
            <a:r>
              <a:rPr lang="fr-CA" sz="2400" b="1" dirty="0"/>
              <a:t>Contre-indications : </a:t>
            </a:r>
          </a:p>
          <a:p>
            <a:pPr lvl="1"/>
            <a:r>
              <a:rPr lang="fr-CA" sz="2400" dirty="0"/>
              <a:t>Examen C-, il n’y a donc pas de contre-indications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Préparation : </a:t>
            </a:r>
          </a:p>
          <a:p>
            <a:pPr lvl="1"/>
            <a:r>
              <a:rPr lang="fr-CA" sz="2400" dirty="0"/>
              <a:t>Patient en jaquette (retirer les vêtements du haut seulement, incluant le soutien-gorge)</a:t>
            </a:r>
          </a:p>
          <a:p>
            <a:pPr lvl="1"/>
            <a:r>
              <a:rPr lang="fr-CA" sz="2400" dirty="0"/>
              <a:t>Retirer chaines et collier ou tout autre objet pouvant causer des artéfacts</a:t>
            </a:r>
          </a:p>
          <a:p>
            <a:pPr lvl="1"/>
            <a:r>
              <a:rPr lang="fr-CA" sz="2400" dirty="0"/>
              <a:t>Expliquer l’examen au patient (technique respiratoire)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55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510216" cy="838200"/>
          </a:xfrm>
        </p:spPr>
        <p:txBody>
          <a:bodyPr/>
          <a:lstStyle/>
          <a:p>
            <a:r>
              <a:rPr lang="fr-CA" dirty="0"/>
              <a:t>TDM du thorax C-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8250195" cy="4929386"/>
          </a:xfrm>
        </p:spPr>
        <p:txBody>
          <a:bodyPr>
            <a:normAutofit lnSpcReduction="10000"/>
          </a:bodyPr>
          <a:lstStyle/>
          <a:p>
            <a:r>
              <a:rPr lang="fr-CA" sz="2400" b="1" dirty="0"/>
              <a:t>Positionnement : </a:t>
            </a:r>
          </a:p>
          <a:p>
            <a:pPr lvl="1"/>
            <a:r>
              <a:rPr lang="fr-CA" sz="2400" dirty="0"/>
              <a:t>Décubitus dorsal, </a:t>
            </a:r>
          </a:p>
          <a:p>
            <a:pPr lvl="1"/>
            <a:r>
              <a:rPr lang="fr-CA" sz="2400" dirty="0"/>
              <a:t>Bras placés au-dessus de la tête</a:t>
            </a:r>
          </a:p>
          <a:p>
            <a:pPr lvl="2"/>
            <a:r>
              <a:rPr lang="fr-CA" sz="2200" dirty="0"/>
              <a:t>Si impossible pour le patient, laisser les bras de chaque côté du corps, mais cela donne une moins bonne qualité d’examen</a:t>
            </a:r>
          </a:p>
          <a:p>
            <a:pPr lvl="1"/>
            <a:r>
              <a:rPr lang="fr-CA" sz="2400" dirty="0"/>
              <a:t>Coussin sous les genoux pour le confort du patient</a:t>
            </a:r>
          </a:p>
          <a:p>
            <a:pPr lvl="1"/>
            <a:r>
              <a:rPr lang="fr-CA" sz="2400" dirty="0"/>
              <a:t>Aucune rotation du thorax (les 2 épaules bien appuyées sur la table)</a:t>
            </a:r>
          </a:p>
          <a:p>
            <a:pPr lvl="1"/>
            <a:r>
              <a:rPr lang="fr-CA" sz="2400" dirty="0"/>
              <a:t>Les pieds entrent en premier dans le statif </a:t>
            </a:r>
          </a:p>
          <a:p>
            <a:pPr lvl="1"/>
            <a:r>
              <a:rPr lang="fr-CA" sz="2400" dirty="0"/>
              <a:t>Positionner les caches au bismuth pour la thyroïde et les seins pour les patients âgés de moins de 55 ans, sans égard au sexe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D3552A-ACF7-4AA0-AFB5-783DECF170E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245919"/>
            <a:ext cx="2133600" cy="172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87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510216" cy="838200"/>
          </a:xfrm>
        </p:spPr>
        <p:txBody>
          <a:bodyPr/>
          <a:lstStyle/>
          <a:p>
            <a:r>
              <a:rPr lang="fr-CA" dirty="0"/>
              <a:t>TDM du thorax C-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4929386"/>
          </a:xfrm>
        </p:spPr>
        <p:txBody>
          <a:bodyPr>
            <a:normAutofit lnSpcReduction="10000"/>
          </a:bodyPr>
          <a:lstStyle/>
          <a:p>
            <a:r>
              <a:rPr lang="fr-CA" sz="2400" b="1" dirty="0"/>
              <a:t>Protocole : </a:t>
            </a:r>
          </a:p>
          <a:p>
            <a:pPr lvl="1"/>
            <a:r>
              <a:rPr lang="fr-CA" sz="2400" dirty="0"/>
              <a:t>Centrage : </a:t>
            </a:r>
          </a:p>
          <a:p>
            <a:pPr lvl="2"/>
            <a:r>
              <a:rPr lang="fr-CA" sz="2200" dirty="0"/>
              <a:t>En cranio-caudal (z) : 5 cm au-dessus des épaules</a:t>
            </a:r>
          </a:p>
          <a:p>
            <a:pPr lvl="2"/>
            <a:r>
              <a:rPr lang="fr-CA" sz="2200" dirty="0"/>
              <a:t>En antéro-postérieur (y) : Au centre du thorax</a:t>
            </a:r>
          </a:p>
          <a:p>
            <a:pPr lvl="2"/>
            <a:endParaRPr lang="fr-CA" sz="2200" dirty="0"/>
          </a:p>
          <a:p>
            <a:pPr lvl="1"/>
            <a:r>
              <a:rPr lang="fr-CA" sz="2400" dirty="0"/>
              <a:t>Injection : </a:t>
            </a:r>
          </a:p>
          <a:p>
            <a:pPr lvl="2"/>
            <a:r>
              <a:rPr lang="fr-CA" sz="2200" dirty="0"/>
              <a:t>Aucune, protocole C-</a:t>
            </a:r>
          </a:p>
          <a:p>
            <a:pPr lvl="2"/>
            <a:endParaRPr lang="fr-CA" sz="2200" dirty="0"/>
          </a:p>
          <a:p>
            <a:r>
              <a:rPr lang="fr-CA" sz="2400" b="1" dirty="0"/>
              <a:t>Topogramme : </a:t>
            </a:r>
            <a:r>
              <a:rPr lang="fr-CA" sz="2400" dirty="0">
                <a:solidFill>
                  <a:srgbClr val="FF0000"/>
                </a:solidFill>
              </a:rPr>
              <a:t>Environ 400 mm (à ajuster selon patient)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Généralement, le topo de face suffit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Inclure 5 cm au-dessus des épaules jusqu’à L</a:t>
            </a:r>
            <a:r>
              <a:rPr lang="fr-CA" sz="2400" baseline="-25000" dirty="0">
                <a:solidFill>
                  <a:schemeClr val="tx1"/>
                </a:solidFill>
              </a:rPr>
              <a:t>2</a:t>
            </a:r>
            <a:endParaRPr lang="fr-CA" sz="2400" dirty="0">
              <a:solidFill>
                <a:schemeClr val="tx1"/>
              </a:solidFill>
            </a:endParaRPr>
          </a:p>
          <a:p>
            <a:pPr lvl="1"/>
            <a:r>
              <a:rPr lang="fr-CA" sz="2400" b="1" dirty="0">
                <a:solidFill>
                  <a:schemeClr val="tx1"/>
                </a:solidFill>
              </a:rPr>
              <a:t>Apnée après inspiration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98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9811"/>
            <a:ext cx="4510216" cy="838200"/>
          </a:xfrm>
        </p:spPr>
        <p:txBody>
          <a:bodyPr/>
          <a:lstStyle/>
          <a:p>
            <a:r>
              <a:rPr lang="fr-CA" dirty="0"/>
              <a:t>TDM du thorax C-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53115A-3CE3-4CA0-9F99-0EC01EA2B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08" y="1378106"/>
            <a:ext cx="5048955" cy="527758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DCDF811-3689-45F3-98A6-AE4961A2A1BE}"/>
              </a:ext>
            </a:extLst>
          </p:cNvPr>
          <p:cNvSpPr txBox="1"/>
          <p:nvPr/>
        </p:nvSpPr>
        <p:spPr>
          <a:xfrm>
            <a:off x="8734649" y="6240195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</p:spTree>
    <p:extLst>
      <p:ext uri="{BB962C8B-B14F-4D97-AF65-F5344CB8AC3E}">
        <p14:creationId xmlns:p14="http://schemas.microsoft.com/office/powerpoint/2010/main" val="1308974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510216" cy="838200"/>
          </a:xfrm>
        </p:spPr>
        <p:txBody>
          <a:bodyPr/>
          <a:lstStyle/>
          <a:p>
            <a:r>
              <a:rPr lang="fr-CA" dirty="0"/>
              <a:t>TDM du thorax C-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5910649" cy="4929386"/>
          </a:xfrm>
        </p:spPr>
        <p:txBody>
          <a:bodyPr>
            <a:normAutofit fontScale="92500"/>
          </a:bodyPr>
          <a:lstStyle/>
          <a:p>
            <a:r>
              <a:rPr lang="fr-CA" sz="2400" b="1" dirty="0"/>
              <a:t>Acquisition : </a:t>
            </a:r>
          </a:p>
          <a:p>
            <a:pPr lvl="1"/>
            <a:r>
              <a:rPr lang="fr-CA" sz="2400" dirty="0"/>
              <a:t>Placer la boite d’acquisition de manière à couvrir : </a:t>
            </a:r>
          </a:p>
          <a:p>
            <a:pPr lvl="2"/>
            <a:r>
              <a:rPr lang="fr-CA" sz="2200" dirty="0"/>
              <a:t>Cranio-caudal : </a:t>
            </a:r>
          </a:p>
          <a:p>
            <a:pPr lvl="3"/>
            <a:r>
              <a:rPr lang="fr-CA" sz="2200" dirty="0"/>
              <a:t>De l’apex pulmonaire jusqu’à la base des poumons (des 1ères côtes jusqu’au plateau supérieur de L</a:t>
            </a:r>
            <a:r>
              <a:rPr lang="fr-CA" sz="2200" baseline="-25000" dirty="0"/>
              <a:t>2</a:t>
            </a:r>
            <a:endParaRPr lang="fr-CA" sz="2200" dirty="0"/>
          </a:p>
          <a:p>
            <a:pPr lvl="3"/>
            <a:endParaRPr lang="fr-CA" sz="2200" dirty="0"/>
          </a:p>
          <a:p>
            <a:pPr lvl="2"/>
            <a:r>
              <a:rPr lang="fr-CA" sz="2200" dirty="0"/>
              <a:t>En largeur : </a:t>
            </a:r>
          </a:p>
          <a:p>
            <a:pPr lvl="3"/>
            <a:r>
              <a:rPr lang="fr-CA" sz="2200" dirty="0"/>
              <a:t>Inclure la région des aisselles (ganglions)</a:t>
            </a:r>
          </a:p>
          <a:p>
            <a:pPr lvl="3"/>
            <a:r>
              <a:rPr lang="fr-CA" sz="2200" b="1" u="sng" dirty="0"/>
              <a:t>ATTENTION</a:t>
            </a:r>
            <a:r>
              <a:rPr lang="fr-CA" sz="2200" dirty="0"/>
              <a:t> : Pour les patientes avec des seins volumineux, les seins ne seront pas inclus pour l’acquisition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CEE006-5BA4-4301-B2F6-2C2452239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997" y="1935893"/>
            <a:ext cx="3607723" cy="37710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9BA539-3CA8-4296-AC0D-548E79DA57A1}"/>
              </a:ext>
            </a:extLst>
          </p:cNvPr>
          <p:cNvSpPr/>
          <p:nvPr/>
        </p:nvSpPr>
        <p:spPr>
          <a:xfrm>
            <a:off x="8443785" y="2594919"/>
            <a:ext cx="2625244" cy="254549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71268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510216" cy="838200"/>
          </a:xfrm>
        </p:spPr>
        <p:txBody>
          <a:bodyPr/>
          <a:lstStyle/>
          <a:p>
            <a:r>
              <a:rPr lang="fr-CA" dirty="0"/>
              <a:t>TDM du thorax C-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2817341"/>
          </a:xfrm>
        </p:spPr>
        <p:txBody>
          <a:bodyPr>
            <a:normAutofit/>
          </a:bodyPr>
          <a:lstStyle/>
          <a:p>
            <a:r>
              <a:rPr lang="fr-CA" sz="2400" b="1" dirty="0"/>
              <a:t>Acquisition : </a:t>
            </a:r>
          </a:p>
          <a:p>
            <a:pPr lvl="1"/>
            <a:r>
              <a:rPr lang="fr-CA" sz="2400" dirty="0"/>
              <a:t>Utiliser le grand SFOV</a:t>
            </a:r>
          </a:p>
          <a:p>
            <a:pPr lvl="1"/>
            <a:r>
              <a:rPr lang="fr-CA" sz="2400" dirty="0"/>
              <a:t>120 kV (diminuer à 100 kV si possible pour patient adulte mince)</a:t>
            </a:r>
          </a:p>
          <a:p>
            <a:pPr lvl="1"/>
            <a:r>
              <a:rPr lang="fr-CA" sz="2400" dirty="0"/>
              <a:t>Épaisseur de coupe : 1,25 à 3 mm </a:t>
            </a:r>
          </a:p>
          <a:p>
            <a:pPr lvl="1"/>
            <a:r>
              <a:rPr lang="fr-CA" sz="2400" dirty="0"/>
              <a:t>Fenêtre tissus mous (</a:t>
            </a:r>
            <a:r>
              <a:rPr lang="fr-CA" sz="2400" b="1" dirty="0"/>
              <a:t>médiastinale</a:t>
            </a:r>
            <a:r>
              <a:rPr lang="fr-CA" sz="2400" dirty="0"/>
              <a:t>)</a:t>
            </a:r>
          </a:p>
          <a:p>
            <a:pPr lvl="1"/>
            <a:r>
              <a:rPr lang="fr-CA" sz="2400" b="1" dirty="0"/>
              <a:t>Apnée après inspiration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589B0D0C-C171-41DE-9B23-C4D68AC02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925" y="4191573"/>
            <a:ext cx="4080502" cy="2623179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88FFF2EC-0BAF-4497-AF8D-CD56DF204C2D}"/>
              </a:ext>
            </a:extLst>
          </p:cNvPr>
          <p:cNvSpPr txBox="1"/>
          <p:nvPr/>
        </p:nvSpPr>
        <p:spPr>
          <a:xfrm rot="16200000">
            <a:off x="6746318" y="5485198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355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4510216" cy="838200"/>
          </a:xfrm>
        </p:spPr>
        <p:txBody>
          <a:bodyPr/>
          <a:lstStyle/>
          <a:p>
            <a:r>
              <a:rPr lang="fr-CA" dirty="0"/>
              <a:t>TDM du thorax C-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4343400"/>
          </a:xfrm>
        </p:spPr>
        <p:txBody>
          <a:bodyPr>
            <a:normAutofit/>
          </a:bodyPr>
          <a:lstStyle/>
          <a:p>
            <a:r>
              <a:rPr lang="fr-CA" sz="2400" b="1" dirty="0"/>
              <a:t>Reconstructions : </a:t>
            </a:r>
          </a:p>
          <a:p>
            <a:pPr lvl="1"/>
            <a:r>
              <a:rPr lang="fr-CA" sz="2400" dirty="0"/>
              <a:t>Axiales (fenêtre pulmonaire)</a:t>
            </a:r>
          </a:p>
          <a:p>
            <a:pPr lvl="1"/>
            <a:endParaRPr lang="fr-CA" sz="2400" dirty="0"/>
          </a:p>
          <a:p>
            <a:pPr lvl="1"/>
            <a:endParaRPr lang="fr-CA" sz="2400" dirty="0"/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Coronales (fenêtre pulmonaire)</a:t>
            </a:r>
          </a:p>
          <a:p>
            <a:pPr lvl="1"/>
            <a:endParaRPr lang="fr-CA" sz="2400" dirty="0"/>
          </a:p>
          <a:p>
            <a:pPr lvl="1"/>
            <a:endParaRPr lang="fr-CA" sz="2400" dirty="0"/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Sagittales (fenêtre médiastinale)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26FABD9-9B1D-4A4D-A3E5-E5AC0FC40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968" y="305083"/>
            <a:ext cx="2593768" cy="199056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20951BF-6B7B-420A-B5DF-DD75947FA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27" y="2420590"/>
            <a:ext cx="2242650" cy="21879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F6E0875-CA9E-4979-B170-DFE75F1D5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336" y="4733482"/>
            <a:ext cx="1596292" cy="206395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830D39E8-82D5-480E-B71E-1C432FA5C3BE}"/>
              </a:ext>
            </a:extLst>
          </p:cNvPr>
          <p:cNvSpPr txBox="1"/>
          <p:nvPr/>
        </p:nvSpPr>
        <p:spPr>
          <a:xfrm>
            <a:off x="8711084" y="6289080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607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6306065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C+ (veineux)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524000"/>
            <a:ext cx="9864811" cy="4343400"/>
          </a:xfrm>
        </p:spPr>
        <p:txBody>
          <a:bodyPr>
            <a:normAutofit/>
          </a:bodyPr>
          <a:lstStyle/>
          <a:p>
            <a:r>
              <a:rPr lang="fr-CA" sz="2400" b="1" dirty="0"/>
              <a:t>Buts ou indications : </a:t>
            </a:r>
          </a:p>
          <a:p>
            <a:pPr lvl="1"/>
            <a:r>
              <a:rPr lang="fr-CA" sz="2400" dirty="0"/>
              <a:t>Abcès					- Lésion(s) pulmonaire(s)</a:t>
            </a:r>
          </a:p>
          <a:p>
            <a:pPr lvl="1"/>
            <a:r>
              <a:rPr lang="fr-CA" sz="2400" dirty="0"/>
              <a:t>Atélectasie				- Masse</a:t>
            </a:r>
          </a:p>
          <a:p>
            <a:pPr lvl="1"/>
            <a:r>
              <a:rPr lang="fr-CA" sz="2400" dirty="0"/>
              <a:t>Cancer, néoplasie			- Métastases</a:t>
            </a:r>
          </a:p>
          <a:p>
            <a:pPr lvl="1"/>
            <a:r>
              <a:rPr lang="fr-CA" sz="2400" dirty="0"/>
              <a:t>Empyème				- Pneumonie</a:t>
            </a:r>
          </a:p>
          <a:p>
            <a:pPr lvl="1"/>
            <a:r>
              <a:rPr lang="fr-CA" sz="2400" dirty="0"/>
              <a:t>Épanchement pleural		- Toux</a:t>
            </a:r>
          </a:p>
          <a:p>
            <a:pPr lvl="1"/>
            <a:r>
              <a:rPr lang="fr-CA" sz="2400" dirty="0" err="1"/>
              <a:t>Hamartome</a:t>
            </a:r>
            <a:r>
              <a:rPr lang="fr-CA" sz="2400" dirty="0"/>
              <a:t>				- Traumatisme</a:t>
            </a:r>
          </a:p>
          <a:p>
            <a:pPr lvl="1"/>
            <a:r>
              <a:rPr lang="fr-CA" sz="2400" dirty="0"/>
              <a:t>Hémoptysie*				- Tuberculose</a:t>
            </a:r>
          </a:p>
          <a:p>
            <a:pPr lvl="1"/>
            <a:endParaRPr lang="fr-CA" sz="2400" dirty="0"/>
          </a:p>
          <a:p>
            <a:pPr marL="530352" lvl="1" indent="0">
              <a:buNone/>
            </a:pPr>
            <a:r>
              <a:rPr lang="fr-CA" sz="2400" b="1" dirty="0"/>
              <a:t>* Hémoptysie : </a:t>
            </a:r>
            <a:r>
              <a:rPr lang="fr-CA" sz="2400" dirty="0"/>
              <a:t>Crachement de sang provenant des voies respiratoires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00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A4B68A-49EB-4A40-8B93-17C1E2376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150973" cy="714632"/>
          </a:xfrm>
        </p:spPr>
        <p:txBody>
          <a:bodyPr/>
          <a:lstStyle/>
          <a:p>
            <a:r>
              <a:rPr lang="fr-CA" dirty="0"/>
              <a:t>TDM du cou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4A0419-053F-47C1-8DC0-5427D856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82809"/>
            <a:ext cx="7335795" cy="4440195"/>
          </a:xfrm>
        </p:spPr>
        <p:txBody>
          <a:bodyPr>
            <a:normAutofit fontScale="92500" lnSpcReduction="20000"/>
          </a:bodyPr>
          <a:lstStyle/>
          <a:p>
            <a:r>
              <a:rPr lang="fr-CA" sz="2400" b="1" dirty="0"/>
              <a:t>Buts ou indications </a:t>
            </a:r>
          </a:p>
          <a:p>
            <a:pPr lvl="1"/>
            <a:r>
              <a:rPr lang="fr-CA" sz="2400" dirty="0"/>
              <a:t>Néoplasie</a:t>
            </a:r>
          </a:p>
          <a:p>
            <a:pPr lvl="1"/>
            <a:r>
              <a:rPr lang="fr-CA" sz="2400" dirty="0"/>
              <a:t>Masse</a:t>
            </a:r>
          </a:p>
          <a:p>
            <a:pPr lvl="1"/>
            <a:r>
              <a:rPr lang="fr-CA" sz="2400" dirty="0"/>
              <a:t>Induration (durcissement ou épaississement d’un tissu organique)</a:t>
            </a:r>
          </a:p>
          <a:p>
            <a:pPr lvl="1"/>
            <a:r>
              <a:rPr lang="fr-CA" sz="2400" dirty="0"/>
              <a:t>Adénopathies (État pathologique des ganglions)</a:t>
            </a:r>
          </a:p>
          <a:p>
            <a:pPr lvl="1"/>
            <a:r>
              <a:rPr lang="fr-CA" sz="2400" dirty="0"/>
              <a:t>Abcès laryngé</a:t>
            </a:r>
          </a:p>
          <a:p>
            <a:pPr lvl="1"/>
            <a:r>
              <a:rPr lang="fr-CA" sz="2400" dirty="0"/>
              <a:t>Épiglottite, laryngite</a:t>
            </a:r>
          </a:p>
          <a:p>
            <a:pPr lvl="1"/>
            <a:r>
              <a:rPr lang="fr-CA" sz="2400" dirty="0"/>
              <a:t>Etc.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Contre-indications : </a:t>
            </a:r>
          </a:p>
          <a:p>
            <a:pPr lvl="1"/>
            <a:r>
              <a:rPr lang="fr-CA" sz="2400" dirty="0"/>
              <a:t>Allergie aux substances de contraste</a:t>
            </a:r>
          </a:p>
          <a:p>
            <a:pPr lvl="1"/>
            <a:r>
              <a:rPr lang="fr-CA" sz="2400" dirty="0"/>
              <a:t>Contre-indications à l’injection de PDC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5D8B0B1E-494B-4EF5-82C7-975BA29B2D16}"/>
              </a:ext>
            </a:extLst>
          </p:cNvPr>
          <p:cNvSpPr/>
          <p:nvPr/>
        </p:nvSpPr>
        <p:spPr>
          <a:xfrm>
            <a:off x="8270789" y="934996"/>
            <a:ext cx="3715266" cy="2378675"/>
          </a:xfrm>
          <a:prstGeom prst="wedgeEllipseCallout">
            <a:avLst>
              <a:gd name="adj1" fmla="val -86632"/>
              <a:gd name="adj2" fmla="val -1258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ATTENTION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S’assurer que l’examen désiré est réellement pour la région du cou (partie molle) et non pour la région cervicale (os)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662306-D76E-469E-84FF-0AB7D8E8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FE47BC-95C4-4A79-BD0F-8DB8086A4B26}"/>
              </a:ext>
            </a:extLst>
          </p:cNvPr>
          <p:cNvSpPr/>
          <p:nvPr/>
        </p:nvSpPr>
        <p:spPr>
          <a:xfrm>
            <a:off x="2323973" y="5801151"/>
            <a:ext cx="7544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/>
                <a:solidFill>
                  <a:srgbClr val="8DAB8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Questionnaire anamnèse</a:t>
            </a: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01293CD8-9A88-441E-8BB1-D439BD894C63}"/>
              </a:ext>
            </a:extLst>
          </p:cNvPr>
          <p:cNvSpPr/>
          <p:nvPr/>
        </p:nvSpPr>
        <p:spPr>
          <a:xfrm>
            <a:off x="6936259" y="4811475"/>
            <a:ext cx="593123" cy="110703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D3A0830-155B-4ED2-96AE-111F567E7C87}"/>
              </a:ext>
            </a:extLst>
          </p:cNvPr>
          <p:cNvSpPr/>
          <p:nvPr/>
        </p:nvSpPr>
        <p:spPr>
          <a:xfrm>
            <a:off x="7588136" y="4863307"/>
            <a:ext cx="3416532" cy="9144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S’il y a des contre-indications, l’examen se réalisera en C-</a:t>
            </a:r>
          </a:p>
        </p:txBody>
      </p:sp>
    </p:spTree>
    <p:extLst>
      <p:ext uri="{BB962C8B-B14F-4D97-AF65-F5344CB8AC3E}">
        <p14:creationId xmlns:p14="http://schemas.microsoft.com/office/powerpoint/2010/main" val="278809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4343400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dirty="0"/>
              <a:t>Contre-indications :</a:t>
            </a:r>
          </a:p>
          <a:p>
            <a:pPr lvl="1"/>
            <a:r>
              <a:rPr lang="fr-CA" sz="2400" dirty="0"/>
              <a:t>Allergie aux substances de contraste</a:t>
            </a:r>
          </a:p>
          <a:p>
            <a:pPr lvl="1"/>
            <a:r>
              <a:rPr lang="fr-CA" sz="2400" dirty="0"/>
              <a:t>Contre-indications à l’injection de PDC</a:t>
            </a:r>
          </a:p>
          <a:p>
            <a:pPr marL="530352" lvl="1" indent="0">
              <a:buNone/>
            </a:pPr>
            <a:endParaRPr lang="fr-CA" sz="2400" dirty="0"/>
          </a:p>
          <a:p>
            <a:r>
              <a:rPr lang="fr-CA" sz="2400" b="1" dirty="0"/>
              <a:t>Préparation : </a:t>
            </a:r>
          </a:p>
          <a:p>
            <a:pPr lvl="1"/>
            <a:r>
              <a:rPr lang="fr-CA" sz="2400" dirty="0"/>
              <a:t>Idem thorax C-</a:t>
            </a:r>
          </a:p>
          <a:p>
            <a:pPr lvl="1"/>
            <a:r>
              <a:rPr lang="fr-CA" sz="2400" dirty="0"/>
              <a:t>À jeun 3 heures avant examen</a:t>
            </a:r>
          </a:p>
          <a:p>
            <a:pPr lvl="1"/>
            <a:r>
              <a:rPr lang="fr-CA" sz="2400" dirty="0"/>
              <a:t>Installer cathéter IV pour l’injection du PDC (si pas déjà installé)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Positionnement : </a:t>
            </a:r>
          </a:p>
          <a:p>
            <a:pPr lvl="1"/>
            <a:r>
              <a:rPr lang="fr-CA" sz="2400" dirty="0"/>
              <a:t>Idem thorax C- </a:t>
            </a:r>
          </a:p>
          <a:p>
            <a:pPr marL="530352" lvl="1" indent="0">
              <a:buNone/>
            </a:pPr>
            <a:endParaRPr lang="fr-CA" sz="2400" b="1" dirty="0"/>
          </a:p>
          <a:p>
            <a:pPr marL="530352" lvl="1" indent="0">
              <a:buNone/>
            </a:pPr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9B6B1C8-E7CA-49A6-A6DE-8ED3E855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6306065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C+ (veineux)</a:t>
            </a:r>
          </a:p>
        </p:txBody>
      </p:sp>
    </p:spTree>
    <p:extLst>
      <p:ext uri="{BB962C8B-B14F-4D97-AF65-F5344CB8AC3E}">
        <p14:creationId xmlns:p14="http://schemas.microsoft.com/office/powerpoint/2010/main" val="48681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5729416" cy="4343400"/>
          </a:xfrm>
        </p:spPr>
        <p:txBody>
          <a:bodyPr>
            <a:normAutofit/>
          </a:bodyPr>
          <a:lstStyle/>
          <a:p>
            <a:r>
              <a:rPr lang="fr-CA" sz="2400" b="1" dirty="0"/>
              <a:t>Protocole : </a:t>
            </a:r>
          </a:p>
          <a:p>
            <a:pPr lvl="1"/>
            <a:r>
              <a:rPr lang="fr-CA" sz="2400" dirty="0"/>
              <a:t>Centrage : Idem thorax C-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Injection : </a:t>
            </a:r>
          </a:p>
          <a:p>
            <a:pPr lvl="2"/>
            <a:r>
              <a:rPr lang="fr-CA" sz="2200" dirty="0"/>
              <a:t>Quantité : 70 à 80 ml</a:t>
            </a:r>
          </a:p>
          <a:p>
            <a:pPr lvl="2"/>
            <a:r>
              <a:rPr lang="fr-CA" sz="2200" dirty="0"/>
              <a:t>Débit : 2 à 3 ml/sec</a:t>
            </a:r>
          </a:p>
          <a:p>
            <a:pPr lvl="2"/>
            <a:r>
              <a:rPr lang="fr-CA" sz="2200" dirty="0"/>
              <a:t>Délais : 50 à 60 secondes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D2000D2-013F-44CA-AB0B-5D39BDBE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6306065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C+ (veineux)</a:t>
            </a:r>
          </a:p>
        </p:txBody>
      </p:sp>
      <p:sp>
        <p:nvSpPr>
          <p:cNvPr id="9" name="Nuage 8">
            <a:extLst>
              <a:ext uri="{FF2B5EF4-FFF2-40B4-BE49-F238E27FC236}">
                <a16:creationId xmlns:a16="http://schemas.microsoft.com/office/drawing/2014/main" id="{A53ADBB7-E99E-469F-AF52-FCC5B88A5E2C}"/>
              </a:ext>
            </a:extLst>
          </p:cNvPr>
          <p:cNvSpPr/>
          <p:nvPr/>
        </p:nvSpPr>
        <p:spPr>
          <a:xfrm>
            <a:off x="4745987" y="4390768"/>
            <a:ext cx="3764691" cy="238073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Permet la visualisation du réseau veineux</a:t>
            </a:r>
          </a:p>
        </p:txBody>
      </p:sp>
      <p:pic>
        <p:nvPicPr>
          <p:cNvPr id="10" name="Picture 2" descr="Bracco – CT Exprès • healthcare-in-europe.com">
            <a:extLst>
              <a:ext uri="{FF2B5EF4-FFF2-40B4-BE49-F238E27FC236}">
                <a16:creationId xmlns:a16="http://schemas.microsoft.com/office/drawing/2014/main" id="{19031A19-E36C-458F-B54C-4B559F571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32" y="1803172"/>
            <a:ext cx="1809807" cy="289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0F55E71-D0E4-493F-A78B-A02DF9E3FCFD}"/>
              </a:ext>
            </a:extLst>
          </p:cNvPr>
          <p:cNvSpPr txBox="1"/>
          <p:nvPr/>
        </p:nvSpPr>
        <p:spPr>
          <a:xfrm rot="16200000">
            <a:off x="9546278" y="2962476"/>
            <a:ext cx="2468419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3"/>
              </a:rPr>
              <a:t>https://healthcare-in-europe.com/en/radbook/injectors/1591-bracco-ct-expr-s.html</a:t>
            </a: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371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D2000D2-013F-44CA-AB0B-5D39BDBE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6306065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C+ (veineux)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1972871-5DB1-4A3F-8687-1BA1C7BD404D}"/>
              </a:ext>
            </a:extLst>
          </p:cNvPr>
          <p:cNvSpPr/>
          <p:nvPr/>
        </p:nvSpPr>
        <p:spPr>
          <a:xfrm>
            <a:off x="4123038" y="1524000"/>
            <a:ext cx="3945924" cy="626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Trajet du produit de contraste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9C773-DC80-4CF5-A31C-362CEF40ADED}"/>
              </a:ext>
            </a:extLst>
          </p:cNvPr>
          <p:cNvSpPr/>
          <p:nvPr/>
        </p:nvSpPr>
        <p:spPr>
          <a:xfrm>
            <a:off x="1371599" y="2561967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 brachiale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16D004-8C7F-4D6C-B03F-B154C9938E8C}"/>
              </a:ext>
            </a:extLst>
          </p:cNvPr>
          <p:cNvSpPr/>
          <p:nvPr/>
        </p:nvSpPr>
        <p:spPr>
          <a:xfrm>
            <a:off x="1371599" y="3431060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 subclavière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01DAF-74FD-410C-9934-8DD100CEA6F6}"/>
              </a:ext>
            </a:extLst>
          </p:cNvPr>
          <p:cNvSpPr/>
          <p:nvPr/>
        </p:nvSpPr>
        <p:spPr>
          <a:xfrm>
            <a:off x="1371599" y="4300153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 cave sup.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9B06E-A6E3-4C9E-B825-F03557D96D88}"/>
              </a:ext>
            </a:extLst>
          </p:cNvPr>
          <p:cNvSpPr/>
          <p:nvPr/>
        </p:nvSpPr>
        <p:spPr>
          <a:xfrm>
            <a:off x="1371599" y="5086864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Oreillette droite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185497-04D8-473A-9CE1-40AE195CE6B0}"/>
              </a:ext>
            </a:extLst>
          </p:cNvPr>
          <p:cNvSpPr/>
          <p:nvPr/>
        </p:nvSpPr>
        <p:spPr>
          <a:xfrm>
            <a:off x="1371599" y="5883875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Ventricule droit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5A354-BE29-4A6B-8C64-98E228AFE739}"/>
              </a:ext>
            </a:extLst>
          </p:cNvPr>
          <p:cNvSpPr/>
          <p:nvPr/>
        </p:nvSpPr>
        <p:spPr>
          <a:xfrm>
            <a:off x="4123038" y="2561967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Artères pulmonaires</a:t>
            </a:r>
          </a:p>
        </p:txBody>
      </p:sp>
      <p:pic>
        <p:nvPicPr>
          <p:cNvPr id="1026" name="Picture 2" descr="Les différentes circulations | Les systèmes circulatoire et respiratoire">
            <a:extLst>
              <a:ext uri="{FF2B5EF4-FFF2-40B4-BE49-F238E27FC236}">
                <a16:creationId xmlns:a16="http://schemas.microsoft.com/office/drawing/2014/main" id="{6DE8156A-23EA-4412-9A74-D552A4D2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545" y="2710248"/>
            <a:ext cx="2614401" cy="35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DA7457D-B1A8-4B64-9DB0-7B6B40982762}"/>
              </a:ext>
            </a:extLst>
          </p:cNvPr>
          <p:cNvSpPr/>
          <p:nvPr/>
        </p:nvSpPr>
        <p:spPr>
          <a:xfrm>
            <a:off x="4084464" y="3431060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Poumons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514EC6-B18E-447D-BE9C-036EF5FCD4DF}"/>
              </a:ext>
            </a:extLst>
          </p:cNvPr>
          <p:cNvSpPr/>
          <p:nvPr/>
        </p:nvSpPr>
        <p:spPr>
          <a:xfrm>
            <a:off x="4123038" y="4300153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Veines pulmonaires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9F2C96-AF2E-4FA7-8E68-CC8916916741}"/>
              </a:ext>
            </a:extLst>
          </p:cNvPr>
          <p:cNvSpPr/>
          <p:nvPr/>
        </p:nvSpPr>
        <p:spPr>
          <a:xfrm>
            <a:off x="4123038" y="5086864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Oreillette gauche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AFCA90-123B-4582-BC15-420646E0B351}"/>
              </a:ext>
            </a:extLst>
          </p:cNvPr>
          <p:cNvSpPr/>
          <p:nvPr/>
        </p:nvSpPr>
        <p:spPr>
          <a:xfrm>
            <a:off x="4123038" y="5883875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Ventricule gauche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657625-69E9-4149-9E5A-181826867EC2}"/>
              </a:ext>
            </a:extLst>
          </p:cNvPr>
          <p:cNvSpPr/>
          <p:nvPr/>
        </p:nvSpPr>
        <p:spPr>
          <a:xfrm>
            <a:off x="6695860" y="3431060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Artères thoraciques / bronchique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8EC120-C1EB-48E0-AF8C-1713267C38BE}"/>
              </a:ext>
            </a:extLst>
          </p:cNvPr>
          <p:cNvSpPr/>
          <p:nvPr/>
        </p:nvSpPr>
        <p:spPr>
          <a:xfrm>
            <a:off x="6721685" y="2561967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Aorte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1FAFE7-5009-467C-9C44-C30B2EBDBF50}"/>
              </a:ext>
            </a:extLst>
          </p:cNvPr>
          <p:cNvSpPr/>
          <p:nvPr/>
        </p:nvSpPr>
        <p:spPr>
          <a:xfrm>
            <a:off x="6695860" y="4300153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Capillaires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5F6C20-E91D-401C-9939-F9A3A9C93A54}"/>
              </a:ext>
            </a:extLst>
          </p:cNvPr>
          <p:cNvSpPr/>
          <p:nvPr/>
        </p:nvSpPr>
        <p:spPr>
          <a:xfrm>
            <a:off x="6721685" y="5086863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Veines thoraciques / bronchiques</a:t>
            </a:r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127DE546-4BAF-4093-863A-961B7EAE0C6C}"/>
              </a:ext>
            </a:extLst>
          </p:cNvPr>
          <p:cNvSpPr/>
          <p:nvPr/>
        </p:nvSpPr>
        <p:spPr>
          <a:xfrm>
            <a:off x="8983362" y="613720"/>
            <a:ext cx="2751439" cy="180614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50 à 60 secondes pour effectuer le trajet</a:t>
            </a:r>
          </a:p>
        </p:txBody>
      </p:sp>
    </p:spTree>
    <p:extLst>
      <p:ext uri="{BB962C8B-B14F-4D97-AF65-F5344CB8AC3E}">
        <p14:creationId xmlns:p14="http://schemas.microsoft.com/office/powerpoint/2010/main" val="747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3052119" cy="2669059"/>
          </a:xfrm>
        </p:spPr>
        <p:txBody>
          <a:bodyPr>
            <a:normAutofit/>
          </a:bodyPr>
          <a:lstStyle/>
          <a:p>
            <a:r>
              <a:rPr lang="fr-CA" sz="2400" b="1" dirty="0"/>
              <a:t>Topogramme</a:t>
            </a:r>
          </a:p>
          <a:p>
            <a:endParaRPr lang="fr-CA" sz="2400" b="1" dirty="0"/>
          </a:p>
          <a:p>
            <a:r>
              <a:rPr lang="fr-CA" sz="2400" b="1" dirty="0"/>
              <a:t>Acquisition </a:t>
            </a:r>
          </a:p>
          <a:p>
            <a:endParaRPr lang="fr-CA" sz="2400" b="1" dirty="0"/>
          </a:p>
          <a:p>
            <a:r>
              <a:rPr lang="fr-CA" sz="2400" b="1" dirty="0"/>
              <a:t>Reconstruction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09646DB-9C71-4A37-AF09-2D8703F3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6306065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C+ (veineux)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5A8B21A5-9711-4CF4-817D-AE365F1E8F03}"/>
              </a:ext>
            </a:extLst>
          </p:cNvPr>
          <p:cNvSpPr/>
          <p:nvPr/>
        </p:nvSpPr>
        <p:spPr>
          <a:xfrm>
            <a:off x="4613189" y="1524000"/>
            <a:ext cx="880378" cy="254549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10AEAD-65F0-4F0F-8319-682930DFF7A3}"/>
              </a:ext>
            </a:extLst>
          </p:cNvPr>
          <p:cNvSpPr/>
          <p:nvPr/>
        </p:nvSpPr>
        <p:spPr>
          <a:xfrm>
            <a:off x="5791200" y="2401329"/>
            <a:ext cx="2257168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Idem thorax C-</a:t>
            </a:r>
          </a:p>
        </p:txBody>
      </p:sp>
    </p:spTree>
    <p:extLst>
      <p:ext uri="{BB962C8B-B14F-4D97-AF65-F5344CB8AC3E}">
        <p14:creationId xmlns:p14="http://schemas.microsoft.com/office/powerpoint/2010/main" val="2538781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C317C7-F8B9-48CD-A17D-C57D46C37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924" y="1737810"/>
            <a:ext cx="3002692" cy="2473681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06D9D980-F976-412F-8F6C-F4608928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6712"/>
            <a:ext cx="6306065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C+ (veineux)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057E4C-E829-46A2-A2C0-487E25CAD725}"/>
              </a:ext>
            </a:extLst>
          </p:cNvPr>
          <p:cNvSpPr/>
          <p:nvPr/>
        </p:nvSpPr>
        <p:spPr>
          <a:xfrm>
            <a:off x="1371600" y="784206"/>
            <a:ext cx="2817341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Acquisition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Coupe axiale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Fenêtre médiastinale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8BA2E0-DF73-47E7-8A4B-C8B7BE2343D7}"/>
              </a:ext>
            </a:extLst>
          </p:cNvPr>
          <p:cNvSpPr/>
          <p:nvPr/>
        </p:nvSpPr>
        <p:spPr>
          <a:xfrm>
            <a:off x="4860324" y="794831"/>
            <a:ext cx="2817341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Reconstruction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Coupe axiale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Fenêtre pulmonaire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B69705-7785-40E5-97E3-6E7A71251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299" y="1737810"/>
            <a:ext cx="3002692" cy="237212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44A475B-2403-42BC-B314-84B5F46360BD}"/>
              </a:ext>
            </a:extLst>
          </p:cNvPr>
          <p:cNvSpPr/>
          <p:nvPr/>
        </p:nvSpPr>
        <p:spPr>
          <a:xfrm>
            <a:off x="8441724" y="760148"/>
            <a:ext cx="2817341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Reconstruction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Coupe coronale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Fenêtre pulmonaire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979ECD1-BBAF-465C-9C0D-D5187DD81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909" y="1729756"/>
            <a:ext cx="2764969" cy="2388234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2D0BD70F-E65E-4AA2-8706-126FBE583BCC}"/>
              </a:ext>
            </a:extLst>
          </p:cNvPr>
          <p:cNvSpPr txBox="1"/>
          <p:nvPr/>
        </p:nvSpPr>
        <p:spPr>
          <a:xfrm rot="16200000">
            <a:off x="10090431" y="3037960"/>
            <a:ext cx="34434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5"/>
              </a:rPr>
              <a:t>https://eanatomy-rimouski.proxy.collecto.ca/fr/e-Anatomy/Thorax/TDM-du-thorax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EECBE1B-3267-466D-BF83-CCA309945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8205" y="4438382"/>
            <a:ext cx="2085198" cy="232494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3380113-7108-4761-AE1F-392D2E74DBE6}"/>
              </a:ext>
            </a:extLst>
          </p:cNvPr>
          <p:cNvSpPr/>
          <p:nvPr/>
        </p:nvSpPr>
        <p:spPr>
          <a:xfrm>
            <a:off x="2405449" y="5181752"/>
            <a:ext cx="2817341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Reconstruction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Coupe sagittale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Fenêtre médiastinale</a:t>
            </a:r>
          </a:p>
        </p:txBody>
      </p:sp>
    </p:spTree>
    <p:extLst>
      <p:ext uri="{BB962C8B-B14F-4D97-AF65-F5344CB8AC3E}">
        <p14:creationId xmlns:p14="http://schemas.microsoft.com/office/powerpoint/2010/main" val="13671081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4481"/>
            <a:ext cx="5820032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C+ artériel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03869"/>
            <a:ext cx="9601200" cy="5536377"/>
          </a:xfrm>
        </p:spPr>
        <p:txBody>
          <a:bodyPr>
            <a:normAutofit/>
          </a:bodyPr>
          <a:lstStyle/>
          <a:p>
            <a:r>
              <a:rPr lang="fr-CA" sz="2400" b="1" dirty="0"/>
              <a:t>Buts ou indications</a:t>
            </a:r>
          </a:p>
          <a:p>
            <a:pPr lvl="1"/>
            <a:r>
              <a:rPr lang="fr-CA" sz="2400" dirty="0"/>
              <a:t>Anévrisme aorte thoracique</a:t>
            </a:r>
          </a:p>
          <a:p>
            <a:pPr lvl="1"/>
            <a:r>
              <a:rPr lang="fr-CA" sz="2400" dirty="0"/>
              <a:t>Sténose aorte thoracique</a:t>
            </a:r>
          </a:p>
          <a:p>
            <a:r>
              <a:rPr lang="fr-CA" sz="2400" b="1" dirty="0"/>
              <a:t>Contre-indication :</a:t>
            </a:r>
          </a:p>
          <a:p>
            <a:pPr lvl="1"/>
            <a:r>
              <a:rPr lang="fr-CA" sz="2400" dirty="0"/>
              <a:t>Allergie aux substances de contraste</a:t>
            </a:r>
          </a:p>
          <a:p>
            <a:pPr lvl="1"/>
            <a:r>
              <a:rPr lang="fr-CA" sz="2400" dirty="0"/>
              <a:t>Contre-indications à l’injection de PDC</a:t>
            </a:r>
          </a:p>
          <a:p>
            <a:r>
              <a:rPr lang="fr-CA" sz="2400" b="1" dirty="0"/>
              <a:t>Préparation : </a:t>
            </a:r>
          </a:p>
          <a:p>
            <a:pPr lvl="1"/>
            <a:r>
              <a:rPr lang="fr-CA" sz="2400" dirty="0"/>
              <a:t>Idem thorax C-</a:t>
            </a:r>
          </a:p>
          <a:p>
            <a:pPr lvl="1"/>
            <a:r>
              <a:rPr lang="fr-CA" sz="2400" dirty="0"/>
              <a:t>À jeun 3 heures avant examen</a:t>
            </a:r>
          </a:p>
          <a:p>
            <a:pPr lvl="1"/>
            <a:r>
              <a:rPr lang="fr-CA" sz="2400" b="1" dirty="0"/>
              <a:t>Installer cathéter IV pour l’injection du PDC (si pas déjà installé)</a:t>
            </a:r>
          </a:p>
          <a:p>
            <a:r>
              <a:rPr lang="fr-CA" sz="2400" b="1" dirty="0"/>
              <a:t>Positionnement : </a:t>
            </a:r>
          </a:p>
          <a:p>
            <a:pPr lvl="1"/>
            <a:r>
              <a:rPr lang="fr-CA" sz="2400" dirty="0"/>
              <a:t>Idem thorax C- </a:t>
            </a:r>
          </a:p>
          <a:p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CA415D9-F9AC-49EE-AC60-D03A0BE94F6B}"/>
              </a:ext>
            </a:extLst>
          </p:cNvPr>
          <p:cNvSpPr/>
          <p:nvPr/>
        </p:nvSpPr>
        <p:spPr>
          <a:xfrm>
            <a:off x="7628237" y="217753"/>
            <a:ext cx="3278660" cy="7661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Angio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-TDM du thorax</a:t>
            </a:r>
          </a:p>
        </p:txBody>
      </p:sp>
      <p:sp>
        <p:nvSpPr>
          <p:cNvPr id="6" name="Nuage 5">
            <a:extLst>
              <a:ext uri="{FF2B5EF4-FFF2-40B4-BE49-F238E27FC236}">
                <a16:creationId xmlns:a16="http://schemas.microsoft.com/office/drawing/2014/main" id="{40C70612-A77C-4859-BC92-71950684D51D}"/>
              </a:ext>
            </a:extLst>
          </p:cNvPr>
          <p:cNvSpPr/>
          <p:nvPr/>
        </p:nvSpPr>
        <p:spPr>
          <a:xfrm>
            <a:off x="7463481" y="2257168"/>
            <a:ext cx="4728519" cy="2776151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Comme il s’agit d’un </a:t>
            </a:r>
            <a:r>
              <a:rPr kumimoji="0" lang="fr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angio</a:t>
            </a: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-TDM, le débit d’injection sera plus </a:t>
            </a:r>
            <a:r>
              <a:rPr lang="fr-CA" sz="1600" dirty="0">
                <a:solidFill>
                  <a:prstClr val="black"/>
                </a:solidFill>
                <a:latin typeface="Franklin Gothic Book" panose="020B0503020102020204"/>
              </a:rPr>
              <a:t>rapide</a:t>
            </a: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, il faut alors un cathéter de plus gros volume pour supporter l’injection (18G)</a:t>
            </a:r>
          </a:p>
        </p:txBody>
      </p:sp>
    </p:spTree>
    <p:extLst>
      <p:ext uri="{BB962C8B-B14F-4D97-AF65-F5344CB8AC3E}">
        <p14:creationId xmlns:p14="http://schemas.microsoft.com/office/powerpoint/2010/main" val="16947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4481"/>
            <a:ext cx="5820032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C+ artériel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03870"/>
            <a:ext cx="9601200" cy="4343400"/>
          </a:xfrm>
        </p:spPr>
        <p:txBody>
          <a:bodyPr>
            <a:normAutofit/>
          </a:bodyPr>
          <a:lstStyle/>
          <a:p>
            <a:r>
              <a:rPr lang="fr-CA" sz="2400" b="1" dirty="0"/>
              <a:t>Protocole : </a:t>
            </a:r>
          </a:p>
          <a:p>
            <a:pPr lvl="1"/>
            <a:r>
              <a:rPr lang="fr-CA" sz="2400" dirty="0"/>
              <a:t>Centrage : Idem thorax C-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Injection : </a:t>
            </a:r>
          </a:p>
          <a:p>
            <a:pPr lvl="2"/>
            <a:r>
              <a:rPr lang="fr-CA" sz="2200" dirty="0"/>
              <a:t>Quantité : 70 à 80 ml</a:t>
            </a:r>
          </a:p>
          <a:p>
            <a:pPr lvl="2"/>
            <a:r>
              <a:rPr lang="fr-CA" sz="2200" dirty="0"/>
              <a:t>Débit : 4ml/sec</a:t>
            </a:r>
          </a:p>
          <a:p>
            <a:pPr lvl="2"/>
            <a:r>
              <a:rPr lang="fr-CA" sz="2200" dirty="0"/>
              <a:t>Délais : </a:t>
            </a:r>
            <a:r>
              <a:rPr lang="fr-CA" sz="2200" dirty="0">
                <a:solidFill>
                  <a:srgbClr val="FF0000"/>
                </a:solidFill>
              </a:rPr>
              <a:t>Démarrage automatique à l’aide d’un capteur de densité (ROI) positionné dans </a:t>
            </a:r>
            <a:r>
              <a:rPr lang="fr-CA" sz="2200" u="sng" dirty="0">
                <a:solidFill>
                  <a:srgbClr val="FF0000"/>
                </a:solidFill>
              </a:rPr>
              <a:t>l’aorte thoracique descendante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76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4481"/>
            <a:ext cx="5820032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C+ artériel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994" y="1103870"/>
            <a:ext cx="7352270" cy="5349516"/>
          </a:xfrm>
        </p:spPr>
        <p:txBody>
          <a:bodyPr>
            <a:normAutofit/>
          </a:bodyPr>
          <a:lstStyle/>
          <a:p>
            <a:r>
              <a:rPr lang="fr-CA" sz="2400" b="1" dirty="0"/>
              <a:t>Topogramme : </a:t>
            </a:r>
          </a:p>
          <a:p>
            <a:pPr lvl="1"/>
            <a:r>
              <a:rPr lang="fr-CA" sz="2400" dirty="0"/>
              <a:t>Idem thorax C-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Acquisition : </a:t>
            </a:r>
            <a:r>
              <a:rPr lang="fr-CA" sz="2400" dirty="0"/>
              <a:t>Se fait en plusieurs étapes </a:t>
            </a:r>
          </a:p>
          <a:p>
            <a:pPr lvl="1"/>
            <a:r>
              <a:rPr lang="fr-CA" sz="2400" dirty="0"/>
              <a:t>1</a:t>
            </a:r>
            <a:r>
              <a:rPr lang="fr-CA" sz="2400" baseline="30000" dirty="0"/>
              <a:t>ère</a:t>
            </a:r>
            <a:r>
              <a:rPr lang="fr-CA" sz="2400" dirty="0"/>
              <a:t> étape : </a:t>
            </a:r>
            <a:r>
              <a:rPr lang="fr-CA" sz="2400" dirty="0">
                <a:solidFill>
                  <a:srgbClr val="00B0F0"/>
                </a:solidFill>
              </a:rPr>
              <a:t>Positionner la ligne de coupe du pré-contrôle au niveau de la carène</a:t>
            </a:r>
          </a:p>
          <a:p>
            <a:pPr lvl="1"/>
            <a:r>
              <a:rPr lang="fr-CA" sz="2400" dirty="0"/>
              <a:t>2</a:t>
            </a:r>
            <a:r>
              <a:rPr lang="fr-CA" sz="2400" baseline="30000" dirty="0"/>
              <a:t>e</a:t>
            </a:r>
            <a:r>
              <a:rPr lang="fr-CA" sz="2400" dirty="0"/>
              <a:t> étape : Procéder à l’acquisition du pré-contrôle</a:t>
            </a:r>
          </a:p>
          <a:p>
            <a:pPr lvl="1"/>
            <a:r>
              <a:rPr lang="fr-CA" sz="2400" dirty="0"/>
              <a:t>3</a:t>
            </a:r>
            <a:r>
              <a:rPr lang="fr-CA" sz="2400" baseline="30000" dirty="0"/>
              <a:t>e</a:t>
            </a:r>
            <a:r>
              <a:rPr lang="fr-CA" sz="2400" dirty="0"/>
              <a:t> étape : </a:t>
            </a:r>
            <a:r>
              <a:rPr lang="fr-CA" sz="2400" dirty="0">
                <a:solidFill>
                  <a:srgbClr val="FF0000"/>
                </a:solidFill>
              </a:rPr>
              <a:t>Placer le ROI dans l’aorte thoracique descendante (attention aux calcifications)</a:t>
            </a:r>
          </a:p>
          <a:p>
            <a:pPr lvl="1"/>
            <a:r>
              <a:rPr lang="fr-CA" sz="2400" dirty="0"/>
              <a:t>Procéder au test de perméabilité de la veine</a:t>
            </a:r>
          </a:p>
          <a:p>
            <a:pPr lvl="1"/>
            <a:r>
              <a:rPr lang="fr-CA" sz="2400" dirty="0"/>
              <a:t>Procéder à l’injection du PDC et l’acquisition des images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468EAD-B388-4634-8A84-D0AA161E2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875" y="3972680"/>
            <a:ext cx="3306145" cy="212537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ED31DC7-4EE2-435D-966D-0BFF9F6A8B27}"/>
              </a:ext>
            </a:extLst>
          </p:cNvPr>
          <p:cNvSpPr/>
          <p:nvPr/>
        </p:nvSpPr>
        <p:spPr>
          <a:xfrm>
            <a:off x="10270882" y="5214551"/>
            <a:ext cx="151015" cy="1482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C8AE531-7D34-445C-A248-329623041DD5}"/>
              </a:ext>
            </a:extLst>
          </p:cNvPr>
          <p:cNvSpPr txBox="1"/>
          <p:nvPr/>
        </p:nvSpPr>
        <p:spPr>
          <a:xfrm>
            <a:off x="9215531" y="6098058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39D6CA4-25BB-4324-B1C8-41B49C061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644" y="432461"/>
            <a:ext cx="2683476" cy="280499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DD0A636-AD70-4E3D-9B4E-73EA40DB8E13}"/>
              </a:ext>
            </a:extLst>
          </p:cNvPr>
          <p:cNvSpPr txBox="1"/>
          <p:nvPr/>
        </p:nvSpPr>
        <p:spPr>
          <a:xfrm>
            <a:off x="9405801" y="3237453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3D06C-2601-4175-B801-83C128D39BA4}"/>
              </a:ext>
            </a:extLst>
          </p:cNvPr>
          <p:cNvSpPr/>
          <p:nvPr/>
        </p:nvSpPr>
        <p:spPr>
          <a:xfrm>
            <a:off x="9102811" y="902018"/>
            <a:ext cx="1966218" cy="191993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86C9F03-DB9A-4169-B877-746DC68421A2}"/>
              </a:ext>
            </a:extLst>
          </p:cNvPr>
          <p:cNvCxnSpPr>
            <a:cxnSpLocks/>
          </p:cNvCxnSpPr>
          <p:nvPr/>
        </p:nvCxnSpPr>
        <p:spPr>
          <a:xfrm>
            <a:off x="9285873" y="1616654"/>
            <a:ext cx="161301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hylactère : pensées 14">
            <a:extLst>
              <a:ext uri="{FF2B5EF4-FFF2-40B4-BE49-F238E27FC236}">
                <a16:creationId xmlns:a16="http://schemas.microsoft.com/office/drawing/2014/main" id="{C13F64ED-22D4-4A3F-AA82-39EAFD59E8A7}"/>
              </a:ext>
            </a:extLst>
          </p:cNvPr>
          <p:cNvSpPr/>
          <p:nvPr/>
        </p:nvSpPr>
        <p:spPr>
          <a:xfrm>
            <a:off x="5152481" y="862183"/>
            <a:ext cx="3398394" cy="1508941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L’épaisseur des coupes sera plus mince (1 mm) pour les </a:t>
            </a:r>
            <a:r>
              <a:rPr lang="fr-CA" dirty="0" err="1">
                <a:solidFill>
                  <a:schemeClr val="tx1"/>
                </a:solidFill>
              </a:rPr>
              <a:t>angio</a:t>
            </a:r>
            <a:r>
              <a:rPr lang="fr-CA" dirty="0">
                <a:solidFill>
                  <a:schemeClr val="tx1"/>
                </a:solidFill>
              </a:rPr>
              <a:t>-TDM</a:t>
            </a:r>
          </a:p>
        </p:txBody>
      </p:sp>
    </p:spTree>
    <p:extLst>
      <p:ext uri="{BB962C8B-B14F-4D97-AF65-F5344CB8AC3E}">
        <p14:creationId xmlns:p14="http://schemas.microsoft.com/office/powerpoint/2010/main" val="362502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D2000D2-013F-44CA-AB0B-5D39BDBE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6306065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C+ (artériel)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1972871-5DB1-4A3F-8687-1BA1C7BD404D}"/>
              </a:ext>
            </a:extLst>
          </p:cNvPr>
          <p:cNvSpPr/>
          <p:nvPr/>
        </p:nvSpPr>
        <p:spPr>
          <a:xfrm>
            <a:off x="4123038" y="1524000"/>
            <a:ext cx="3945924" cy="626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Trajet du produit de contraste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9C773-DC80-4CF5-A31C-362CEF40ADED}"/>
              </a:ext>
            </a:extLst>
          </p:cNvPr>
          <p:cNvSpPr/>
          <p:nvPr/>
        </p:nvSpPr>
        <p:spPr>
          <a:xfrm>
            <a:off x="1371599" y="2561967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 brachiale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16D004-8C7F-4D6C-B03F-B154C9938E8C}"/>
              </a:ext>
            </a:extLst>
          </p:cNvPr>
          <p:cNvSpPr/>
          <p:nvPr/>
        </p:nvSpPr>
        <p:spPr>
          <a:xfrm>
            <a:off x="1371599" y="3431060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 subclavière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01DAF-74FD-410C-9934-8DD100CEA6F6}"/>
              </a:ext>
            </a:extLst>
          </p:cNvPr>
          <p:cNvSpPr/>
          <p:nvPr/>
        </p:nvSpPr>
        <p:spPr>
          <a:xfrm>
            <a:off x="1371599" y="4300153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 cave sup.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9B06E-A6E3-4C9E-B825-F03557D96D88}"/>
              </a:ext>
            </a:extLst>
          </p:cNvPr>
          <p:cNvSpPr/>
          <p:nvPr/>
        </p:nvSpPr>
        <p:spPr>
          <a:xfrm>
            <a:off x="1371599" y="5086864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Oreillette droite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185497-04D8-473A-9CE1-40AE195CE6B0}"/>
              </a:ext>
            </a:extLst>
          </p:cNvPr>
          <p:cNvSpPr/>
          <p:nvPr/>
        </p:nvSpPr>
        <p:spPr>
          <a:xfrm>
            <a:off x="1371599" y="5883875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Ventricule droit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5A354-BE29-4A6B-8C64-98E228AFE739}"/>
              </a:ext>
            </a:extLst>
          </p:cNvPr>
          <p:cNvSpPr/>
          <p:nvPr/>
        </p:nvSpPr>
        <p:spPr>
          <a:xfrm>
            <a:off x="4123038" y="2561967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Artères pulmonaires</a:t>
            </a:r>
          </a:p>
        </p:txBody>
      </p:sp>
      <p:pic>
        <p:nvPicPr>
          <p:cNvPr id="1026" name="Picture 2" descr="Les différentes circulations | Les systèmes circulatoire et respiratoire">
            <a:extLst>
              <a:ext uri="{FF2B5EF4-FFF2-40B4-BE49-F238E27FC236}">
                <a16:creationId xmlns:a16="http://schemas.microsoft.com/office/drawing/2014/main" id="{6DE8156A-23EA-4412-9A74-D552A4D2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545" y="2710248"/>
            <a:ext cx="2614401" cy="35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DA7457D-B1A8-4B64-9DB0-7B6B40982762}"/>
              </a:ext>
            </a:extLst>
          </p:cNvPr>
          <p:cNvSpPr/>
          <p:nvPr/>
        </p:nvSpPr>
        <p:spPr>
          <a:xfrm>
            <a:off x="4084464" y="3431060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Poumons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514EC6-B18E-447D-BE9C-036EF5FCD4DF}"/>
              </a:ext>
            </a:extLst>
          </p:cNvPr>
          <p:cNvSpPr/>
          <p:nvPr/>
        </p:nvSpPr>
        <p:spPr>
          <a:xfrm>
            <a:off x="4123038" y="4300153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Veines pulmonaires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9F2C96-AF2E-4FA7-8E68-CC8916916741}"/>
              </a:ext>
            </a:extLst>
          </p:cNvPr>
          <p:cNvSpPr/>
          <p:nvPr/>
        </p:nvSpPr>
        <p:spPr>
          <a:xfrm>
            <a:off x="4123038" y="5086864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Oreillette gauche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AFCA90-123B-4582-BC15-420646E0B351}"/>
              </a:ext>
            </a:extLst>
          </p:cNvPr>
          <p:cNvSpPr/>
          <p:nvPr/>
        </p:nvSpPr>
        <p:spPr>
          <a:xfrm>
            <a:off x="4123038" y="5883875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Ventricule gauche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8EC120-C1EB-48E0-AF8C-1713267C38BE}"/>
              </a:ext>
            </a:extLst>
          </p:cNvPr>
          <p:cNvSpPr/>
          <p:nvPr/>
        </p:nvSpPr>
        <p:spPr>
          <a:xfrm>
            <a:off x="6721685" y="2561967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Aorte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5F6C20-E91D-401C-9939-F9A3A9C93A54}"/>
              </a:ext>
            </a:extLst>
          </p:cNvPr>
          <p:cNvSpPr/>
          <p:nvPr/>
        </p:nvSpPr>
        <p:spPr>
          <a:xfrm>
            <a:off x="6718680" y="3431059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Aorte thoracique</a:t>
            </a:r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127DE546-4BAF-4093-863A-961B7EAE0C6C}"/>
              </a:ext>
            </a:extLst>
          </p:cNvPr>
          <p:cNvSpPr/>
          <p:nvPr/>
        </p:nvSpPr>
        <p:spPr>
          <a:xfrm>
            <a:off x="8983362" y="613720"/>
            <a:ext cx="2751439" cy="180614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15 à 25 secondes pour effectuer le trajet</a:t>
            </a:r>
          </a:p>
        </p:txBody>
      </p:sp>
    </p:spTree>
    <p:extLst>
      <p:ext uri="{BB962C8B-B14F-4D97-AF65-F5344CB8AC3E}">
        <p14:creationId xmlns:p14="http://schemas.microsoft.com/office/powerpoint/2010/main" val="10333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4481"/>
            <a:ext cx="5820032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C+ artériel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03870"/>
            <a:ext cx="9601200" cy="1738184"/>
          </a:xfrm>
        </p:spPr>
        <p:txBody>
          <a:bodyPr>
            <a:normAutofit/>
          </a:bodyPr>
          <a:lstStyle/>
          <a:p>
            <a:r>
              <a:rPr lang="fr-CA" sz="2400" dirty="0"/>
              <a:t>Acquisition et reconstructions : </a:t>
            </a:r>
          </a:p>
          <a:p>
            <a:pPr lvl="1" algn="ctr"/>
            <a:r>
              <a:rPr lang="fr-CA" sz="2400" dirty="0">
                <a:solidFill>
                  <a:srgbClr val="FF0000"/>
                </a:solidFill>
              </a:rPr>
              <a:t>Dans le cas d’un </a:t>
            </a:r>
            <a:r>
              <a:rPr lang="fr-CA" sz="2400" dirty="0" err="1">
                <a:solidFill>
                  <a:srgbClr val="FF0000"/>
                </a:solidFill>
              </a:rPr>
              <a:t>Angio</a:t>
            </a:r>
            <a:r>
              <a:rPr lang="fr-CA" sz="2400" dirty="0">
                <a:solidFill>
                  <a:srgbClr val="FF0000"/>
                </a:solidFill>
              </a:rPr>
              <a:t>-TDM, l’acquisition et les reconstructions en fenêtres médiastinales seront privilégiées puisque c’est l’aorte qui doit être démontrée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D4F3E1-F46D-4403-9D1B-68FE64EA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861" y="2747981"/>
            <a:ext cx="5633036" cy="404423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F70FDE7-479F-4E6B-9F34-0227A565A7BE}"/>
              </a:ext>
            </a:extLst>
          </p:cNvPr>
          <p:cNvSpPr txBox="1"/>
          <p:nvPr/>
        </p:nvSpPr>
        <p:spPr>
          <a:xfrm rot="16200000">
            <a:off x="8040641" y="4862754"/>
            <a:ext cx="34434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https://www.info-radiologie.ch/vaisseaux-cavite-thoracique.php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6E87653-4A9B-4351-AB54-8F08D02934D3}"/>
              </a:ext>
            </a:extLst>
          </p:cNvPr>
          <p:cNvSpPr/>
          <p:nvPr/>
        </p:nvSpPr>
        <p:spPr>
          <a:xfrm>
            <a:off x="912085" y="3907513"/>
            <a:ext cx="2619632" cy="17251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Fenêtre médiastinale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Permet une meilleure visualisation des vaisseaux sanguins</a:t>
            </a:r>
          </a:p>
        </p:txBody>
      </p:sp>
    </p:spTree>
    <p:extLst>
      <p:ext uri="{BB962C8B-B14F-4D97-AF65-F5344CB8AC3E}">
        <p14:creationId xmlns:p14="http://schemas.microsoft.com/office/powerpoint/2010/main" val="218882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A4690-E1F5-4E8C-9ECF-BA32D340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40028"/>
            <a:ext cx="9601200" cy="5132173"/>
          </a:xfrm>
        </p:spPr>
        <p:txBody>
          <a:bodyPr>
            <a:normAutofit fontScale="92500" lnSpcReduction="20000"/>
          </a:bodyPr>
          <a:lstStyle/>
          <a:p>
            <a:r>
              <a:rPr lang="fr-CA" sz="2400" b="1" dirty="0"/>
              <a:t>Préparation du patient : </a:t>
            </a:r>
          </a:p>
          <a:p>
            <a:pPr lvl="1"/>
            <a:r>
              <a:rPr lang="fr-CA" sz="2400" dirty="0"/>
              <a:t>Patient en jaquette (retirer les vêtements du haut seulement)</a:t>
            </a:r>
          </a:p>
          <a:p>
            <a:pPr lvl="1"/>
            <a:r>
              <a:rPr lang="fr-CA" sz="2400" dirty="0"/>
              <a:t>Enlever les prothèses dentaires</a:t>
            </a:r>
          </a:p>
          <a:p>
            <a:pPr lvl="1"/>
            <a:r>
              <a:rPr lang="fr-CA" sz="2400" dirty="0"/>
              <a:t>Retirer tout objet susceptible de </a:t>
            </a:r>
            <a:r>
              <a:rPr lang="fr-CA" sz="2400" dirty="0" err="1"/>
              <a:t>nuir</a:t>
            </a:r>
            <a:r>
              <a:rPr lang="fr-CA" sz="2400" dirty="0"/>
              <a:t> à la qualité de l’image (bijoux, boucles d’oreilles, prothèses auditives, pince à cheveux, prothèse capillaire))</a:t>
            </a:r>
          </a:p>
          <a:p>
            <a:pPr lvl="1"/>
            <a:r>
              <a:rPr lang="fr-CA" sz="2400" dirty="0"/>
              <a:t>Expliquer au patient qu’il ne pourra ni avaler, ni mastiquer pendant l’acquisition</a:t>
            </a:r>
          </a:p>
          <a:p>
            <a:pPr lvl="1"/>
            <a:r>
              <a:rPr lang="fr-CA" sz="2400" dirty="0"/>
              <a:t>Être à jeun </a:t>
            </a:r>
            <a:r>
              <a:rPr lang="fr-CA" sz="2400" u="sng" dirty="0"/>
              <a:t>3 heures </a:t>
            </a:r>
            <a:r>
              <a:rPr lang="fr-CA" sz="2400" dirty="0"/>
              <a:t>avant l’examen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Positionnement :</a:t>
            </a:r>
          </a:p>
          <a:p>
            <a:pPr lvl="1"/>
            <a:r>
              <a:rPr lang="fr-CA" sz="2400" b="1" dirty="0"/>
              <a:t> </a:t>
            </a:r>
            <a:r>
              <a:rPr lang="fr-CA" sz="2400" dirty="0"/>
              <a:t>Décubitus dorsal</a:t>
            </a:r>
          </a:p>
          <a:p>
            <a:pPr lvl="1"/>
            <a:r>
              <a:rPr lang="fr-CA" sz="2400" dirty="0"/>
              <a:t>Tête dans l’appui tête et entre en premier dans le statif</a:t>
            </a:r>
          </a:p>
          <a:p>
            <a:pPr lvl="1"/>
            <a:r>
              <a:rPr lang="fr-CA" sz="2400" dirty="0"/>
              <a:t>S’assurer qu’il n’y ait pas de déviation du PMS ni de rotation</a:t>
            </a:r>
          </a:p>
          <a:p>
            <a:pPr lvl="1"/>
            <a:r>
              <a:rPr lang="fr-CA" sz="2400" dirty="0"/>
              <a:t>Les bras sont allongés le long du corps </a:t>
            </a:r>
          </a:p>
          <a:p>
            <a:pPr marL="530352" lvl="1" indent="0">
              <a:buNone/>
            </a:pPr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F20ECC-32E3-495A-9244-805D4B04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79B7D5B-8835-4B22-B3B2-94522A4E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25396"/>
            <a:ext cx="3150973" cy="714632"/>
          </a:xfrm>
        </p:spPr>
        <p:txBody>
          <a:bodyPr/>
          <a:lstStyle/>
          <a:p>
            <a:r>
              <a:rPr lang="fr-CA" dirty="0"/>
              <a:t>TDM du cou</a:t>
            </a:r>
          </a:p>
        </p:txBody>
      </p:sp>
    </p:spTree>
    <p:extLst>
      <p:ext uri="{BB962C8B-B14F-4D97-AF65-F5344CB8AC3E}">
        <p14:creationId xmlns:p14="http://schemas.microsoft.com/office/powerpoint/2010/main" val="4190378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4481"/>
            <a:ext cx="5820032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C+ artériel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44ADBD8-CDD6-486A-8324-8576E7B6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33" y="1886109"/>
            <a:ext cx="4203635" cy="35706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5E4CC79-0D09-4F24-8D64-E3473A1B2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733" y="1734516"/>
            <a:ext cx="4515824" cy="387386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AEF77B6-B3B2-4798-B611-684BF1696284}"/>
              </a:ext>
            </a:extLst>
          </p:cNvPr>
          <p:cNvSpPr txBox="1"/>
          <p:nvPr/>
        </p:nvSpPr>
        <p:spPr>
          <a:xfrm>
            <a:off x="4374291" y="5684365"/>
            <a:ext cx="34434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https://www.info-radiologie.ch/vaisseaux-cavite-thoracique.php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809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8B28B4-0E0D-4D13-A4C5-516E43DB3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24481"/>
            <a:ext cx="6075405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multi-phase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03869"/>
            <a:ext cx="7055708" cy="5239265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/>
              <a:t>Examen thoracique réalisé en 3 phases successives</a:t>
            </a:r>
          </a:p>
          <a:p>
            <a:pPr lvl="1"/>
            <a:r>
              <a:rPr lang="fr-CA" sz="2400" dirty="0"/>
              <a:t>Thorax C-</a:t>
            </a:r>
          </a:p>
          <a:p>
            <a:pPr lvl="1"/>
            <a:r>
              <a:rPr lang="fr-CA" sz="2400" dirty="0"/>
              <a:t>Thorax C+ artériel</a:t>
            </a:r>
          </a:p>
          <a:p>
            <a:pPr lvl="1"/>
            <a:r>
              <a:rPr lang="fr-CA" sz="2400" dirty="0"/>
              <a:t>Thorax C+ veineux</a:t>
            </a:r>
          </a:p>
          <a:p>
            <a:pPr marL="530352" lvl="1" indent="0">
              <a:buNone/>
            </a:pPr>
            <a:endParaRPr lang="fr-CA" sz="2400" dirty="0"/>
          </a:p>
          <a:p>
            <a:r>
              <a:rPr lang="fr-CA" sz="2400" b="1" dirty="0"/>
              <a:t>But et indication : </a:t>
            </a:r>
          </a:p>
          <a:p>
            <a:pPr lvl="1"/>
            <a:r>
              <a:rPr lang="fr-CA" sz="2400" dirty="0"/>
              <a:t>Dissection de l’aorte</a:t>
            </a:r>
          </a:p>
          <a:p>
            <a:pPr lvl="1"/>
            <a:endParaRPr lang="fr-CA" sz="2400" dirty="0"/>
          </a:p>
          <a:p>
            <a:r>
              <a:rPr lang="fr-CA" sz="2400" b="1" dirty="0"/>
              <a:t>Contre-indication</a:t>
            </a:r>
          </a:p>
          <a:p>
            <a:r>
              <a:rPr lang="fr-CA" sz="2400" b="1" dirty="0"/>
              <a:t>Préparation</a:t>
            </a:r>
          </a:p>
          <a:p>
            <a:r>
              <a:rPr lang="fr-CA" sz="2400" b="1" dirty="0"/>
              <a:t>Positionnement</a:t>
            </a:r>
          </a:p>
          <a:p>
            <a:r>
              <a:rPr lang="fr-CA" sz="2400" b="1" dirty="0"/>
              <a:t>Protocole (centrage / injection)</a:t>
            </a:r>
          </a:p>
          <a:p>
            <a:r>
              <a:rPr lang="fr-CA" sz="2400" b="1" dirty="0"/>
              <a:t>Topogramme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8B716F7-8782-4661-ACCB-08A7DE7B2362}"/>
              </a:ext>
            </a:extLst>
          </p:cNvPr>
          <p:cNvSpPr/>
          <p:nvPr/>
        </p:nvSpPr>
        <p:spPr>
          <a:xfrm>
            <a:off x="6005384" y="2108887"/>
            <a:ext cx="4053016" cy="1499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Souvent, l’abdomen et le pelvien sera fait lors des protocoles de dissection aortique. Il s’agira alors d’un T-A-P (thorax-abdomen-pelvien). Sera revu en détail lors avec l’abdomen.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470F7B47-670B-4A92-BFB3-7E93DFC6BD6A}"/>
              </a:ext>
            </a:extLst>
          </p:cNvPr>
          <p:cNvSpPr/>
          <p:nvPr/>
        </p:nvSpPr>
        <p:spPr>
          <a:xfrm>
            <a:off x="5305167" y="4020065"/>
            <a:ext cx="880378" cy="254549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31F0E1C-B4DD-433E-A76B-80550D84A46F}"/>
              </a:ext>
            </a:extLst>
          </p:cNvPr>
          <p:cNvSpPr/>
          <p:nvPr/>
        </p:nvSpPr>
        <p:spPr>
          <a:xfrm>
            <a:off x="6392562" y="4909750"/>
            <a:ext cx="3278660" cy="7661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Idem à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Angio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-TDM du thorax</a:t>
            </a:r>
          </a:p>
        </p:txBody>
      </p:sp>
    </p:spTree>
    <p:extLst>
      <p:ext uri="{BB962C8B-B14F-4D97-AF65-F5344CB8AC3E}">
        <p14:creationId xmlns:p14="http://schemas.microsoft.com/office/powerpoint/2010/main" val="24502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EDF546-01D4-4654-BFD0-D5C97E178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607" y="967946"/>
            <a:ext cx="5822658" cy="5665573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dirty="0"/>
              <a:t>Acquisition : </a:t>
            </a:r>
            <a:r>
              <a:rPr lang="fr-CA" sz="2400" u="sng" dirty="0"/>
              <a:t>Se fera en plusieurs étapes </a:t>
            </a:r>
          </a:p>
          <a:p>
            <a:pPr lvl="1"/>
            <a:r>
              <a:rPr lang="fr-CA" sz="2400" dirty="0"/>
              <a:t>1</a:t>
            </a:r>
            <a:r>
              <a:rPr lang="fr-CA" sz="2400" baseline="30000" dirty="0"/>
              <a:t>ère</a:t>
            </a:r>
            <a:r>
              <a:rPr lang="fr-CA" sz="2400" dirty="0"/>
              <a:t> étape : Acquisition du thorax C-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2</a:t>
            </a:r>
            <a:r>
              <a:rPr lang="fr-CA" sz="2400" baseline="30000" dirty="0"/>
              <a:t>e</a:t>
            </a:r>
            <a:r>
              <a:rPr lang="fr-CA" sz="2400" dirty="0"/>
              <a:t> étape : Acquisition du thorax C+ artériel : </a:t>
            </a:r>
          </a:p>
          <a:p>
            <a:pPr lvl="2"/>
            <a:r>
              <a:rPr lang="fr-CA" sz="2200" dirty="0">
                <a:solidFill>
                  <a:srgbClr val="00B0F0"/>
                </a:solidFill>
              </a:rPr>
              <a:t>Pré-contrôle à la carène</a:t>
            </a:r>
          </a:p>
          <a:p>
            <a:pPr lvl="2"/>
            <a:r>
              <a:rPr lang="fr-CA" sz="2200" dirty="0"/>
              <a:t>Acquisition du pré-contrôle</a:t>
            </a:r>
          </a:p>
          <a:p>
            <a:pPr lvl="2"/>
            <a:r>
              <a:rPr lang="fr-CA" sz="2200" dirty="0">
                <a:solidFill>
                  <a:srgbClr val="FF0000"/>
                </a:solidFill>
              </a:rPr>
              <a:t>ROI dans l’aorte thoracique descendante</a:t>
            </a:r>
          </a:p>
          <a:p>
            <a:pPr lvl="2"/>
            <a:r>
              <a:rPr lang="fr-CA" sz="2200" dirty="0"/>
              <a:t>Test perméabilité de la veine</a:t>
            </a:r>
          </a:p>
          <a:p>
            <a:pPr lvl="2"/>
            <a:r>
              <a:rPr lang="fr-CA" sz="2200" dirty="0"/>
              <a:t>Injection du PDC + acquisition artériel (environ 15 à 25 secondes de délais)</a:t>
            </a:r>
          </a:p>
          <a:p>
            <a:pPr lvl="2"/>
            <a:endParaRPr lang="fr-CA" sz="2200" dirty="0"/>
          </a:p>
          <a:p>
            <a:pPr lvl="1"/>
            <a:r>
              <a:rPr lang="fr-CA" sz="2400" dirty="0"/>
              <a:t>3</a:t>
            </a:r>
            <a:r>
              <a:rPr lang="fr-CA" sz="2400" baseline="30000" dirty="0"/>
              <a:t>e</a:t>
            </a:r>
            <a:r>
              <a:rPr lang="fr-CA" sz="2400" dirty="0"/>
              <a:t> étape : Acquisition du thorax C+ veineux</a:t>
            </a:r>
          </a:p>
          <a:p>
            <a:pPr lvl="2"/>
            <a:r>
              <a:rPr lang="fr-CA" sz="2200" dirty="0"/>
              <a:t>Attendre le délais souhaité (50 à 60 secondes), puis procéder à l’acquisition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D95B78-A2F9-4EE9-97FD-EB1002DB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3A5DF8C-7A12-41DB-8E0E-0F52A9F9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24481"/>
            <a:ext cx="6075405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multi-phase</a:t>
            </a:r>
          </a:p>
        </p:txBody>
      </p:sp>
      <p:sp>
        <p:nvSpPr>
          <p:cNvPr id="6" name="Nuage 5">
            <a:extLst>
              <a:ext uri="{FF2B5EF4-FFF2-40B4-BE49-F238E27FC236}">
                <a16:creationId xmlns:a16="http://schemas.microsoft.com/office/drawing/2014/main" id="{0848EC81-8399-42DD-AA14-ED215B91B33A}"/>
              </a:ext>
            </a:extLst>
          </p:cNvPr>
          <p:cNvSpPr/>
          <p:nvPr/>
        </p:nvSpPr>
        <p:spPr>
          <a:xfrm>
            <a:off x="8163698" y="254413"/>
            <a:ext cx="2831190" cy="1762897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 seule injection pour tout l’examen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B2695A-6371-48EA-8E56-CF5781A8DCF8}"/>
              </a:ext>
            </a:extLst>
          </p:cNvPr>
          <p:cNvSpPr txBox="1"/>
          <p:nvPr/>
        </p:nvSpPr>
        <p:spPr>
          <a:xfrm>
            <a:off x="7319854" y="5424210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DD72B73-ABCE-438D-B8B0-D6AE27D17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85" y="2017310"/>
            <a:ext cx="3294883" cy="34440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3D8E99-6BE0-4A31-891B-EB9672FE1C8C}"/>
              </a:ext>
            </a:extLst>
          </p:cNvPr>
          <p:cNvSpPr/>
          <p:nvPr/>
        </p:nvSpPr>
        <p:spPr>
          <a:xfrm>
            <a:off x="7142680" y="2640933"/>
            <a:ext cx="2381061" cy="2278548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89BDB1C0-BB83-495F-B086-DD715D979259}"/>
              </a:ext>
            </a:extLst>
          </p:cNvPr>
          <p:cNvCxnSpPr>
            <a:cxnSpLocks/>
          </p:cNvCxnSpPr>
          <p:nvPr/>
        </p:nvCxnSpPr>
        <p:spPr>
          <a:xfrm>
            <a:off x="7400234" y="3508828"/>
            <a:ext cx="186595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0CBF9445-70D8-491C-B33A-361BBA3A8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31" y="4769816"/>
            <a:ext cx="2560769" cy="1646208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AB955F3B-AEA2-4F77-957A-424EF719C4F4}"/>
              </a:ext>
            </a:extLst>
          </p:cNvPr>
          <p:cNvSpPr/>
          <p:nvPr/>
        </p:nvSpPr>
        <p:spPr>
          <a:xfrm>
            <a:off x="10964646" y="5748950"/>
            <a:ext cx="75508" cy="907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5" name="Phylactère : pensées 14">
            <a:extLst>
              <a:ext uri="{FF2B5EF4-FFF2-40B4-BE49-F238E27FC236}">
                <a16:creationId xmlns:a16="http://schemas.microsoft.com/office/drawing/2014/main" id="{D3EE890F-0C72-4005-9995-FDEDC62C6777}"/>
              </a:ext>
            </a:extLst>
          </p:cNvPr>
          <p:cNvSpPr/>
          <p:nvPr/>
        </p:nvSpPr>
        <p:spPr>
          <a:xfrm>
            <a:off x="9714503" y="1638997"/>
            <a:ext cx="2560769" cy="2196591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L’épaisseur des coupes sera plus mince (1 mm) pour les </a:t>
            </a:r>
            <a:r>
              <a:rPr lang="fr-CA" dirty="0" err="1">
                <a:solidFill>
                  <a:schemeClr val="tx1"/>
                </a:solidFill>
              </a:rPr>
              <a:t>angio</a:t>
            </a:r>
            <a:r>
              <a:rPr lang="fr-CA" dirty="0">
                <a:solidFill>
                  <a:schemeClr val="tx1"/>
                </a:solidFill>
              </a:rPr>
              <a:t>-TDM</a:t>
            </a:r>
          </a:p>
        </p:txBody>
      </p:sp>
    </p:spTree>
    <p:extLst>
      <p:ext uri="{BB962C8B-B14F-4D97-AF65-F5344CB8AC3E}">
        <p14:creationId xmlns:p14="http://schemas.microsoft.com/office/powerpoint/2010/main" val="5716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F928A9-CD88-4AD2-A5BD-4B221E899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72B3E67-201E-49D2-9576-D8D905D26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362" y="413951"/>
            <a:ext cx="6075405" cy="838200"/>
          </a:xfrm>
        </p:spPr>
        <p:txBody>
          <a:bodyPr>
            <a:normAutofit fontScale="90000"/>
          </a:bodyPr>
          <a:lstStyle/>
          <a:p>
            <a:r>
              <a:rPr lang="fr-CA" dirty="0"/>
              <a:t>TDM du thorax multi-phase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B54B6E6-679D-435C-9516-1AC1E0C91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6" y="2468838"/>
            <a:ext cx="3065331" cy="231463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B20C3AD-0677-49BF-B829-C9EB9104603A}"/>
              </a:ext>
            </a:extLst>
          </p:cNvPr>
          <p:cNvSpPr txBox="1"/>
          <p:nvPr/>
        </p:nvSpPr>
        <p:spPr>
          <a:xfrm>
            <a:off x="1436609" y="1629900"/>
            <a:ext cx="2243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/>
              <a:t>Axial C-</a:t>
            </a:r>
          </a:p>
          <a:p>
            <a:pPr algn="ctr"/>
            <a:r>
              <a:rPr lang="fr-CA" dirty="0"/>
              <a:t>Fenêtre médiastinale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0B87EB-CA7D-44D5-BE7D-DDB41B2F1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14" y="2363513"/>
            <a:ext cx="3065331" cy="25252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8E4006D-01C0-4DB8-A5C8-0874B107267E}"/>
              </a:ext>
            </a:extLst>
          </p:cNvPr>
          <p:cNvSpPr txBox="1"/>
          <p:nvPr/>
        </p:nvSpPr>
        <p:spPr>
          <a:xfrm>
            <a:off x="9149099" y="1560731"/>
            <a:ext cx="2243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/>
              <a:t>Axial C+ veineux</a:t>
            </a:r>
          </a:p>
          <a:p>
            <a:pPr algn="ctr"/>
            <a:r>
              <a:rPr lang="fr-CA" dirty="0"/>
              <a:t>Fenêtre médiastinale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0C9728A-39E8-4178-A89F-AA4E73EC2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08" y="2544918"/>
            <a:ext cx="4020111" cy="216247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B5DB1C1-5E69-4538-BC20-82D9EAD5C919}"/>
              </a:ext>
            </a:extLst>
          </p:cNvPr>
          <p:cNvSpPr txBox="1"/>
          <p:nvPr/>
        </p:nvSpPr>
        <p:spPr>
          <a:xfrm>
            <a:off x="4974218" y="1585546"/>
            <a:ext cx="2243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dirty="0"/>
              <a:t>Axial C+ artériel</a:t>
            </a:r>
          </a:p>
          <a:p>
            <a:pPr algn="ctr"/>
            <a:r>
              <a:rPr lang="fr-CA" dirty="0"/>
              <a:t>Fenêtre médiastinale</a:t>
            </a:r>
          </a:p>
        </p:txBody>
      </p:sp>
    </p:spTree>
    <p:extLst>
      <p:ext uri="{BB962C8B-B14F-4D97-AF65-F5344CB8AC3E}">
        <p14:creationId xmlns:p14="http://schemas.microsoft.com/office/powerpoint/2010/main" val="1966253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A01329-59AB-4153-B71D-B9F94174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BF7F19F-E43E-43B7-B0A8-E60F89B4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24480"/>
            <a:ext cx="9601200" cy="1315995"/>
          </a:xfrm>
        </p:spPr>
        <p:txBody>
          <a:bodyPr>
            <a:normAutofit/>
          </a:bodyPr>
          <a:lstStyle/>
          <a:p>
            <a:pPr algn="ctr"/>
            <a:r>
              <a:rPr lang="fr-CA" dirty="0" err="1"/>
              <a:t>Angio</a:t>
            </a:r>
            <a:r>
              <a:rPr lang="fr-CA" dirty="0"/>
              <a:t>-TDM thoracique – </a:t>
            </a:r>
            <a:br>
              <a:rPr lang="fr-CA" dirty="0"/>
            </a:br>
            <a:r>
              <a:rPr lang="fr-CA" dirty="0">
                <a:solidFill>
                  <a:srgbClr val="FF0000"/>
                </a:solidFill>
              </a:rPr>
              <a:t>Protocole embolie pulmonaire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6B085B-32D0-4302-95CB-A44A7E3E1A10}"/>
              </a:ext>
            </a:extLst>
          </p:cNvPr>
          <p:cNvSpPr/>
          <p:nvPr/>
        </p:nvSpPr>
        <p:spPr>
          <a:xfrm>
            <a:off x="1059965" y="1458096"/>
            <a:ext cx="100720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Qu’est-ce qu’une embolie pulmonaire 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EEBC36-AE74-489F-901B-07883054188F}"/>
              </a:ext>
            </a:extLst>
          </p:cNvPr>
          <p:cNvSpPr/>
          <p:nvPr/>
        </p:nvSpPr>
        <p:spPr>
          <a:xfrm>
            <a:off x="1837037" y="3505201"/>
            <a:ext cx="8517925" cy="20924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Obstruction plus ou moins complète d’une artère pulmonaire, ou d’une branche de cette artère, le plus souvent par un caillot sanguin.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Urgence médicale qui peut parfois être mortelle. </a:t>
            </a:r>
          </a:p>
        </p:txBody>
      </p:sp>
    </p:spTree>
    <p:extLst>
      <p:ext uri="{BB962C8B-B14F-4D97-AF65-F5344CB8AC3E}">
        <p14:creationId xmlns:p14="http://schemas.microsoft.com/office/powerpoint/2010/main" val="146312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149DE9-88F4-4108-9220-FD123F80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9F4EBF-40FC-4579-AF4D-9FA4BA02E950}"/>
              </a:ext>
            </a:extLst>
          </p:cNvPr>
          <p:cNvSpPr/>
          <p:nvPr/>
        </p:nvSpPr>
        <p:spPr>
          <a:xfrm>
            <a:off x="996959" y="395415"/>
            <a:ext cx="10072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Embolie pulmonaire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FB8ECA-F6B8-45D2-88C6-219305F85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767" y="1907479"/>
            <a:ext cx="4308389" cy="3891911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94D6E818-F351-47E2-8DA9-1D583641291A}"/>
              </a:ext>
            </a:extLst>
          </p:cNvPr>
          <p:cNvCxnSpPr>
            <a:cxnSpLocks/>
          </p:cNvCxnSpPr>
          <p:nvPr/>
        </p:nvCxnSpPr>
        <p:spPr>
          <a:xfrm flipV="1">
            <a:off x="4003589" y="3771055"/>
            <a:ext cx="518984" cy="4137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9E6C316-B5F3-4824-BD6E-5CD35B1FB3A5}"/>
              </a:ext>
            </a:extLst>
          </p:cNvPr>
          <p:cNvCxnSpPr>
            <a:cxnSpLocks/>
          </p:cNvCxnSpPr>
          <p:nvPr/>
        </p:nvCxnSpPr>
        <p:spPr>
          <a:xfrm flipH="1" flipV="1">
            <a:off x="5721178" y="4467153"/>
            <a:ext cx="193590" cy="3519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6972005-26EC-436A-A518-0E0B82E6D154}"/>
              </a:ext>
            </a:extLst>
          </p:cNvPr>
          <p:cNvCxnSpPr>
            <a:cxnSpLocks/>
          </p:cNvCxnSpPr>
          <p:nvPr/>
        </p:nvCxnSpPr>
        <p:spPr>
          <a:xfrm flipH="1" flipV="1">
            <a:off x="5980670" y="3977939"/>
            <a:ext cx="420130" cy="4045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25723BA8-57F4-4049-BFAA-4EF073AC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64" y="3025559"/>
            <a:ext cx="2681139" cy="21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80F899A-EA5D-4F18-A99B-9079BF4441C0}"/>
              </a:ext>
            </a:extLst>
          </p:cNvPr>
          <p:cNvSpPr/>
          <p:nvPr/>
        </p:nvSpPr>
        <p:spPr>
          <a:xfrm>
            <a:off x="7595287" y="1521362"/>
            <a:ext cx="2800864" cy="1301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L’opacification du tronc pulmonaire n’est pas optimale </a:t>
            </a:r>
          </a:p>
        </p:txBody>
      </p:sp>
    </p:spTree>
    <p:extLst>
      <p:ext uri="{BB962C8B-B14F-4D97-AF65-F5344CB8AC3E}">
        <p14:creationId xmlns:p14="http://schemas.microsoft.com/office/powerpoint/2010/main" val="4113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346CCD-8084-43BB-8995-555C791D4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7517027" cy="3581400"/>
          </a:xfrm>
        </p:spPr>
        <p:txBody>
          <a:bodyPr>
            <a:normAutofit/>
          </a:bodyPr>
          <a:lstStyle/>
          <a:p>
            <a:r>
              <a:rPr lang="fr-CA" sz="2400" b="1" dirty="0"/>
              <a:t>2 protocoles possibles : </a:t>
            </a:r>
          </a:p>
          <a:p>
            <a:pPr lvl="1"/>
            <a:r>
              <a:rPr lang="fr-CA" sz="2400" dirty="0"/>
              <a:t>Protocole embolie VCS (veine cave supérieure)</a:t>
            </a:r>
          </a:p>
          <a:p>
            <a:pPr lvl="1"/>
            <a:endParaRPr lang="fr-CA" sz="2400" dirty="0"/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Protocole embolie «timing bolus»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5FFE3A-D90D-45E6-9EBB-D88A2089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36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F3E5393-B9CB-4E56-AD7B-A81C44FE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24480"/>
            <a:ext cx="9601200" cy="1315995"/>
          </a:xfrm>
        </p:spPr>
        <p:txBody>
          <a:bodyPr>
            <a:normAutofit/>
          </a:bodyPr>
          <a:lstStyle/>
          <a:p>
            <a:pPr algn="ctr"/>
            <a:r>
              <a:rPr lang="fr-CA" dirty="0" err="1"/>
              <a:t>Angio</a:t>
            </a:r>
            <a:r>
              <a:rPr lang="fr-CA" dirty="0"/>
              <a:t>-TDM thoracique – </a:t>
            </a:r>
            <a:br>
              <a:rPr lang="fr-CA" dirty="0"/>
            </a:br>
            <a:r>
              <a:rPr lang="fr-CA" dirty="0">
                <a:solidFill>
                  <a:srgbClr val="FF0000"/>
                </a:solidFill>
              </a:rPr>
              <a:t>Protocole embolie pulmonaire</a:t>
            </a:r>
          </a:p>
        </p:txBody>
      </p:sp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96437D63-8AD9-4EC0-A30C-85BA08D43797}"/>
              </a:ext>
            </a:extLst>
          </p:cNvPr>
          <p:cNvSpPr/>
          <p:nvPr/>
        </p:nvSpPr>
        <p:spPr>
          <a:xfrm>
            <a:off x="7339914" y="4366054"/>
            <a:ext cx="4852086" cy="1757708"/>
          </a:xfrm>
          <a:prstGeom prst="cloudCallout">
            <a:avLst>
              <a:gd name="adj1" fmla="val -38830"/>
              <a:gd name="adj2" fmla="val -73883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Les 2 protocoles donneront la même qualité diagnostique, c’est le déroulement de l’examen qui est modifié</a:t>
            </a:r>
          </a:p>
        </p:txBody>
      </p:sp>
    </p:spTree>
    <p:extLst>
      <p:ext uri="{BB962C8B-B14F-4D97-AF65-F5344CB8AC3E}">
        <p14:creationId xmlns:p14="http://schemas.microsoft.com/office/powerpoint/2010/main" val="3841146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A9802-9CCF-4160-B11F-3A601595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3865"/>
            <a:ext cx="9601200" cy="912341"/>
          </a:xfrm>
        </p:spPr>
        <p:txBody>
          <a:bodyPr/>
          <a:lstStyle/>
          <a:p>
            <a:r>
              <a:rPr lang="fr-CA" dirty="0"/>
              <a:t>Protocole embolie VCS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446934-4B11-46E4-8627-42BA2DAC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02043"/>
            <a:ext cx="9601200" cy="5387546"/>
          </a:xfrm>
        </p:spPr>
        <p:txBody>
          <a:bodyPr>
            <a:normAutofit lnSpcReduction="10000"/>
          </a:bodyPr>
          <a:lstStyle/>
          <a:p>
            <a:r>
              <a:rPr lang="fr-CA" sz="2400" b="1" dirty="0"/>
              <a:t>Buts et indications : </a:t>
            </a:r>
          </a:p>
          <a:p>
            <a:pPr lvl="1"/>
            <a:r>
              <a:rPr lang="fr-CA" sz="2400" dirty="0"/>
              <a:t>Embolie pulmonaire</a:t>
            </a:r>
          </a:p>
          <a:p>
            <a:pPr lvl="1"/>
            <a:r>
              <a:rPr lang="fr-CA" sz="2400" dirty="0"/>
              <a:t>MAV (malformation artérioveineuse)</a:t>
            </a:r>
          </a:p>
          <a:p>
            <a:r>
              <a:rPr lang="fr-CA" sz="2400" b="1" dirty="0"/>
              <a:t>Contre-indications : </a:t>
            </a:r>
          </a:p>
          <a:p>
            <a:pPr lvl="1"/>
            <a:r>
              <a:rPr lang="fr-CA" sz="2400" dirty="0"/>
              <a:t>Allergie aux substances de contraste</a:t>
            </a:r>
          </a:p>
          <a:p>
            <a:pPr lvl="1"/>
            <a:r>
              <a:rPr lang="fr-CA" sz="2400" dirty="0"/>
              <a:t>Contre-indications à l’injection de PDC</a:t>
            </a:r>
          </a:p>
          <a:p>
            <a:r>
              <a:rPr lang="fr-CA" sz="2400" b="1" dirty="0"/>
              <a:t>Préparation : </a:t>
            </a:r>
          </a:p>
          <a:p>
            <a:pPr lvl="1"/>
            <a:r>
              <a:rPr lang="fr-CA" sz="2400" dirty="0"/>
              <a:t>Idem thorax C-</a:t>
            </a:r>
          </a:p>
          <a:p>
            <a:pPr lvl="1"/>
            <a:r>
              <a:rPr lang="fr-CA" sz="2400" dirty="0"/>
              <a:t>À jeun 3 heures avant examen</a:t>
            </a:r>
          </a:p>
          <a:p>
            <a:pPr lvl="1"/>
            <a:r>
              <a:rPr lang="fr-CA" sz="2400" b="1" dirty="0"/>
              <a:t>Installer cathéter IV pour l’injection du PDC (si pas déjà installé)</a:t>
            </a:r>
          </a:p>
          <a:p>
            <a:r>
              <a:rPr lang="fr-CA" sz="2400" b="1" dirty="0"/>
              <a:t>Positionnement : </a:t>
            </a:r>
          </a:p>
          <a:p>
            <a:pPr lvl="1"/>
            <a:r>
              <a:rPr lang="fr-CA" sz="2400" dirty="0"/>
              <a:t>Idem thorax C- </a:t>
            </a:r>
          </a:p>
          <a:p>
            <a:endParaRPr lang="fr-CA" sz="2400" dirty="0"/>
          </a:p>
          <a:p>
            <a:pPr lvl="1"/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7313BC-3642-4DF1-879A-98049A56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Nuage 4">
            <a:extLst>
              <a:ext uri="{FF2B5EF4-FFF2-40B4-BE49-F238E27FC236}">
                <a16:creationId xmlns:a16="http://schemas.microsoft.com/office/drawing/2014/main" id="{33F3B74B-1685-4FF2-A05F-EB638934C59C}"/>
              </a:ext>
            </a:extLst>
          </p:cNvPr>
          <p:cNvSpPr/>
          <p:nvPr/>
        </p:nvSpPr>
        <p:spPr>
          <a:xfrm>
            <a:off x="7467600" y="1814384"/>
            <a:ext cx="4361935" cy="2576383"/>
          </a:xfrm>
          <a:prstGeom prst="cloud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Comme il s’agit d’un </a:t>
            </a:r>
            <a:r>
              <a:rPr kumimoji="0" lang="fr-CA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angio</a:t>
            </a:r>
            <a:r>
              <a:rPr kumimoji="0" lang="fr-C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-TDM, le débit d’injection sera plus grand, il faut alors un cathéter de plus gros volume pour supporter l’injection (18G)</a:t>
            </a:r>
          </a:p>
        </p:txBody>
      </p:sp>
    </p:spTree>
    <p:extLst>
      <p:ext uri="{BB962C8B-B14F-4D97-AF65-F5344CB8AC3E}">
        <p14:creationId xmlns:p14="http://schemas.microsoft.com/office/powerpoint/2010/main" val="127217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5A9802-9CCF-4160-B11F-3A601595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3865"/>
            <a:ext cx="9601200" cy="912341"/>
          </a:xfrm>
        </p:spPr>
        <p:txBody>
          <a:bodyPr/>
          <a:lstStyle/>
          <a:p>
            <a:r>
              <a:rPr lang="fr-CA" dirty="0"/>
              <a:t>Protocole embolie VCS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446934-4B11-46E4-8627-42BA2DAC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02043"/>
            <a:ext cx="6207211" cy="5387546"/>
          </a:xfrm>
        </p:spPr>
        <p:txBody>
          <a:bodyPr>
            <a:normAutofit/>
          </a:bodyPr>
          <a:lstStyle/>
          <a:p>
            <a:r>
              <a:rPr lang="fr-CA" sz="2400" b="1" dirty="0"/>
              <a:t>Protocole : </a:t>
            </a:r>
          </a:p>
          <a:p>
            <a:pPr lvl="1"/>
            <a:r>
              <a:rPr lang="fr-CA" sz="2400" dirty="0"/>
              <a:t>Centrage : Idem thorax C-</a:t>
            </a:r>
          </a:p>
          <a:p>
            <a:pPr lvl="1"/>
            <a:endParaRPr lang="fr-CA" sz="2400" dirty="0"/>
          </a:p>
          <a:p>
            <a:pPr lvl="1"/>
            <a:r>
              <a:rPr lang="fr-CA" sz="2400" dirty="0"/>
              <a:t>Injection :</a:t>
            </a:r>
          </a:p>
          <a:p>
            <a:pPr lvl="2"/>
            <a:r>
              <a:rPr lang="fr-CA" sz="2200" dirty="0"/>
              <a:t>Quantité : 70 à 80 ml </a:t>
            </a:r>
          </a:p>
          <a:p>
            <a:pPr lvl="2"/>
            <a:r>
              <a:rPr lang="fr-CA" sz="2200" dirty="0"/>
              <a:t>Débit : 5 ml/seconde</a:t>
            </a:r>
          </a:p>
          <a:p>
            <a:pPr lvl="2"/>
            <a:r>
              <a:rPr lang="fr-CA" sz="2200" dirty="0"/>
              <a:t>Délais : </a:t>
            </a:r>
            <a:r>
              <a:rPr lang="fr-CA" sz="2200" dirty="0">
                <a:solidFill>
                  <a:srgbClr val="FF0000"/>
                </a:solidFill>
              </a:rPr>
              <a:t>Démarrage automatique à l’aide d’un capteur de densité (ROI) positionné dans </a:t>
            </a:r>
            <a:r>
              <a:rPr lang="fr-CA" sz="2200" b="1" u="sng" dirty="0">
                <a:solidFill>
                  <a:srgbClr val="FF0000"/>
                </a:solidFill>
              </a:rPr>
              <a:t>la veine cave supérieure</a:t>
            </a:r>
          </a:p>
          <a:p>
            <a:pPr lvl="2"/>
            <a:endParaRPr lang="fr-CA" sz="2200" b="1" u="sng" dirty="0">
              <a:solidFill>
                <a:srgbClr val="FF0000"/>
              </a:solidFill>
            </a:endParaRPr>
          </a:p>
          <a:p>
            <a:r>
              <a:rPr lang="fr-CA" sz="2400" b="1" dirty="0">
                <a:solidFill>
                  <a:schemeClr val="tx1"/>
                </a:solidFill>
              </a:rPr>
              <a:t>Topogramme : </a:t>
            </a:r>
          </a:p>
          <a:p>
            <a:pPr lvl="1"/>
            <a:r>
              <a:rPr lang="fr-CA" sz="2400" dirty="0">
                <a:solidFill>
                  <a:schemeClr val="tx1"/>
                </a:solidFill>
              </a:rPr>
              <a:t>Idem thorax C-</a:t>
            </a:r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7313BC-3642-4DF1-879A-98049A56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38</a:t>
            </a:fld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7C54CF-D8F1-4AA5-B3D7-3A3D624CC80E}"/>
              </a:ext>
            </a:extLst>
          </p:cNvPr>
          <p:cNvSpPr txBox="1"/>
          <p:nvPr/>
        </p:nvSpPr>
        <p:spPr>
          <a:xfrm>
            <a:off x="8734649" y="5372698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FEBADB-CFCD-42E8-9A51-8C094E406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62" y="1371574"/>
            <a:ext cx="3715266" cy="388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722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3A358B-9612-4973-A803-FD79D45D6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56270"/>
            <a:ext cx="5490519" cy="5197115"/>
          </a:xfrm>
        </p:spPr>
        <p:txBody>
          <a:bodyPr>
            <a:normAutofit/>
          </a:bodyPr>
          <a:lstStyle/>
          <a:p>
            <a:r>
              <a:rPr lang="fr-CA" sz="2400" b="1" dirty="0"/>
              <a:t>Acquisition : </a:t>
            </a:r>
            <a:r>
              <a:rPr lang="fr-CA" sz="2400" dirty="0"/>
              <a:t>Se fait en plusieurs étapes (coupes + mince, 1mm)</a:t>
            </a:r>
          </a:p>
          <a:p>
            <a:pPr lvl="1"/>
            <a:r>
              <a:rPr lang="fr-CA" sz="2400" dirty="0"/>
              <a:t>1</a:t>
            </a:r>
            <a:r>
              <a:rPr lang="fr-CA" sz="2400" baseline="30000" dirty="0"/>
              <a:t>ère</a:t>
            </a:r>
            <a:r>
              <a:rPr lang="fr-CA" sz="2400" dirty="0"/>
              <a:t> étape : </a:t>
            </a:r>
            <a:r>
              <a:rPr lang="fr-CA" sz="2400" dirty="0">
                <a:solidFill>
                  <a:srgbClr val="00B0F0"/>
                </a:solidFill>
              </a:rPr>
              <a:t>Positionner la ligne de coupe du pré-contrôle au niveau de la carène</a:t>
            </a:r>
          </a:p>
          <a:p>
            <a:pPr lvl="1"/>
            <a:r>
              <a:rPr lang="fr-CA" sz="2400" dirty="0"/>
              <a:t>2</a:t>
            </a:r>
            <a:r>
              <a:rPr lang="fr-CA" sz="2400" baseline="30000" dirty="0"/>
              <a:t>e</a:t>
            </a:r>
            <a:r>
              <a:rPr lang="fr-CA" sz="2400" dirty="0"/>
              <a:t> étape : Procéder à l’acquisition du pré-contrôle</a:t>
            </a:r>
          </a:p>
          <a:p>
            <a:pPr lvl="1"/>
            <a:r>
              <a:rPr lang="fr-CA" sz="2400" dirty="0"/>
              <a:t>3</a:t>
            </a:r>
            <a:r>
              <a:rPr lang="fr-CA" sz="2400" baseline="30000" dirty="0"/>
              <a:t>e</a:t>
            </a:r>
            <a:r>
              <a:rPr lang="fr-CA" sz="2400" dirty="0"/>
              <a:t> étape : </a:t>
            </a:r>
            <a:r>
              <a:rPr lang="fr-CA" sz="2400" dirty="0">
                <a:solidFill>
                  <a:srgbClr val="FF0000"/>
                </a:solidFill>
              </a:rPr>
              <a:t>Placer le ROI dans la veine cave supérieure</a:t>
            </a:r>
          </a:p>
          <a:p>
            <a:pPr lvl="1"/>
            <a:r>
              <a:rPr lang="fr-CA" sz="2400" dirty="0"/>
              <a:t>Procéder au test de perméabilité de la veine</a:t>
            </a:r>
          </a:p>
          <a:p>
            <a:pPr lvl="1"/>
            <a:r>
              <a:rPr lang="fr-CA" sz="2400" dirty="0"/>
              <a:t>Procéder à l’injection du PDC et l’acquisition des images 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648E7C-9A31-4779-A77F-A636EB65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565423B-CC5B-466A-A1E9-50F5149F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3917"/>
            <a:ext cx="6067168" cy="912341"/>
          </a:xfrm>
        </p:spPr>
        <p:txBody>
          <a:bodyPr/>
          <a:lstStyle/>
          <a:p>
            <a:r>
              <a:rPr lang="fr-CA" dirty="0"/>
              <a:t>Protocole embolie VCS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C7E221-1527-4ADA-A5C4-DED3ADC5E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556" y="4088009"/>
            <a:ext cx="3306145" cy="2125378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F68067AB-F396-4CB7-A303-314D9B3AEB95}"/>
              </a:ext>
            </a:extLst>
          </p:cNvPr>
          <p:cNvSpPr/>
          <p:nvPr/>
        </p:nvSpPr>
        <p:spPr>
          <a:xfrm>
            <a:off x="9445878" y="4983892"/>
            <a:ext cx="75508" cy="8237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EC185C-893F-4D94-A2E6-B7B9525C498F}"/>
              </a:ext>
            </a:extLst>
          </p:cNvPr>
          <p:cNvSpPr txBox="1"/>
          <p:nvPr/>
        </p:nvSpPr>
        <p:spPr>
          <a:xfrm>
            <a:off x="8558684" y="6213387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74A219-195C-4DF9-8F45-51DBB4DC2448}"/>
              </a:ext>
            </a:extLst>
          </p:cNvPr>
          <p:cNvSpPr txBox="1"/>
          <p:nvPr/>
        </p:nvSpPr>
        <p:spPr>
          <a:xfrm>
            <a:off x="9019992" y="3376835"/>
            <a:ext cx="159629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1050" i="1" dirty="0"/>
              <a:t>Source : Images, Cégep de Rimouski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DE556F9-53C6-490A-8AD9-569F4F705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00" y="539593"/>
            <a:ext cx="2683476" cy="28049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070463B-A35A-4574-B03C-9DC8EA49D498}"/>
              </a:ext>
            </a:extLst>
          </p:cNvPr>
          <p:cNvSpPr/>
          <p:nvPr/>
        </p:nvSpPr>
        <p:spPr>
          <a:xfrm>
            <a:off x="8845236" y="993285"/>
            <a:ext cx="1975164" cy="1947607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F2F5361-D790-4E23-9765-38E007974EA7}"/>
              </a:ext>
            </a:extLst>
          </p:cNvPr>
          <p:cNvCxnSpPr>
            <a:cxnSpLocks/>
          </p:cNvCxnSpPr>
          <p:nvPr/>
        </p:nvCxnSpPr>
        <p:spPr>
          <a:xfrm>
            <a:off x="9019992" y="1725295"/>
            <a:ext cx="159629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7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A4690-E1F5-4E8C-9ECF-BA32D340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00432"/>
            <a:ext cx="9601200" cy="5321644"/>
          </a:xfrm>
        </p:spPr>
        <p:txBody>
          <a:bodyPr>
            <a:normAutofit fontScale="92500" lnSpcReduction="20000"/>
          </a:bodyPr>
          <a:lstStyle/>
          <a:p>
            <a:r>
              <a:rPr lang="fr-CA" sz="2400" b="1" dirty="0"/>
              <a:t>Protocole : </a:t>
            </a:r>
          </a:p>
          <a:p>
            <a:pPr lvl="1"/>
            <a:r>
              <a:rPr lang="fr-CA" sz="2400" dirty="0"/>
              <a:t>Centrage :</a:t>
            </a:r>
          </a:p>
          <a:p>
            <a:pPr lvl="2"/>
            <a:r>
              <a:rPr lang="fr-CA" sz="2200" dirty="0"/>
              <a:t>En cranio-caudal (z) : 5 cm sous les articulations sterno-claviculaire</a:t>
            </a:r>
          </a:p>
          <a:p>
            <a:pPr lvl="2"/>
            <a:r>
              <a:rPr lang="fr-CA" sz="2200" dirty="0"/>
              <a:t>En antéro-postérieur (y) : Centre du cou</a:t>
            </a:r>
          </a:p>
          <a:p>
            <a:pPr lvl="2"/>
            <a:endParaRPr lang="fr-CA" sz="2200" dirty="0"/>
          </a:p>
          <a:p>
            <a:pPr lvl="1"/>
            <a:r>
              <a:rPr lang="fr-CA" sz="2400" dirty="0"/>
              <a:t>Injection : </a:t>
            </a:r>
          </a:p>
          <a:p>
            <a:pPr lvl="2"/>
            <a:r>
              <a:rPr lang="fr-CA" sz="2200" dirty="0"/>
              <a:t>Quantité : 70 à 80 ml</a:t>
            </a:r>
          </a:p>
          <a:p>
            <a:pPr lvl="2"/>
            <a:r>
              <a:rPr lang="fr-CA" sz="2200" dirty="0"/>
              <a:t>Débit : 2ml/sec</a:t>
            </a:r>
          </a:p>
          <a:p>
            <a:pPr lvl="2"/>
            <a:r>
              <a:rPr lang="fr-CA" sz="2200" dirty="0"/>
              <a:t>Délais : 50 à 60 secondes</a:t>
            </a:r>
          </a:p>
          <a:p>
            <a:pPr lvl="2"/>
            <a:endParaRPr lang="fr-CA" sz="2200" dirty="0"/>
          </a:p>
          <a:p>
            <a:r>
              <a:rPr lang="fr-CA" sz="2400" b="1" dirty="0"/>
              <a:t>Topogramme</a:t>
            </a:r>
            <a:r>
              <a:rPr lang="fr-CA" sz="2400" dirty="0"/>
              <a:t> : 350 </a:t>
            </a:r>
            <a:r>
              <a:rPr lang="fr-CA" sz="2400" dirty="0">
                <a:solidFill>
                  <a:schemeClr val="tx1"/>
                </a:solidFill>
              </a:rPr>
              <a:t>mm</a:t>
            </a:r>
          </a:p>
          <a:p>
            <a:pPr lvl="1"/>
            <a:r>
              <a:rPr lang="fr-CA" sz="2400" dirty="0"/>
              <a:t>2 topo (face et profil)</a:t>
            </a:r>
          </a:p>
          <a:p>
            <a:pPr lvl="1"/>
            <a:r>
              <a:rPr lang="fr-CA" sz="2400" dirty="0"/>
              <a:t>5 cm en dessous des articulations sterno-claviculaires jusqu’au dessus des sinus frontaux </a:t>
            </a:r>
          </a:p>
          <a:p>
            <a:pPr lvl="1"/>
            <a:r>
              <a:rPr lang="fr-CA" sz="2400" b="1" u="sng" dirty="0"/>
              <a:t>Ne pas respirer, ni avaler ou mastiquer</a:t>
            </a:r>
          </a:p>
          <a:p>
            <a:pPr marL="530352" lvl="1" indent="0">
              <a:buNone/>
            </a:pPr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F20ECC-32E3-495A-9244-805D4B04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79B7D5B-8835-4B22-B3B2-94522A4E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150973" cy="714632"/>
          </a:xfrm>
        </p:spPr>
        <p:txBody>
          <a:bodyPr/>
          <a:lstStyle/>
          <a:p>
            <a:r>
              <a:rPr lang="fr-CA" dirty="0"/>
              <a:t>TDM du cou</a:t>
            </a:r>
          </a:p>
        </p:txBody>
      </p:sp>
      <p:pic>
        <p:nvPicPr>
          <p:cNvPr id="6" name="Picture 2" descr="Bracco – CT Exprès • healthcare-in-europe.com">
            <a:extLst>
              <a:ext uri="{FF2B5EF4-FFF2-40B4-BE49-F238E27FC236}">
                <a16:creationId xmlns:a16="http://schemas.microsoft.com/office/drawing/2014/main" id="{7C63F441-7A3A-429F-A79E-8DAD71710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509" y="2512313"/>
            <a:ext cx="1653288" cy="264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28C0D9A-3F7B-4E64-81FA-D13812E2C230}"/>
              </a:ext>
            </a:extLst>
          </p:cNvPr>
          <p:cNvSpPr txBox="1"/>
          <p:nvPr/>
        </p:nvSpPr>
        <p:spPr>
          <a:xfrm rot="16200000">
            <a:off x="10318083" y="3552444"/>
            <a:ext cx="2468419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  <a:hlinkClick r:id="rId3"/>
              </a:rPr>
              <a:t>https://healthcare-in-europe.com/en/radbook/injectors/1591-bracco-ct-expr-s.html</a:t>
            </a: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644AE2E-70F8-4229-B2CF-E5D383D9CF64}"/>
              </a:ext>
            </a:extLst>
          </p:cNvPr>
          <p:cNvSpPr/>
          <p:nvPr/>
        </p:nvSpPr>
        <p:spPr>
          <a:xfrm>
            <a:off x="6156384" y="3587077"/>
            <a:ext cx="2913677" cy="1430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Toujours réalisé C+ sauf si contre-indications</a:t>
            </a:r>
          </a:p>
        </p:txBody>
      </p:sp>
    </p:spTree>
    <p:extLst>
      <p:ext uri="{BB962C8B-B14F-4D97-AF65-F5344CB8AC3E}">
        <p14:creationId xmlns:p14="http://schemas.microsoft.com/office/powerpoint/2010/main" val="403824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1972871-5DB1-4A3F-8687-1BA1C7BD404D}"/>
              </a:ext>
            </a:extLst>
          </p:cNvPr>
          <p:cNvSpPr/>
          <p:nvPr/>
        </p:nvSpPr>
        <p:spPr>
          <a:xfrm>
            <a:off x="4123038" y="953530"/>
            <a:ext cx="3945924" cy="626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Trajet du produit de contraste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9C773-DC80-4CF5-A31C-362CEF40ADED}"/>
              </a:ext>
            </a:extLst>
          </p:cNvPr>
          <p:cNvSpPr/>
          <p:nvPr/>
        </p:nvSpPr>
        <p:spPr>
          <a:xfrm>
            <a:off x="1371599" y="1808206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 brachiale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16D004-8C7F-4D6C-B03F-B154C9938E8C}"/>
              </a:ext>
            </a:extLst>
          </p:cNvPr>
          <p:cNvSpPr/>
          <p:nvPr/>
        </p:nvSpPr>
        <p:spPr>
          <a:xfrm>
            <a:off x="1359243" y="2605217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Veine subclavière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F01DAF-74FD-410C-9934-8DD100CEA6F6}"/>
              </a:ext>
            </a:extLst>
          </p:cNvPr>
          <p:cNvSpPr/>
          <p:nvPr/>
        </p:nvSpPr>
        <p:spPr>
          <a:xfrm>
            <a:off x="1359243" y="3429000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CA" b="1" u="sng" dirty="0">
                <a:solidFill>
                  <a:srgbClr val="FF0000"/>
                </a:solidFill>
                <a:latin typeface="Franklin Gothic Book" panose="020B0503020102020204"/>
              </a:rPr>
              <a:t>Veine cave sup.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39B06E-A6E3-4C9E-B825-F03557D96D88}"/>
              </a:ext>
            </a:extLst>
          </p:cNvPr>
          <p:cNvSpPr/>
          <p:nvPr/>
        </p:nvSpPr>
        <p:spPr>
          <a:xfrm>
            <a:off x="4658497" y="3515368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Oreillette droite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185497-04D8-473A-9CE1-40AE195CE6B0}"/>
              </a:ext>
            </a:extLst>
          </p:cNvPr>
          <p:cNvSpPr/>
          <p:nvPr/>
        </p:nvSpPr>
        <p:spPr>
          <a:xfrm>
            <a:off x="4658497" y="4473147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Ventricule droit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5A354-BE29-4A6B-8C64-98E228AFE739}"/>
              </a:ext>
            </a:extLst>
          </p:cNvPr>
          <p:cNvSpPr/>
          <p:nvPr/>
        </p:nvSpPr>
        <p:spPr>
          <a:xfrm>
            <a:off x="4658497" y="5466028"/>
            <a:ext cx="2471352" cy="576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b="1" u="sng" dirty="0">
                <a:solidFill>
                  <a:srgbClr val="FF0000"/>
                </a:solidFill>
                <a:latin typeface="Franklin Gothic Book" panose="020B0503020102020204"/>
              </a:rPr>
              <a:t>Artères pulmonaires</a:t>
            </a:r>
          </a:p>
        </p:txBody>
      </p:sp>
      <p:pic>
        <p:nvPicPr>
          <p:cNvPr id="1026" name="Picture 2" descr="Les différentes circulations | Les systèmes circulatoire et respiratoire">
            <a:extLst>
              <a:ext uri="{FF2B5EF4-FFF2-40B4-BE49-F238E27FC236}">
                <a16:creationId xmlns:a16="http://schemas.microsoft.com/office/drawing/2014/main" id="{6DE8156A-23EA-4412-9A74-D552A4D25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161" y="1917356"/>
            <a:ext cx="2614401" cy="35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Nuage 14">
            <a:extLst>
              <a:ext uri="{FF2B5EF4-FFF2-40B4-BE49-F238E27FC236}">
                <a16:creationId xmlns:a16="http://schemas.microsoft.com/office/drawing/2014/main" id="{127DE546-4BAF-4093-863A-961B7EAE0C6C}"/>
              </a:ext>
            </a:extLst>
          </p:cNvPr>
          <p:cNvSpPr/>
          <p:nvPr/>
        </p:nvSpPr>
        <p:spPr>
          <a:xfrm>
            <a:off x="1079156" y="4394887"/>
            <a:ext cx="2751439" cy="180614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2 à 10 secondes pour effectuer le trajet jusqu’à la</a:t>
            </a:r>
            <a:r>
              <a:rPr kumimoji="0" lang="fr-CA" sz="1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 VCS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C91F61BE-A318-400E-9292-8E3D345F6449}"/>
              </a:ext>
            </a:extLst>
          </p:cNvPr>
          <p:cNvSpPr txBox="1">
            <a:spLocks/>
          </p:cNvSpPr>
          <p:nvPr/>
        </p:nvSpPr>
        <p:spPr>
          <a:xfrm>
            <a:off x="1371600" y="133865"/>
            <a:ext cx="9601200" cy="9123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/>
              <a:t>Protocole embolie VCS</a:t>
            </a:r>
            <a:endParaRPr lang="fr-CA" dirty="0"/>
          </a:p>
        </p:txBody>
      </p:sp>
      <p:sp>
        <p:nvSpPr>
          <p:cNvPr id="23" name="Nuage 22">
            <a:extLst>
              <a:ext uri="{FF2B5EF4-FFF2-40B4-BE49-F238E27FC236}">
                <a16:creationId xmlns:a16="http://schemas.microsoft.com/office/drawing/2014/main" id="{47D823C5-E046-4FD3-8F39-80F07C41B998}"/>
              </a:ext>
            </a:extLst>
          </p:cNvPr>
          <p:cNvSpPr/>
          <p:nvPr/>
        </p:nvSpPr>
        <p:spPr>
          <a:xfrm>
            <a:off x="4518453" y="1604624"/>
            <a:ext cx="2751439" cy="180614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>
                <a:solidFill>
                  <a:srgbClr val="FF0000"/>
                </a:solidFill>
                <a:latin typeface="Franklin Gothic Book" panose="020B0503020102020204"/>
              </a:rPr>
              <a:t>L’acquisition se fait environ 4 seconde après l’opacification du ROI</a:t>
            </a:r>
            <a:endParaRPr kumimoji="0" lang="fr-CA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6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3A358B-9612-4973-A803-FD79D45D6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24992"/>
            <a:ext cx="9873049" cy="1602259"/>
          </a:xfrm>
        </p:spPr>
        <p:txBody>
          <a:bodyPr>
            <a:normAutofit/>
          </a:bodyPr>
          <a:lstStyle/>
          <a:p>
            <a:r>
              <a:rPr lang="fr-CA" sz="2400" b="1" dirty="0"/>
              <a:t>Reconstructions :</a:t>
            </a:r>
          </a:p>
          <a:p>
            <a:pPr lvl="1"/>
            <a:r>
              <a:rPr lang="fr-CA" sz="2400" dirty="0">
                <a:solidFill>
                  <a:srgbClr val="FF0000"/>
                </a:solidFill>
              </a:rPr>
              <a:t>Dans le cas d’un TDM protocole embolie, l’acquisition et les reconstructions en fenêtres médiastinales seront privilégiées puisque c’est les artères qui doivent être démontrées</a:t>
            </a:r>
            <a:endParaRPr lang="fr-CA" sz="2400" dirty="0"/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648E7C-9A31-4779-A77F-A636EB65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D565423B-CC5B-466A-A1E9-50F5149F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3865"/>
            <a:ext cx="9601200" cy="912341"/>
          </a:xfrm>
        </p:spPr>
        <p:txBody>
          <a:bodyPr/>
          <a:lstStyle/>
          <a:p>
            <a:r>
              <a:rPr lang="fr-CA" dirty="0"/>
              <a:t>Protocole embolie VCS</a:t>
            </a:r>
          </a:p>
        </p:txBody>
      </p:sp>
    </p:spTree>
    <p:extLst>
      <p:ext uri="{BB962C8B-B14F-4D97-AF65-F5344CB8AC3E}">
        <p14:creationId xmlns:p14="http://schemas.microsoft.com/office/powerpoint/2010/main" val="37546968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985753-CACC-46BC-AB49-02F3CDEE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42</a:t>
            </a:fld>
            <a:endParaRPr lang="en-US" dirty="0"/>
          </a:p>
        </p:txBody>
      </p:sp>
      <p:pic>
        <p:nvPicPr>
          <p:cNvPr id="1026" name="Picture 2" descr="https://prod-images-static.radiopaedia.org/images/13474586/8a6e2c05f5131957bb86b6b08c9542_big_gallery.jpg">
            <a:extLst>
              <a:ext uri="{FF2B5EF4-FFF2-40B4-BE49-F238E27FC236}">
                <a16:creationId xmlns:a16="http://schemas.microsoft.com/office/drawing/2014/main" id="{69CA8149-5CB1-4206-BF2A-E3733EF11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77" y="1501347"/>
            <a:ext cx="3675878" cy="36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FF57BB-67D2-49D2-A8AF-82439A99655B}"/>
              </a:ext>
            </a:extLst>
          </p:cNvPr>
          <p:cNvSpPr/>
          <p:nvPr/>
        </p:nvSpPr>
        <p:spPr>
          <a:xfrm>
            <a:off x="1059965" y="135235"/>
            <a:ext cx="10072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B05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Embolie pulmonaire  </a:t>
            </a:r>
          </a:p>
        </p:txBody>
      </p:sp>
      <p:pic>
        <p:nvPicPr>
          <p:cNvPr id="1028" name="Picture 4" descr="https://prod-images-static.radiopaedia.org/images/13474091/7edc98ef036accc3389c574022392b_big_gallery.jpg">
            <a:extLst>
              <a:ext uri="{FF2B5EF4-FFF2-40B4-BE49-F238E27FC236}">
                <a16:creationId xmlns:a16="http://schemas.microsoft.com/office/drawing/2014/main" id="{30159434-C1CC-4326-9833-174E500D9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13" y="1501347"/>
            <a:ext cx="4232840" cy="367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0BF82387-7105-4891-A369-17D8E16B6A74}"/>
              </a:ext>
            </a:extLst>
          </p:cNvPr>
          <p:cNvCxnSpPr>
            <a:cxnSpLocks/>
          </p:cNvCxnSpPr>
          <p:nvPr/>
        </p:nvCxnSpPr>
        <p:spPr>
          <a:xfrm>
            <a:off x="2619632" y="1392195"/>
            <a:ext cx="914401" cy="14251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19436B7E-407F-4DA9-8ED4-38F634A707F2}"/>
              </a:ext>
            </a:extLst>
          </p:cNvPr>
          <p:cNvSpPr txBox="1"/>
          <p:nvPr/>
        </p:nvSpPr>
        <p:spPr>
          <a:xfrm>
            <a:off x="1685915" y="1024239"/>
            <a:ext cx="186743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Tronc pulmonaire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31026C8-0302-4BB0-9606-5E67F188F63D}"/>
              </a:ext>
            </a:extLst>
          </p:cNvPr>
          <p:cNvSpPr txBox="1"/>
          <p:nvPr/>
        </p:nvSpPr>
        <p:spPr>
          <a:xfrm>
            <a:off x="873210" y="2448008"/>
            <a:ext cx="56797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VCS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DBAE6DA-7872-4DE5-98DD-48707C47A2B9}"/>
              </a:ext>
            </a:extLst>
          </p:cNvPr>
          <p:cNvSpPr txBox="1"/>
          <p:nvPr/>
        </p:nvSpPr>
        <p:spPr>
          <a:xfrm>
            <a:off x="939331" y="5285001"/>
            <a:ext cx="13304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Art. </a:t>
            </a:r>
            <a:r>
              <a:rPr lang="fr-CA" dirty="0" err="1"/>
              <a:t>pulm</a:t>
            </a:r>
            <a:r>
              <a:rPr lang="fr-CA" dirty="0"/>
              <a:t>. 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74B8D25-12E4-4635-9F1B-278288F0AD96}"/>
              </a:ext>
            </a:extLst>
          </p:cNvPr>
          <p:cNvSpPr txBox="1"/>
          <p:nvPr/>
        </p:nvSpPr>
        <p:spPr>
          <a:xfrm>
            <a:off x="4980151" y="1022863"/>
            <a:ext cx="13304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Art. </a:t>
            </a:r>
            <a:r>
              <a:rPr lang="fr-CA" dirty="0" err="1"/>
              <a:t>pulm</a:t>
            </a:r>
            <a:r>
              <a:rPr lang="fr-CA" dirty="0"/>
              <a:t>. 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DADB114-C860-4B6D-9CEF-120DB319008D}"/>
              </a:ext>
            </a:extLst>
          </p:cNvPr>
          <p:cNvSpPr txBox="1"/>
          <p:nvPr/>
        </p:nvSpPr>
        <p:spPr>
          <a:xfrm>
            <a:off x="3442516" y="5291867"/>
            <a:ext cx="968535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Embolie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2D63085-3520-4F52-AF1C-9ACE6736E1A2}"/>
              </a:ext>
            </a:extLst>
          </p:cNvPr>
          <p:cNvCxnSpPr>
            <a:cxnSpLocks/>
          </p:cNvCxnSpPr>
          <p:nvPr/>
        </p:nvCxnSpPr>
        <p:spPr>
          <a:xfrm>
            <a:off x="1452568" y="2626025"/>
            <a:ext cx="1633923" cy="4961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221149C-453B-4BB9-B5FA-3F9CC8FD87D5}"/>
              </a:ext>
            </a:extLst>
          </p:cNvPr>
          <p:cNvCxnSpPr>
            <a:cxnSpLocks/>
          </p:cNvCxnSpPr>
          <p:nvPr/>
        </p:nvCxnSpPr>
        <p:spPr>
          <a:xfrm flipV="1">
            <a:off x="1941768" y="3186197"/>
            <a:ext cx="1435746" cy="20767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4F2A19A-6FB5-4C54-9100-5CAAF3C17A05}"/>
              </a:ext>
            </a:extLst>
          </p:cNvPr>
          <p:cNvCxnSpPr>
            <a:cxnSpLocks/>
          </p:cNvCxnSpPr>
          <p:nvPr/>
        </p:nvCxnSpPr>
        <p:spPr>
          <a:xfrm flipH="1">
            <a:off x="3726272" y="1392194"/>
            <a:ext cx="1599491" cy="17940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84972CA-B7D5-4BF9-A0FF-36B4BDA70D2A}"/>
              </a:ext>
            </a:extLst>
          </p:cNvPr>
          <p:cNvCxnSpPr>
            <a:cxnSpLocks/>
          </p:cNvCxnSpPr>
          <p:nvPr/>
        </p:nvCxnSpPr>
        <p:spPr>
          <a:xfrm flipH="1" flipV="1">
            <a:off x="3076832" y="3293973"/>
            <a:ext cx="849951" cy="1947996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E60351B-CC26-425E-AC3A-2AD7950AFBD4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3798228" y="3396687"/>
            <a:ext cx="128556" cy="189518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9E106E8-5BF6-49A7-B1CA-3EF3E8FF876E}"/>
              </a:ext>
            </a:extLst>
          </p:cNvPr>
          <p:cNvCxnSpPr>
            <a:cxnSpLocks/>
          </p:cNvCxnSpPr>
          <p:nvPr/>
        </p:nvCxnSpPr>
        <p:spPr>
          <a:xfrm flipH="1" flipV="1">
            <a:off x="8262552" y="3042719"/>
            <a:ext cx="321981" cy="268257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63D3C60-24FB-430B-88C7-ED3B597A1598}"/>
              </a:ext>
            </a:extLst>
          </p:cNvPr>
          <p:cNvCxnSpPr>
            <a:cxnSpLocks/>
          </p:cNvCxnSpPr>
          <p:nvPr/>
        </p:nvCxnSpPr>
        <p:spPr>
          <a:xfrm flipV="1">
            <a:off x="8584533" y="2874083"/>
            <a:ext cx="378898" cy="2851214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D785411D-2FD3-47B9-8A97-F6AD927E630C}"/>
              </a:ext>
            </a:extLst>
          </p:cNvPr>
          <p:cNvSpPr txBox="1"/>
          <p:nvPr/>
        </p:nvSpPr>
        <p:spPr>
          <a:xfrm>
            <a:off x="8100265" y="5725297"/>
            <a:ext cx="968535" cy="36933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Embolie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67F479-D975-4CAB-9CFC-E2A1D1CD2B29}"/>
              </a:ext>
            </a:extLst>
          </p:cNvPr>
          <p:cNvSpPr txBox="1"/>
          <p:nvPr/>
        </p:nvSpPr>
        <p:spPr>
          <a:xfrm>
            <a:off x="10700953" y="1068858"/>
            <a:ext cx="13304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Art. </a:t>
            </a:r>
            <a:r>
              <a:rPr lang="fr-CA" dirty="0" err="1"/>
              <a:t>pulm</a:t>
            </a:r>
            <a:r>
              <a:rPr lang="fr-CA" dirty="0"/>
              <a:t>. G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29A8EF6-F6AB-455D-8A1A-B020A18A047B}"/>
              </a:ext>
            </a:extLst>
          </p:cNvPr>
          <p:cNvSpPr txBox="1"/>
          <p:nvPr/>
        </p:nvSpPr>
        <p:spPr>
          <a:xfrm>
            <a:off x="6004547" y="5435341"/>
            <a:ext cx="133049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Art. </a:t>
            </a:r>
            <a:r>
              <a:rPr lang="fr-CA" dirty="0" err="1"/>
              <a:t>pulm</a:t>
            </a:r>
            <a:r>
              <a:rPr lang="fr-CA" dirty="0"/>
              <a:t>. D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05D08F1-8209-47C4-95A0-D8898D79E8BE}"/>
              </a:ext>
            </a:extLst>
          </p:cNvPr>
          <p:cNvCxnSpPr>
            <a:cxnSpLocks/>
          </p:cNvCxnSpPr>
          <p:nvPr/>
        </p:nvCxnSpPr>
        <p:spPr>
          <a:xfrm flipV="1">
            <a:off x="6873951" y="3042719"/>
            <a:ext cx="1710581" cy="24085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BA3D109-78D6-4B50-8DEC-DD435696CA93}"/>
              </a:ext>
            </a:extLst>
          </p:cNvPr>
          <p:cNvCxnSpPr>
            <a:cxnSpLocks/>
          </p:cNvCxnSpPr>
          <p:nvPr/>
        </p:nvCxnSpPr>
        <p:spPr>
          <a:xfrm flipH="1">
            <a:off x="9152238" y="1448483"/>
            <a:ext cx="1979796" cy="13688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chemin : horizontal 34">
            <a:extLst>
              <a:ext uri="{FF2B5EF4-FFF2-40B4-BE49-F238E27FC236}">
                <a16:creationId xmlns:a16="http://schemas.microsoft.com/office/drawing/2014/main" id="{72075FF9-B0A9-48B1-B310-8BFAAC0668C3}"/>
              </a:ext>
            </a:extLst>
          </p:cNvPr>
          <p:cNvSpPr/>
          <p:nvPr/>
        </p:nvSpPr>
        <p:spPr>
          <a:xfrm>
            <a:off x="4695532" y="5835137"/>
            <a:ext cx="2178419" cy="1033272"/>
          </a:xfrm>
          <a:prstGeom prst="horizontalScroll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Opacification adéquate </a:t>
            </a:r>
            <a:r>
              <a:rPr lang="fr-CA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1B05D4B-2136-4372-8A64-B79A7F22A7E7}"/>
              </a:ext>
            </a:extLst>
          </p:cNvPr>
          <p:cNvSpPr txBox="1"/>
          <p:nvPr/>
        </p:nvSpPr>
        <p:spPr>
          <a:xfrm>
            <a:off x="8674687" y="6160915"/>
            <a:ext cx="34434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lang="fr-CA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https://radiopaedia.org/cases/pulmonary-embolism-21?lang=us</a:t>
            </a:r>
            <a:r>
              <a:rPr lang="fr-CA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21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29" grpId="0" animBg="1"/>
      <p:bldP spid="30" grpId="0" animBg="1"/>
      <p:bldP spid="31" grpId="0" animBg="1"/>
      <p:bldP spid="3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9B1BE2-0EC0-4090-92F2-9CADD538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13576"/>
            <a:ext cx="3462950" cy="4816444"/>
          </a:xfrm>
        </p:spPr>
        <p:txBody>
          <a:bodyPr>
            <a:normAutofit/>
          </a:bodyPr>
          <a:lstStyle/>
          <a:p>
            <a:r>
              <a:rPr lang="fr-CA" sz="2400" b="1" dirty="0"/>
              <a:t>Buts ou indications</a:t>
            </a:r>
          </a:p>
          <a:p>
            <a:pPr marL="0" indent="0">
              <a:buNone/>
            </a:pPr>
            <a:endParaRPr lang="fr-CA" sz="2400" b="1" dirty="0"/>
          </a:p>
          <a:p>
            <a:r>
              <a:rPr lang="fr-CA" sz="2400" b="1" dirty="0"/>
              <a:t>Contre-indications</a:t>
            </a:r>
          </a:p>
          <a:p>
            <a:pPr marL="0" indent="0">
              <a:buNone/>
            </a:pPr>
            <a:endParaRPr lang="fr-CA" sz="2400" b="1" dirty="0"/>
          </a:p>
          <a:p>
            <a:r>
              <a:rPr lang="fr-CA" sz="2400" b="1" dirty="0"/>
              <a:t>Préparation</a:t>
            </a:r>
          </a:p>
          <a:p>
            <a:pPr marL="0" indent="0">
              <a:buNone/>
            </a:pPr>
            <a:endParaRPr lang="fr-CA" sz="2400" b="1" dirty="0"/>
          </a:p>
          <a:p>
            <a:r>
              <a:rPr lang="fr-CA" sz="2400" b="1" dirty="0"/>
              <a:t>Positionnement</a:t>
            </a:r>
          </a:p>
          <a:p>
            <a:endParaRPr lang="fr-CA" sz="2400" b="1" dirty="0"/>
          </a:p>
          <a:p>
            <a:r>
              <a:rPr lang="fr-CA" sz="2400" b="1" dirty="0"/>
              <a:t>Centrage</a:t>
            </a:r>
          </a:p>
          <a:p>
            <a:pPr marL="0" indent="0">
              <a:buNone/>
            </a:pPr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FD9013-850E-4DCE-91FC-B72DC09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43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2FA54EA-D4EB-4ED6-BBA3-97B915BF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3865"/>
            <a:ext cx="9601200" cy="912341"/>
          </a:xfrm>
        </p:spPr>
        <p:txBody>
          <a:bodyPr/>
          <a:lstStyle/>
          <a:p>
            <a:r>
              <a:rPr lang="fr-CA" dirty="0"/>
              <a:t>Protocole embolie «Timing Bolus»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8AE87E13-0450-4631-A17B-877146127006}"/>
              </a:ext>
            </a:extLst>
          </p:cNvPr>
          <p:cNvSpPr/>
          <p:nvPr/>
        </p:nvSpPr>
        <p:spPr>
          <a:xfrm>
            <a:off x="4834550" y="1046206"/>
            <a:ext cx="880378" cy="469821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5AD7D67-6BA7-43A8-A6BF-90541234B6AB}"/>
              </a:ext>
            </a:extLst>
          </p:cNvPr>
          <p:cNvSpPr/>
          <p:nvPr/>
        </p:nvSpPr>
        <p:spPr>
          <a:xfrm>
            <a:off x="5899218" y="2983676"/>
            <a:ext cx="3278660" cy="7661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Idem à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Protocole Embolie VCS</a:t>
            </a:r>
          </a:p>
        </p:txBody>
      </p:sp>
    </p:spTree>
    <p:extLst>
      <p:ext uri="{BB962C8B-B14F-4D97-AF65-F5344CB8AC3E}">
        <p14:creationId xmlns:p14="http://schemas.microsoft.com/office/powerpoint/2010/main" val="187982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9B1BE2-0EC0-4090-92F2-9CADD538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31683"/>
            <a:ext cx="7147711" cy="4735717"/>
          </a:xfrm>
        </p:spPr>
        <p:txBody>
          <a:bodyPr>
            <a:normAutofit fontScale="92500" lnSpcReduction="10000"/>
          </a:bodyPr>
          <a:lstStyle/>
          <a:p>
            <a:r>
              <a:rPr lang="fr-CA" sz="2400" dirty="0"/>
              <a:t>Le but du protocole «Timing Bolus» est de déterminer à quel délais post-injection sera opacifié le tronc pulmonaire.</a:t>
            </a:r>
          </a:p>
          <a:p>
            <a:endParaRPr lang="fr-CA" sz="2400" dirty="0"/>
          </a:p>
          <a:p>
            <a:r>
              <a:rPr lang="fr-CA" sz="2400" dirty="0"/>
              <a:t>Pour déterminer le temps, une injection test (20 ml de PDC à un débit de 5ml/sec) sera nécessaire.  </a:t>
            </a:r>
          </a:p>
          <a:p>
            <a:endParaRPr lang="fr-CA" sz="2400" dirty="0"/>
          </a:p>
          <a:p>
            <a:r>
              <a:rPr lang="fr-CA" sz="2400" dirty="0">
                <a:solidFill>
                  <a:srgbClr val="FF0000"/>
                </a:solidFill>
              </a:rPr>
              <a:t>Un ROI sera alors positionné dans le tronc pulmonaire pour mesurer la valeur de l’UH suite à l’injection, sans que l’acquisition débute</a:t>
            </a:r>
          </a:p>
          <a:p>
            <a:endParaRPr lang="fr-CA" sz="2400" dirty="0"/>
          </a:p>
          <a:p>
            <a:r>
              <a:rPr lang="fr-CA" sz="2400" dirty="0"/>
              <a:t>Procéder au test de perméabilité de la veine, puis à l’injection du 20 ml de PDC</a:t>
            </a:r>
          </a:p>
          <a:p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FD9013-850E-4DCE-91FC-B72DC09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44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2FA54EA-D4EB-4ED6-BBA3-97B915BF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3865"/>
            <a:ext cx="9601200" cy="912341"/>
          </a:xfrm>
        </p:spPr>
        <p:txBody>
          <a:bodyPr/>
          <a:lstStyle/>
          <a:p>
            <a:r>
              <a:rPr lang="fr-CA" dirty="0"/>
              <a:t>Protocole embolie «Timing Bolus»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A2EAE74-C7B7-4A86-ACCE-67E21A503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733" y="2091350"/>
            <a:ext cx="3456491" cy="235629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913DFDE-278C-4384-BC27-0F24BD5826E6}"/>
              </a:ext>
            </a:extLst>
          </p:cNvPr>
          <p:cNvSpPr/>
          <p:nvPr/>
        </p:nvSpPr>
        <p:spPr>
          <a:xfrm>
            <a:off x="10433845" y="2833735"/>
            <a:ext cx="131549" cy="1208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55EB08-EEE6-4025-86F3-94084CE210C8}"/>
              </a:ext>
            </a:extLst>
          </p:cNvPr>
          <p:cNvSpPr txBox="1"/>
          <p:nvPr/>
        </p:nvSpPr>
        <p:spPr>
          <a:xfrm>
            <a:off x="9302987" y="4544854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63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9B1BE2-0EC0-4090-92F2-9CADD538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23942"/>
            <a:ext cx="9601200" cy="4690450"/>
          </a:xfrm>
        </p:spPr>
        <p:txBody>
          <a:bodyPr>
            <a:normAutofit/>
          </a:bodyPr>
          <a:lstStyle/>
          <a:p>
            <a:r>
              <a:rPr lang="fr-CA" sz="2400" b="1" dirty="0"/>
              <a:t>Injection : </a:t>
            </a:r>
          </a:p>
          <a:p>
            <a:pPr lvl="1"/>
            <a:r>
              <a:rPr lang="fr-CA" sz="2400" b="1" dirty="0"/>
              <a:t>L’injection du PDC se déroulera en 2 étapes : </a:t>
            </a:r>
          </a:p>
          <a:p>
            <a:pPr lvl="2"/>
            <a:r>
              <a:rPr lang="fr-CA" sz="2200" dirty="0"/>
              <a:t>1</a:t>
            </a:r>
            <a:r>
              <a:rPr lang="fr-CA" sz="2200" baseline="30000" dirty="0"/>
              <a:t>ère</a:t>
            </a:r>
            <a:r>
              <a:rPr lang="fr-CA" sz="2200" dirty="0"/>
              <a:t> étape : </a:t>
            </a:r>
            <a:r>
              <a:rPr lang="fr-CA" sz="2200" dirty="0">
                <a:solidFill>
                  <a:srgbClr val="FF0000"/>
                </a:solidFill>
              </a:rPr>
              <a:t>Injection test pour déterminer le temps nécessaire pour opacifier le tronc pulmonaire</a:t>
            </a:r>
          </a:p>
          <a:p>
            <a:pPr lvl="3"/>
            <a:r>
              <a:rPr lang="fr-CA" sz="2200" dirty="0"/>
              <a:t>Quantité : 20 ml</a:t>
            </a:r>
          </a:p>
          <a:p>
            <a:pPr lvl="3"/>
            <a:r>
              <a:rPr lang="fr-CA" sz="2200" dirty="0"/>
              <a:t>Débit : 5 ml/seconde</a:t>
            </a:r>
          </a:p>
          <a:p>
            <a:pPr lvl="3"/>
            <a:r>
              <a:rPr lang="fr-CA" sz="2200" dirty="0"/>
              <a:t>Délais : Il n’y aura pas de délais</a:t>
            </a:r>
          </a:p>
          <a:p>
            <a:pPr lvl="3"/>
            <a:endParaRPr lang="fr-CA" sz="2200" dirty="0"/>
          </a:p>
          <a:p>
            <a:pPr lvl="3"/>
            <a:r>
              <a:rPr lang="fr-CA" sz="2200" u="sng" dirty="0"/>
              <a:t>Un ROI sera placé dans le tronc pulmonaire pour déterminer le temps d’opacification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FD9013-850E-4DCE-91FC-B72DC09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2FA54EA-D4EB-4ED6-BBA3-97B915BF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3865"/>
            <a:ext cx="9601200" cy="912341"/>
          </a:xfrm>
        </p:spPr>
        <p:txBody>
          <a:bodyPr/>
          <a:lstStyle/>
          <a:p>
            <a:r>
              <a:rPr lang="fr-CA" dirty="0"/>
              <a:t>Protocole embolie «Timing Bolus»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AEF43B-8B95-4100-B0ED-AC0AB433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508" y="4702345"/>
            <a:ext cx="3058297" cy="2084844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DED04536-A1C7-4F91-8E0C-52DE2857CCE0}"/>
              </a:ext>
            </a:extLst>
          </p:cNvPr>
          <p:cNvSpPr/>
          <p:nvPr/>
        </p:nvSpPr>
        <p:spPr>
          <a:xfrm>
            <a:off x="7797736" y="5321562"/>
            <a:ext cx="131549" cy="1208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276D010-9D69-4B67-923C-04F7C42BAD7E}"/>
              </a:ext>
            </a:extLst>
          </p:cNvPr>
          <p:cNvSpPr txBox="1"/>
          <p:nvPr/>
        </p:nvSpPr>
        <p:spPr>
          <a:xfrm rot="16200000">
            <a:off x="8549627" y="5448582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2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32FA54EA-D4EB-4ED6-BBA3-97B915BF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05586"/>
            <a:ext cx="9601200" cy="835563"/>
          </a:xfrm>
        </p:spPr>
        <p:txBody>
          <a:bodyPr/>
          <a:lstStyle/>
          <a:p>
            <a:r>
              <a:rPr lang="fr-CA" dirty="0"/>
              <a:t>Protocole embolie «Timing Bolus»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147910A-8DCD-4D46-A8A8-B7520499B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5024636"/>
          </a:xfrm>
        </p:spPr>
        <p:txBody>
          <a:bodyPr>
            <a:normAutofit/>
          </a:bodyPr>
          <a:lstStyle/>
          <a:p>
            <a:r>
              <a:rPr lang="fr-CA" sz="2400" dirty="0"/>
              <a:t>Une courbe d’opacification apparaitra à l’écran</a:t>
            </a:r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endParaRPr lang="fr-CA" sz="2400" dirty="0"/>
          </a:p>
          <a:p>
            <a:r>
              <a:rPr lang="fr-CA" sz="2400" dirty="0"/>
              <a:t>Il suffit de déterminer l’endroit ou le pic de rehaussement était au plus haut pour déterminer le temps requis pour l’opacification du tronc pulmonaire</a:t>
            </a:r>
          </a:p>
          <a:p>
            <a:r>
              <a:rPr lang="fr-CA" sz="2400" dirty="0"/>
              <a:t>En plaçant le curseur de souris sur le pic de rehaussement, la valeur en UH sera affichée.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FD9013-850E-4DCE-91FC-B72DC09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AF37C5-DB93-45B8-8933-66944A9B8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05" y="2019300"/>
            <a:ext cx="8684077" cy="216340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F7B1140-66F1-4C56-990E-9E40C6C8E784}"/>
              </a:ext>
            </a:extLst>
          </p:cNvPr>
          <p:cNvSpPr txBox="1"/>
          <p:nvPr/>
        </p:nvSpPr>
        <p:spPr>
          <a:xfrm>
            <a:off x="5207556" y="5133378"/>
            <a:ext cx="1442574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13 secondes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4A2B741F-D1CD-4D72-B38E-0B04C7A421AA}"/>
              </a:ext>
            </a:extLst>
          </p:cNvPr>
          <p:cNvCxnSpPr>
            <a:cxnSpLocks/>
          </p:cNvCxnSpPr>
          <p:nvPr/>
        </p:nvCxnSpPr>
        <p:spPr>
          <a:xfrm>
            <a:off x="6172200" y="2625505"/>
            <a:ext cx="525101" cy="28065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3221BF01-F1DE-4A78-BC40-6655409FB925}"/>
              </a:ext>
            </a:extLst>
          </p:cNvPr>
          <p:cNvSpPr txBox="1"/>
          <p:nvPr/>
        </p:nvSpPr>
        <p:spPr>
          <a:xfrm>
            <a:off x="5158965" y="2396501"/>
            <a:ext cx="1013235" cy="369332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/>
              <a:t>120 UH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8A2F11F-2466-46B2-AC74-8A45DE719A27}"/>
              </a:ext>
            </a:extLst>
          </p:cNvPr>
          <p:cNvSpPr txBox="1"/>
          <p:nvPr/>
        </p:nvSpPr>
        <p:spPr>
          <a:xfrm rot="16200000">
            <a:off x="9474337" y="2942409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9B1BE2-0EC0-4090-92F2-9CADD538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77892"/>
            <a:ext cx="5499980" cy="5044959"/>
          </a:xfrm>
        </p:spPr>
        <p:txBody>
          <a:bodyPr/>
          <a:lstStyle/>
          <a:p>
            <a:r>
              <a:rPr lang="fr-CA" dirty="0"/>
              <a:t>Par la suite, il faut alors modifier le débit d’injection en fonction des valeurs UH obtenus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Dans ce cas-ci, il faudra ajuster le débit d’injection à 6,5ml/sec</a:t>
            </a:r>
          </a:p>
          <a:p>
            <a:endParaRPr lang="fr-CA" dirty="0"/>
          </a:p>
          <a:p>
            <a:r>
              <a:rPr lang="fr-CA" dirty="0"/>
              <a:t>Il faut alors déterminer, en fonction du débit, la quantité de PDC à injecter lors de l’acquisition.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FD9013-850E-4DCE-91FC-B72DC09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47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2FA54EA-D4EB-4ED6-BBA3-97B915BF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3865"/>
            <a:ext cx="9601200" cy="912341"/>
          </a:xfrm>
        </p:spPr>
        <p:txBody>
          <a:bodyPr/>
          <a:lstStyle/>
          <a:p>
            <a:r>
              <a:rPr lang="fr-CA" dirty="0"/>
              <a:t>Protocole embolie «Timing Bolus»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E20DF9-B8DB-457C-9D65-D49C4F4E7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43" y="1488239"/>
            <a:ext cx="4757057" cy="15658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54B815C-8E38-4049-9FB5-598FD7AA997D}"/>
              </a:ext>
            </a:extLst>
          </p:cNvPr>
          <p:cNvSpPr txBox="1"/>
          <p:nvPr/>
        </p:nvSpPr>
        <p:spPr>
          <a:xfrm>
            <a:off x="9404880" y="1014700"/>
            <a:ext cx="817181" cy="30777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CA" sz="1400" dirty="0"/>
              <a:t>120 UH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3F87E09-9CA1-42D3-990D-EFFB541E55AE}"/>
              </a:ext>
            </a:extLst>
          </p:cNvPr>
          <p:cNvSpPr txBox="1"/>
          <p:nvPr/>
        </p:nvSpPr>
        <p:spPr>
          <a:xfrm>
            <a:off x="7700530" y="975609"/>
            <a:ext cx="1162498" cy="3077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CA" sz="1400" dirty="0">
                <a:solidFill>
                  <a:srgbClr val="FF0000"/>
                </a:solidFill>
              </a:rPr>
              <a:t>13 secondes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ED2B54-30F0-485A-A479-AF6C87FB7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52" y="2171950"/>
            <a:ext cx="6166076" cy="162544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192D92F-FBCE-4D92-9AA6-D83DA30C0BBF}"/>
              </a:ext>
            </a:extLst>
          </p:cNvPr>
          <p:cNvSpPr txBox="1"/>
          <p:nvPr/>
        </p:nvSpPr>
        <p:spPr>
          <a:xfrm>
            <a:off x="10062099" y="3012124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B5B0B-1934-49E1-ACD1-E28C993D78FE}"/>
              </a:ext>
            </a:extLst>
          </p:cNvPr>
          <p:cNvSpPr/>
          <p:nvPr/>
        </p:nvSpPr>
        <p:spPr>
          <a:xfrm>
            <a:off x="1137053" y="3278393"/>
            <a:ext cx="6166076" cy="301213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71EB2EE-2544-4497-AC59-41104E3F760F}"/>
              </a:ext>
            </a:extLst>
          </p:cNvPr>
          <p:cNvSpPr txBox="1"/>
          <p:nvPr/>
        </p:nvSpPr>
        <p:spPr>
          <a:xfrm>
            <a:off x="8392886" y="3663434"/>
            <a:ext cx="257991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6,5 ml/sec X 13 sec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6052CB-1EB8-43DE-8747-BF90C601EDD3}"/>
              </a:ext>
            </a:extLst>
          </p:cNvPr>
          <p:cNvSpPr txBox="1"/>
          <p:nvPr/>
        </p:nvSpPr>
        <p:spPr>
          <a:xfrm>
            <a:off x="8392886" y="4543210"/>
            <a:ext cx="257991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84,5 ml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DD57A9F-886D-40F7-8E5A-C32DF2E4D3E4}"/>
              </a:ext>
            </a:extLst>
          </p:cNvPr>
          <p:cNvSpPr txBox="1"/>
          <p:nvPr/>
        </p:nvSpPr>
        <p:spPr>
          <a:xfrm>
            <a:off x="8392886" y="5433870"/>
            <a:ext cx="257991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85 ml</a:t>
            </a:r>
          </a:p>
        </p:txBody>
      </p:sp>
    </p:spTree>
    <p:extLst>
      <p:ext uri="{BB962C8B-B14F-4D97-AF65-F5344CB8AC3E}">
        <p14:creationId xmlns:p14="http://schemas.microsoft.com/office/powerpoint/2010/main" val="42632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63A6F8-ECEF-4C28-9AE1-CB51FBB7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48</a:t>
            </a:fld>
            <a:endParaRPr lang="en-US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1501137-86EC-4A34-AE06-286C02427628}"/>
              </a:ext>
            </a:extLst>
          </p:cNvPr>
          <p:cNvSpPr/>
          <p:nvPr/>
        </p:nvSpPr>
        <p:spPr>
          <a:xfrm>
            <a:off x="1899557" y="2201921"/>
            <a:ext cx="8392886" cy="245415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chemeClr val="tx1"/>
                </a:solidFill>
              </a:rPr>
              <a:t>Dans ce cas-ci le protocole d’injection du PDC serait : </a:t>
            </a:r>
          </a:p>
          <a:p>
            <a:pPr algn="ctr"/>
            <a:r>
              <a:rPr lang="fr-CA" sz="2800" b="1" dirty="0">
                <a:solidFill>
                  <a:schemeClr val="tx1"/>
                </a:solidFill>
              </a:rPr>
              <a:t>Quantité</a:t>
            </a:r>
            <a:r>
              <a:rPr lang="fr-CA" sz="2800" dirty="0">
                <a:solidFill>
                  <a:schemeClr val="tx1"/>
                </a:solidFill>
              </a:rPr>
              <a:t> : 85 ml</a:t>
            </a:r>
          </a:p>
          <a:p>
            <a:pPr algn="ctr"/>
            <a:r>
              <a:rPr lang="fr-CA" sz="2800" b="1" dirty="0">
                <a:solidFill>
                  <a:schemeClr val="tx1"/>
                </a:solidFill>
              </a:rPr>
              <a:t>Débit</a:t>
            </a:r>
            <a:r>
              <a:rPr lang="fr-CA" sz="2800" dirty="0">
                <a:solidFill>
                  <a:schemeClr val="tx1"/>
                </a:solidFill>
              </a:rPr>
              <a:t> : 6,5 ml/sec</a:t>
            </a:r>
          </a:p>
          <a:p>
            <a:pPr algn="ctr"/>
            <a:r>
              <a:rPr lang="fr-CA" sz="2800" b="1" dirty="0">
                <a:solidFill>
                  <a:schemeClr val="tx1"/>
                </a:solidFill>
              </a:rPr>
              <a:t>Délais</a:t>
            </a:r>
            <a:r>
              <a:rPr lang="fr-CA" sz="2800" dirty="0">
                <a:solidFill>
                  <a:schemeClr val="tx1"/>
                </a:solidFill>
              </a:rPr>
              <a:t> : 13 secondes</a:t>
            </a:r>
          </a:p>
        </p:txBody>
      </p:sp>
    </p:spTree>
    <p:extLst>
      <p:ext uri="{BB962C8B-B14F-4D97-AF65-F5344CB8AC3E}">
        <p14:creationId xmlns:p14="http://schemas.microsoft.com/office/powerpoint/2010/main" val="220233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9B1BE2-0EC0-4090-92F2-9CADD538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76950"/>
            <a:ext cx="9601200" cy="4690450"/>
          </a:xfrm>
        </p:spPr>
        <p:txBody>
          <a:bodyPr>
            <a:normAutofit/>
          </a:bodyPr>
          <a:lstStyle/>
          <a:p>
            <a:r>
              <a:rPr lang="fr-CA" sz="2400" b="1" dirty="0"/>
              <a:t>Injection : </a:t>
            </a:r>
          </a:p>
          <a:p>
            <a:pPr lvl="1"/>
            <a:r>
              <a:rPr lang="fr-CA" sz="2400" b="1" dirty="0"/>
              <a:t>L’injection du PDC se déroulera en 2 étapes : </a:t>
            </a:r>
          </a:p>
          <a:p>
            <a:pPr lvl="2"/>
            <a:r>
              <a:rPr lang="fr-CA" sz="2200" dirty="0"/>
              <a:t>2</a:t>
            </a:r>
            <a:r>
              <a:rPr lang="fr-CA" sz="2200" baseline="30000" dirty="0"/>
              <a:t>e</a:t>
            </a:r>
            <a:r>
              <a:rPr lang="fr-CA" sz="2200" dirty="0"/>
              <a:t> étape: </a:t>
            </a:r>
            <a:r>
              <a:rPr lang="fr-CA" sz="2200" dirty="0">
                <a:solidFill>
                  <a:srgbClr val="FF0000"/>
                </a:solidFill>
              </a:rPr>
              <a:t>Injection du PDC en fonction des valeurs obtenues</a:t>
            </a:r>
          </a:p>
          <a:p>
            <a:pPr lvl="3"/>
            <a:r>
              <a:rPr lang="fr-CA" sz="2200" dirty="0"/>
              <a:t>Quantité : À calculer</a:t>
            </a:r>
          </a:p>
          <a:p>
            <a:pPr lvl="3"/>
            <a:r>
              <a:rPr lang="fr-CA" sz="2200" dirty="0"/>
              <a:t>Débit : À déterminer en fonction du tableau des valeur UH</a:t>
            </a:r>
          </a:p>
          <a:p>
            <a:pPr lvl="3"/>
            <a:r>
              <a:rPr lang="fr-CA" sz="2200" dirty="0"/>
              <a:t>Délais : Selon le temps d’opacification lors de la 1</a:t>
            </a:r>
            <a:r>
              <a:rPr lang="fr-CA" sz="2200" baseline="30000" dirty="0"/>
              <a:t>ère</a:t>
            </a:r>
            <a:r>
              <a:rPr lang="fr-CA" sz="2200" dirty="0"/>
              <a:t> injection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FD9013-850E-4DCE-91FC-B72DC09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49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2FA54EA-D4EB-4ED6-BBA3-97B915BF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3865"/>
            <a:ext cx="9601200" cy="912341"/>
          </a:xfrm>
        </p:spPr>
        <p:txBody>
          <a:bodyPr/>
          <a:lstStyle/>
          <a:p>
            <a:r>
              <a:rPr lang="fr-CA" dirty="0"/>
              <a:t>Protocole embolie «Timing Bolus»</a:t>
            </a:r>
          </a:p>
        </p:txBody>
      </p:sp>
    </p:spTree>
    <p:extLst>
      <p:ext uri="{BB962C8B-B14F-4D97-AF65-F5344CB8AC3E}">
        <p14:creationId xmlns:p14="http://schemas.microsoft.com/office/powerpoint/2010/main" val="133117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DF8182-BFE3-486E-8E75-00FF84EC1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601200" cy="4343400"/>
          </a:xfrm>
        </p:spPr>
        <p:txBody>
          <a:bodyPr>
            <a:normAutofit/>
          </a:bodyPr>
          <a:lstStyle/>
          <a:p>
            <a:r>
              <a:rPr lang="fr-CA" sz="2400" dirty="0"/>
              <a:t>Installer le cathéter IV (si pas déjà installé)</a:t>
            </a:r>
          </a:p>
          <a:p>
            <a:r>
              <a:rPr lang="fr-CA" sz="2400" dirty="0"/>
              <a:t>Connecter la tubulure du «set-patient» au cathéter IV</a:t>
            </a:r>
          </a:p>
          <a:p>
            <a:r>
              <a:rPr lang="fr-CA" sz="2400" dirty="0"/>
              <a:t>Procéder au test de perméabilité de la veine (solution saline – </a:t>
            </a:r>
            <a:r>
              <a:rPr lang="fr-CA" sz="2400" dirty="0" err="1"/>
              <a:t>NaCl</a:t>
            </a:r>
            <a:r>
              <a:rPr lang="fr-CA" sz="2400" dirty="0"/>
              <a:t>)</a:t>
            </a:r>
          </a:p>
          <a:p>
            <a:pPr lvl="2"/>
            <a:r>
              <a:rPr lang="fr-CA" sz="2200" dirty="0"/>
              <a:t>S’assurer d’aucun inconfort chez le patient</a:t>
            </a:r>
          </a:p>
          <a:p>
            <a:pPr lvl="2"/>
            <a:r>
              <a:rPr lang="fr-CA" sz="2200" dirty="0"/>
              <a:t>Aucune gonflement au site d’injection</a:t>
            </a:r>
          </a:p>
          <a:p>
            <a:r>
              <a:rPr lang="fr-CA" sz="2400" dirty="0"/>
              <a:t>Procéder à l’injection du PDC selon le protocole déterminé (quantité, débit, délais)</a:t>
            </a:r>
          </a:p>
          <a:p>
            <a:r>
              <a:rPr lang="fr-CA" sz="2400" dirty="0"/>
              <a:t>Suite à l’injection du PDC, il y a toujours une phase de «rinçage» pour s’assurer que toute la quantité de PDC est dans le sang du patient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93E5A1-F4EB-4588-AF99-8B5687FB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D2000D2-013F-44CA-AB0B-5D39BDBE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8101137" cy="838200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Étape pour procéder à l’injection</a:t>
            </a:r>
          </a:p>
        </p:txBody>
      </p:sp>
    </p:spTree>
    <p:extLst>
      <p:ext uri="{BB962C8B-B14F-4D97-AF65-F5344CB8AC3E}">
        <p14:creationId xmlns:p14="http://schemas.microsoft.com/office/powerpoint/2010/main" val="616061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9B1BE2-0EC0-4090-92F2-9CADD538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057" y="968828"/>
            <a:ext cx="9601200" cy="4920343"/>
          </a:xfrm>
        </p:spPr>
        <p:txBody>
          <a:bodyPr/>
          <a:lstStyle/>
          <a:p>
            <a:r>
              <a:rPr lang="fr-CA" dirty="0"/>
              <a:t>Exemple : </a:t>
            </a:r>
          </a:p>
          <a:p>
            <a:pPr lvl="1"/>
            <a:r>
              <a:rPr lang="fr-CA" dirty="0"/>
              <a:t>Valeurs obtenues lors de l’injection test : </a:t>
            </a:r>
          </a:p>
          <a:p>
            <a:pPr lvl="2"/>
            <a:r>
              <a:rPr lang="fr-CA" dirty="0"/>
              <a:t>Temps d’opacification : 8 secondes</a:t>
            </a:r>
          </a:p>
          <a:p>
            <a:pPr lvl="2"/>
            <a:r>
              <a:rPr lang="fr-CA" dirty="0"/>
              <a:t>Valeur UH du pic de rehaussement : 166 UH</a:t>
            </a:r>
          </a:p>
          <a:p>
            <a:pPr lvl="2"/>
            <a:endParaRPr lang="fr-CA" dirty="0"/>
          </a:p>
          <a:p>
            <a:pPr lvl="1"/>
            <a:r>
              <a:rPr lang="fr-CA" dirty="0"/>
              <a:t>Quels seront les paramètres à indiquer sur l’injecteur automatique pour procéder à l’acquisition ? </a:t>
            </a:r>
          </a:p>
          <a:p>
            <a:pPr lvl="1"/>
            <a:endParaRPr lang="fr-CA" dirty="0"/>
          </a:p>
          <a:p>
            <a:pPr lvl="2"/>
            <a:r>
              <a:rPr lang="fr-CA" dirty="0"/>
              <a:t>Délais : </a:t>
            </a:r>
          </a:p>
          <a:p>
            <a:pPr lvl="2"/>
            <a:endParaRPr lang="fr-CA" dirty="0"/>
          </a:p>
          <a:p>
            <a:pPr lvl="2"/>
            <a:r>
              <a:rPr lang="fr-CA" dirty="0"/>
              <a:t>Débit : </a:t>
            </a:r>
          </a:p>
          <a:p>
            <a:pPr lvl="2"/>
            <a:endParaRPr lang="fr-CA" dirty="0"/>
          </a:p>
          <a:p>
            <a:pPr lvl="2"/>
            <a:r>
              <a:rPr lang="fr-CA" dirty="0"/>
              <a:t>Quantité de PDC :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FD9013-850E-4DCE-91FC-B72DC09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50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2FA54EA-D4EB-4ED6-BBA3-97B915BF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3865"/>
            <a:ext cx="9601200" cy="912341"/>
          </a:xfrm>
        </p:spPr>
        <p:txBody>
          <a:bodyPr/>
          <a:lstStyle/>
          <a:p>
            <a:r>
              <a:rPr lang="fr-CA" dirty="0"/>
              <a:t>Protocole embolie «Timing Bolus»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32E375-69B7-4DD7-80C9-CC183B133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78" y="1176444"/>
            <a:ext cx="5346715" cy="1409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C60536-D7FD-4AD5-B13B-6BA99BAE76A4}"/>
              </a:ext>
            </a:extLst>
          </p:cNvPr>
          <p:cNvSpPr/>
          <p:nvPr/>
        </p:nvSpPr>
        <p:spPr>
          <a:xfrm>
            <a:off x="6799378" y="1982994"/>
            <a:ext cx="2910679" cy="19414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3DAB286-95D7-4149-B647-121711AB70BC}"/>
              </a:ext>
            </a:extLst>
          </p:cNvPr>
          <p:cNvSpPr txBox="1"/>
          <p:nvPr/>
        </p:nvSpPr>
        <p:spPr>
          <a:xfrm>
            <a:off x="3222170" y="4463143"/>
            <a:ext cx="180702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6 ml/seconde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E38BEC-895C-4593-BCB8-AF8ECFB2856D}"/>
              </a:ext>
            </a:extLst>
          </p:cNvPr>
          <p:cNvSpPr txBox="1"/>
          <p:nvPr/>
        </p:nvSpPr>
        <p:spPr>
          <a:xfrm>
            <a:off x="3222170" y="3714262"/>
            <a:ext cx="180702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8 secondes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310657-3F79-4875-838B-BB18C25648A4}"/>
              </a:ext>
            </a:extLst>
          </p:cNvPr>
          <p:cNvSpPr txBox="1"/>
          <p:nvPr/>
        </p:nvSpPr>
        <p:spPr>
          <a:xfrm>
            <a:off x="4288971" y="5176157"/>
            <a:ext cx="180702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b="1" dirty="0"/>
              <a:t>48 ml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9187C4-3E4F-4BE7-A507-36D786F28484}"/>
              </a:ext>
            </a:extLst>
          </p:cNvPr>
          <p:cNvSpPr txBox="1"/>
          <p:nvPr/>
        </p:nvSpPr>
        <p:spPr>
          <a:xfrm>
            <a:off x="10114085" y="2660252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4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9B1BE2-0EC0-4090-92F2-9CADD5387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53885"/>
            <a:ext cx="7080422" cy="5477573"/>
          </a:xfrm>
        </p:spPr>
        <p:txBody>
          <a:bodyPr>
            <a:normAutofit fontScale="92500" lnSpcReduction="10000"/>
          </a:bodyPr>
          <a:lstStyle/>
          <a:p>
            <a:r>
              <a:rPr lang="fr-CA" sz="2400" b="1" dirty="0"/>
              <a:t>Topogramme : </a:t>
            </a:r>
            <a:r>
              <a:rPr lang="fr-CA" sz="2400" dirty="0"/>
              <a:t>Idem à thorax C- </a:t>
            </a:r>
          </a:p>
          <a:p>
            <a:endParaRPr lang="fr-CA" sz="2400" dirty="0"/>
          </a:p>
          <a:p>
            <a:r>
              <a:rPr lang="fr-CA" sz="2400" b="1" dirty="0"/>
              <a:t>Acquisition : </a:t>
            </a:r>
            <a:r>
              <a:rPr lang="fr-CA" sz="2400" dirty="0"/>
              <a:t>Se fera en plusieurs étapes :</a:t>
            </a:r>
          </a:p>
          <a:p>
            <a:pPr lvl="1"/>
            <a:r>
              <a:rPr lang="fr-CA" sz="2400" b="1" dirty="0"/>
              <a:t>1</a:t>
            </a:r>
            <a:r>
              <a:rPr lang="fr-CA" sz="2400" b="1" baseline="30000" dirty="0"/>
              <a:t>ère</a:t>
            </a:r>
            <a:r>
              <a:rPr lang="fr-CA" sz="2400" b="1" dirty="0"/>
              <a:t> étape : </a:t>
            </a:r>
            <a:r>
              <a:rPr lang="fr-CA" sz="2400" dirty="0">
                <a:solidFill>
                  <a:srgbClr val="00B0F0"/>
                </a:solidFill>
              </a:rPr>
              <a:t>Placer la ligne de coupe du pré-contrôle </a:t>
            </a:r>
            <a:r>
              <a:rPr lang="fr-CA" sz="2400" b="1" u="sng" dirty="0">
                <a:solidFill>
                  <a:srgbClr val="00B0F0"/>
                </a:solidFill>
              </a:rPr>
              <a:t>un peu plus bas que la carène (pour positionner le ROI dans le tronc pulmonaire)</a:t>
            </a:r>
          </a:p>
          <a:p>
            <a:pPr lvl="1"/>
            <a:r>
              <a:rPr lang="fr-CA" sz="2400" b="1" dirty="0"/>
              <a:t>2</a:t>
            </a:r>
            <a:r>
              <a:rPr lang="fr-CA" sz="2400" b="1" baseline="30000" dirty="0"/>
              <a:t>e</a:t>
            </a:r>
            <a:r>
              <a:rPr lang="fr-CA" sz="2400" b="1" dirty="0"/>
              <a:t> étape : </a:t>
            </a:r>
            <a:r>
              <a:rPr lang="fr-CA" sz="2400" dirty="0"/>
              <a:t>Procéder à l’acquisition du pré-contrôle</a:t>
            </a:r>
          </a:p>
          <a:p>
            <a:pPr lvl="1"/>
            <a:r>
              <a:rPr lang="fr-CA" sz="2400" b="1" dirty="0"/>
              <a:t>3</a:t>
            </a:r>
            <a:r>
              <a:rPr lang="fr-CA" sz="2400" b="1" baseline="30000" dirty="0"/>
              <a:t>e</a:t>
            </a:r>
            <a:r>
              <a:rPr lang="fr-CA" sz="2400" b="1" dirty="0"/>
              <a:t> étape : </a:t>
            </a:r>
            <a:r>
              <a:rPr lang="fr-CA" sz="2400" dirty="0">
                <a:solidFill>
                  <a:srgbClr val="FF0000"/>
                </a:solidFill>
              </a:rPr>
              <a:t>Placer le ROI dans le tronc pulmonaire</a:t>
            </a:r>
          </a:p>
          <a:p>
            <a:pPr lvl="1"/>
            <a:r>
              <a:rPr lang="fr-CA" sz="2400" b="1" dirty="0"/>
              <a:t>4</a:t>
            </a:r>
            <a:r>
              <a:rPr lang="fr-CA" sz="2400" b="1" baseline="30000" dirty="0"/>
              <a:t>e</a:t>
            </a:r>
            <a:r>
              <a:rPr lang="fr-CA" sz="2400" b="1" dirty="0"/>
              <a:t> étape : </a:t>
            </a:r>
            <a:r>
              <a:rPr lang="fr-CA" sz="2400" dirty="0"/>
              <a:t>Faire le test de perméabilité de la veine</a:t>
            </a:r>
          </a:p>
          <a:p>
            <a:pPr lvl="1"/>
            <a:r>
              <a:rPr lang="fr-CA" sz="2400" b="1" dirty="0"/>
              <a:t>5</a:t>
            </a:r>
            <a:r>
              <a:rPr lang="fr-CA" sz="2400" b="1" baseline="30000" dirty="0"/>
              <a:t>e</a:t>
            </a:r>
            <a:r>
              <a:rPr lang="fr-CA" sz="2400" b="1" dirty="0"/>
              <a:t> étape : </a:t>
            </a:r>
            <a:r>
              <a:rPr lang="fr-CA" sz="2400" dirty="0"/>
              <a:t>Réaliser l’injection test (20 ml) puis interpréter les résultats</a:t>
            </a:r>
          </a:p>
          <a:p>
            <a:pPr lvl="1"/>
            <a:r>
              <a:rPr lang="fr-CA" sz="2400" b="1" dirty="0"/>
              <a:t>6</a:t>
            </a:r>
            <a:r>
              <a:rPr lang="fr-CA" sz="2400" b="1" baseline="30000" dirty="0"/>
              <a:t>e</a:t>
            </a:r>
            <a:r>
              <a:rPr lang="fr-CA" sz="2400" b="1" dirty="0"/>
              <a:t> étape : </a:t>
            </a:r>
            <a:r>
              <a:rPr lang="fr-CA" sz="2400" dirty="0"/>
              <a:t>Ajuster les paramètres d’injection en fonction des valeurs obtenues</a:t>
            </a:r>
          </a:p>
          <a:p>
            <a:pPr lvl="1"/>
            <a:r>
              <a:rPr lang="fr-CA" sz="2400" b="1" dirty="0"/>
              <a:t>7</a:t>
            </a:r>
            <a:r>
              <a:rPr lang="fr-CA" sz="2400" b="1" baseline="30000" dirty="0"/>
              <a:t>e</a:t>
            </a:r>
            <a:r>
              <a:rPr lang="fr-CA" sz="2400" b="1" dirty="0"/>
              <a:t> étape : </a:t>
            </a:r>
            <a:r>
              <a:rPr lang="fr-CA" sz="2400" dirty="0"/>
              <a:t>Procéder à l’injection finale et à l’acquisition des images </a:t>
            </a:r>
            <a:endParaRPr lang="fr-CA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FD9013-850E-4DCE-91FC-B72DC09D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51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2FA54EA-D4EB-4ED6-BBA3-97B915BF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3865"/>
            <a:ext cx="9601200" cy="912341"/>
          </a:xfrm>
        </p:spPr>
        <p:txBody>
          <a:bodyPr/>
          <a:lstStyle/>
          <a:p>
            <a:r>
              <a:rPr lang="fr-CA" dirty="0"/>
              <a:t>Protocole embolie «Timing Bolus»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DF1177-22CC-4BC4-A125-836611B16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36" y="3734380"/>
            <a:ext cx="3456491" cy="235629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62FAFDC-D443-4CCB-8F03-9FD6BA8E8EA7}"/>
              </a:ext>
            </a:extLst>
          </p:cNvPr>
          <p:cNvSpPr/>
          <p:nvPr/>
        </p:nvSpPr>
        <p:spPr>
          <a:xfrm>
            <a:off x="10340747" y="4469965"/>
            <a:ext cx="131549" cy="1208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BF92987-6C2D-4847-8D6A-52BCF4838D24}"/>
              </a:ext>
            </a:extLst>
          </p:cNvPr>
          <p:cNvSpPr txBox="1"/>
          <p:nvPr/>
        </p:nvSpPr>
        <p:spPr>
          <a:xfrm>
            <a:off x="9343920" y="6090673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397FAB1-31F6-4C53-9191-70F29ADC29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43" y="832050"/>
            <a:ext cx="2683476" cy="280499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2B90CD-E2CB-491C-833A-CC2CF1F028A9}"/>
              </a:ext>
            </a:extLst>
          </p:cNvPr>
          <p:cNvSpPr/>
          <p:nvPr/>
        </p:nvSpPr>
        <p:spPr>
          <a:xfrm>
            <a:off x="9283299" y="1344212"/>
            <a:ext cx="1975164" cy="1887876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C715375C-2730-411A-89CF-C8F6B8E71303}"/>
              </a:ext>
            </a:extLst>
          </p:cNvPr>
          <p:cNvCxnSpPr>
            <a:cxnSpLocks/>
          </p:cNvCxnSpPr>
          <p:nvPr/>
        </p:nvCxnSpPr>
        <p:spPr>
          <a:xfrm>
            <a:off x="9472736" y="2150808"/>
            <a:ext cx="159629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hylactère : pensées 11">
            <a:extLst>
              <a:ext uri="{FF2B5EF4-FFF2-40B4-BE49-F238E27FC236}">
                <a16:creationId xmlns:a16="http://schemas.microsoft.com/office/drawing/2014/main" id="{26FAD0AB-DFE9-4FA5-8FE1-73E8E1665785}"/>
              </a:ext>
            </a:extLst>
          </p:cNvPr>
          <p:cNvSpPr/>
          <p:nvPr/>
        </p:nvSpPr>
        <p:spPr>
          <a:xfrm>
            <a:off x="5707827" y="641867"/>
            <a:ext cx="3398394" cy="1508941"/>
          </a:xfrm>
          <a:prstGeom prst="cloudCallou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L’épaisseur des coupes sera plus mince (1 mm) pour les </a:t>
            </a:r>
            <a:r>
              <a:rPr lang="fr-CA" dirty="0" err="1">
                <a:solidFill>
                  <a:schemeClr val="tx1"/>
                </a:solidFill>
              </a:rPr>
              <a:t>angio</a:t>
            </a:r>
            <a:r>
              <a:rPr lang="fr-CA" dirty="0">
                <a:solidFill>
                  <a:schemeClr val="tx1"/>
                </a:solidFill>
              </a:rPr>
              <a:t>-TDM</a:t>
            </a:r>
          </a:p>
        </p:txBody>
      </p:sp>
    </p:spTree>
    <p:extLst>
      <p:ext uri="{BB962C8B-B14F-4D97-AF65-F5344CB8AC3E}">
        <p14:creationId xmlns:p14="http://schemas.microsoft.com/office/powerpoint/2010/main" val="20935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3A358B-9612-4973-A803-FD79D45D6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47536"/>
            <a:ext cx="9873049" cy="1602259"/>
          </a:xfrm>
        </p:spPr>
        <p:txBody>
          <a:bodyPr>
            <a:normAutofit/>
          </a:bodyPr>
          <a:lstStyle/>
          <a:p>
            <a:r>
              <a:rPr lang="fr-CA" sz="2400" b="1" dirty="0"/>
              <a:t>Reconstructions : Idem à protocole embolie VCS</a:t>
            </a:r>
          </a:p>
          <a:p>
            <a:pPr lvl="1"/>
            <a:r>
              <a:rPr lang="fr-CA" sz="2400" dirty="0">
                <a:solidFill>
                  <a:srgbClr val="FF0000"/>
                </a:solidFill>
              </a:rPr>
              <a:t>Dans le cas d’un TDM protocole embolie, l’acquisition et les reconstructions en fenêtres médiastinales seront privilégiées puisque c’est les artères qui doivent être démontrées</a:t>
            </a:r>
          </a:p>
          <a:p>
            <a:pPr lvl="1"/>
            <a:endParaRPr lang="fr-CA" sz="2400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648E7C-9A31-4779-A77F-A636EB65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52</a:t>
            </a:fld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5CE2808-6021-479D-983F-6BF97A6C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26294"/>
            <a:ext cx="9601200" cy="912341"/>
          </a:xfrm>
        </p:spPr>
        <p:txBody>
          <a:bodyPr/>
          <a:lstStyle/>
          <a:p>
            <a:r>
              <a:rPr lang="fr-CA" dirty="0"/>
              <a:t>Protocole embolie «Timing Bolus»</a:t>
            </a:r>
          </a:p>
        </p:txBody>
      </p:sp>
    </p:spTree>
    <p:extLst>
      <p:ext uri="{BB962C8B-B14F-4D97-AF65-F5344CB8AC3E}">
        <p14:creationId xmlns:p14="http://schemas.microsoft.com/office/powerpoint/2010/main" val="44726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19EE3B-5B01-4464-A635-139995B2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614C88-1920-413F-93C6-59F2669F4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25"/>
          <a:stretch/>
        </p:blipFill>
        <p:spPr>
          <a:xfrm>
            <a:off x="1750337" y="1655804"/>
            <a:ext cx="4345663" cy="42583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FCDB411-7BDA-441F-9909-E044544B52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94"/>
          <a:stretch/>
        </p:blipFill>
        <p:spPr>
          <a:xfrm>
            <a:off x="6676563" y="1655803"/>
            <a:ext cx="5033727" cy="425837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21490FE-2D46-49F1-B5CF-7E7235631702}"/>
              </a:ext>
            </a:extLst>
          </p:cNvPr>
          <p:cNvSpPr txBox="1"/>
          <p:nvPr/>
        </p:nvSpPr>
        <p:spPr>
          <a:xfrm>
            <a:off x="2993708" y="5914174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521412BA-EA13-418C-A4B5-BE985D6417BF}"/>
              </a:ext>
            </a:extLst>
          </p:cNvPr>
          <p:cNvCxnSpPr>
            <a:cxnSpLocks/>
          </p:cNvCxnSpPr>
          <p:nvPr/>
        </p:nvCxnSpPr>
        <p:spPr>
          <a:xfrm flipV="1">
            <a:off x="7850659" y="4995873"/>
            <a:ext cx="1054444" cy="1126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6C8CF1D-56CE-4876-88D0-A7E3467A44FF}"/>
              </a:ext>
            </a:extLst>
          </p:cNvPr>
          <p:cNvSpPr/>
          <p:nvPr/>
        </p:nvSpPr>
        <p:spPr>
          <a:xfrm>
            <a:off x="6664410" y="6114895"/>
            <a:ext cx="2372497" cy="7066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Articulation sterno-claviculaire D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583951A-F992-4F89-801C-7B3955BDDCB0}"/>
              </a:ext>
            </a:extLst>
          </p:cNvPr>
          <p:cNvCxnSpPr>
            <a:cxnSpLocks/>
          </p:cNvCxnSpPr>
          <p:nvPr/>
        </p:nvCxnSpPr>
        <p:spPr>
          <a:xfrm>
            <a:off x="8592065" y="1210962"/>
            <a:ext cx="601361" cy="816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9A3DC32-8777-4AA5-BCE8-3F6A3908256C}"/>
              </a:ext>
            </a:extLst>
          </p:cNvPr>
          <p:cNvSpPr/>
          <p:nvPr/>
        </p:nvSpPr>
        <p:spPr>
          <a:xfrm>
            <a:off x="7471719" y="880055"/>
            <a:ext cx="2240692" cy="368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Sinus frontaux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F765568-1C5E-4635-9EC6-6994D7B1EFB5}"/>
              </a:ext>
            </a:extLst>
          </p:cNvPr>
          <p:cNvCxnSpPr>
            <a:cxnSpLocks/>
          </p:cNvCxnSpPr>
          <p:nvPr/>
        </p:nvCxnSpPr>
        <p:spPr>
          <a:xfrm>
            <a:off x="1981200" y="1445740"/>
            <a:ext cx="601361" cy="8168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EEF804B-CEEC-47D2-8CCC-6D51B6CCEE0C}"/>
              </a:ext>
            </a:extLst>
          </p:cNvPr>
          <p:cNvSpPr/>
          <p:nvPr/>
        </p:nvSpPr>
        <p:spPr>
          <a:xfrm>
            <a:off x="1025611" y="1076854"/>
            <a:ext cx="2240692" cy="368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Sinus frontaux</a:t>
            </a:r>
          </a:p>
        </p:txBody>
      </p:sp>
    </p:spTree>
    <p:extLst>
      <p:ext uri="{BB962C8B-B14F-4D97-AF65-F5344CB8AC3E}">
        <p14:creationId xmlns:p14="http://schemas.microsoft.com/office/powerpoint/2010/main" val="3462356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A4690-E1F5-4E8C-9ECF-BA32D340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00432"/>
            <a:ext cx="9601200" cy="3929450"/>
          </a:xfrm>
        </p:spPr>
        <p:txBody>
          <a:bodyPr>
            <a:normAutofit/>
          </a:bodyPr>
          <a:lstStyle/>
          <a:p>
            <a:r>
              <a:rPr lang="fr-CA" sz="2400" b="1" dirty="0"/>
              <a:t>Acquisition : </a:t>
            </a:r>
          </a:p>
          <a:p>
            <a:pPr lvl="1"/>
            <a:r>
              <a:rPr lang="fr-CA" sz="2200" dirty="0">
                <a:solidFill>
                  <a:srgbClr val="00B050"/>
                </a:solidFill>
              </a:rPr>
              <a:t>Placer la boite d’acquisition de sorte à couvrir des sinus frontaux jusqu’aux articulations sterno-claviculaires (cranio-caudal)</a:t>
            </a:r>
          </a:p>
          <a:p>
            <a:pPr lvl="1"/>
            <a:r>
              <a:rPr lang="fr-CA" sz="2200" dirty="0">
                <a:solidFill>
                  <a:srgbClr val="00B0F0"/>
                </a:solidFill>
              </a:rPr>
              <a:t>Couvrir toutes les parties molles du nez jusqu'à derrière le cou (antéro-postérieur)</a:t>
            </a:r>
          </a:p>
          <a:p>
            <a:pPr marL="530352" lvl="1" indent="0">
              <a:buNone/>
            </a:pPr>
            <a:endParaRPr lang="fr-CA" sz="24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F20ECC-32E3-495A-9244-805D4B04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79B7D5B-8835-4B22-B3B2-94522A4E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150973" cy="714632"/>
          </a:xfrm>
        </p:spPr>
        <p:txBody>
          <a:bodyPr/>
          <a:lstStyle/>
          <a:p>
            <a:r>
              <a:rPr lang="fr-CA" dirty="0"/>
              <a:t>TDM du cou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192B19-2D9E-4DB7-ADF9-D58E439D29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25"/>
          <a:stretch/>
        </p:blipFill>
        <p:spPr>
          <a:xfrm>
            <a:off x="2223869" y="3365157"/>
            <a:ext cx="3345264" cy="327806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73B1090-7651-4E59-9A67-B49A10BE3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394"/>
          <a:stretch/>
        </p:blipFill>
        <p:spPr>
          <a:xfrm>
            <a:off x="6622869" y="3365156"/>
            <a:ext cx="3793729" cy="32780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C8B33E9-FF9E-4A72-87FB-2E496BEF03F4}"/>
              </a:ext>
            </a:extLst>
          </p:cNvPr>
          <p:cNvSpPr/>
          <p:nvPr/>
        </p:nvSpPr>
        <p:spPr>
          <a:xfrm>
            <a:off x="2446638" y="3566983"/>
            <a:ext cx="2940908" cy="2759675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29EEC39-E4BE-4C88-B5CF-4B8FE7E711D2}"/>
              </a:ext>
            </a:extLst>
          </p:cNvPr>
          <p:cNvCxnSpPr>
            <a:cxnSpLocks/>
          </p:cNvCxnSpPr>
          <p:nvPr/>
        </p:nvCxnSpPr>
        <p:spPr>
          <a:xfrm>
            <a:off x="3169610" y="3566983"/>
            <a:ext cx="0" cy="2759675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3EFE9DC7-E99F-4089-BA6C-3524D9494E0D}"/>
              </a:ext>
            </a:extLst>
          </p:cNvPr>
          <p:cNvCxnSpPr>
            <a:cxnSpLocks/>
          </p:cNvCxnSpPr>
          <p:nvPr/>
        </p:nvCxnSpPr>
        <p:spPr>
          <a:xfrm>
            <a:off x="8371805" y="3478934"/>
            <a:ext cx="0" cy="2759675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921D41A-2888-4061-BE30-DC9C4355368D}"/>
              </a:ext>
            </a:extLst>
          </p:cNvPr>
          <p:cNvCxnSpPr>
            <a:cxnSpLocks/>
          </p:cNvCxnSpPr>
          <p:nvPr/>
        </p:nvCxnSpPr>
        <p:spPr>
          <a:xfrm flipH="1">
            <a:off x="2446640" y="4217773"/>
            <a:ext cx="2940906" cy="0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8D1B840-3539-43F9-87C8-6F4F5E656DFC}"/>
              </a:ext>
            </a:extLst>
          </p:cNvPr>
          <p:cNvCxnSpPr>
            <a:cxnSpLocks/>
          </p:cNvCxnSpPr>
          <p:nvPr/>
        </p:nvCxnSpPr>
        <p:spPr>
          <a:xfrm flipH="1">
            <a:off x="7027223" y="4217773"/>
            <a:ext cx="2940908" cy="0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14084730-E70B-462A-9B27-83B95DCC0C1B}"/>
              </a:ext>
            </a:extLst>
          </p:cNvPr>
          <p:cNvSpPr/>
          <p:nvPr/>
        </p:nvSpPr>
        <p:spPr>
          <a:xfrm>
            <a:off x="7027223" y="3478934"/>
            <a:ext cx="2940908" cy="2759675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3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A4690-E1F5-4E8C-9ECF-BA32D3406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00432"/>
            <a:ext cx="5432854" cy="4267200"/>
          </a:xfrm>
        </p:spPr>
        <p:txBody>
          <a:bodyPr>
            <a:normAutofit/>
          </a:bodyPr>
          <a:lstStyle/>
          <a:p>
            <a:r>
              <a:rPr lang="fr-CA" sz="2400" b="1" dirty="0"/>
              <a:t>Acquisition : </a:t>
            </a:r>
            <a:endParaRPr lang="fr-CA" sz="2400" dirty="0"/>
          </a:p>
          <a:p>
            <a:pPr lvl="1"/>
            <a:r>
              <a:rPr lang="fr-CA" sz="2400" dirty="0"/>
              <a:t>Utiliser le grand SFOV : </a:t>
            </a:r>
          </a:p>
          <a:p>
            <a:pPr lvl="2"/>
            <a:r>
              <a:rPr lang="fr-CA" sz="2200" dirty="0"/>
              <a:t>Artéfacts de projections incomplète (épaules)</a:t>
            </a:r>
          </a:p>
          <a:p>
            <a:pPr lvl="1"/>
            <a:r>
              <a:rPr lang="fr-CA" sz="2400" dirty="0"/>
              <a:t>Acquisition en fenêtre molle : Tissus mous</a:t>
            </a:r>
          </a:p>
          <a:p>
            <a:pPr lvl="1"/>
            <a:r>
              <a:rPr lang="fr-CA" sz="2400" b="1" u="sng" dirty="0"/>
              <a:t>Ne pas respirer, ni avaler ou mastiquer</a:t>
            </a:r>
          </a:p>
          <a:p>
            <a:pPr lvl="1"/>
            <a:r>
              <a:rPr lang="fr-CA" sz="2400" dirty="0"/>
              <a:t>Épaisseur de coupe : 0,6 à 3 mm</a:t>
            </a:r>
          </a:p>
          <a:p>
            <a:pPr marL="530352" lvl="1" indent="0">
              <a:buNone/>
            </a:pPr>
            <a:r>
              <a:rPr lang="fr-CA" sz="2400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CF20ECC-32E3-495A-9244-805D4B04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79B7D5B-8835-4B22-B3B2-94522A4ED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150973" cy="714632"/>
          </a:xfrm>
        </p:spPr>
        <p:txBody>
          <a:bodyPr/>
          <a:lstStyle/>
          <a:p>
            <a:r>
              <a:rPr lang="fr-CA" dirty="0"/>
              <a:t>TDM du cou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AAD86E-B2FE-4314-9DF3-96DEB16944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394"/>
          <a:stretch/>
        </p:blipFill>
        <p:spPr>
          <a:xfrm>
            <a:off x="8781184" y="276928"/>
            <a:ext cx="2974212" cy="25699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F932E0-20E6-4856-98C8-7AB793E90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728" y="3517591"/>
            <a:ext cx="2487161" cy="2935795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0E9BB0E3-1A9F-4D6C-9F1E-D21AEB55A3C8}"/>
              </a:ext>
            </a:extLst>
          </p:cNvPr>
          <p:cNvSpPr txBox="1"/>
          <p:nvPr/>
        </p:nvSpPr>
        <p:spPr>
          <a:xfrm rot="16200000">
            <a:off x="10832287" y="1354150"/>
            <a:ext cx="2261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Cahier technique TDM, Hôpital de Rimouski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907CC7A-A451-4C59-AE21-4287677628F0}"/>
              </a:ext>
            </a:extLst>
          </p:cNvPr>
          <p:cNvSpPr txBox="1"/>
          <p:nvPr/>
        </p:nvSpPr>
        <p:spPr>
          <a:xfrm>
            <a:off x="6647599" y="6451103"/>
            <a:ext cx="34434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Source : 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https://eanatomy-rimouski.proxy.collecto.ca/fr/e-Anatomy/Tete-et-cou/Tete-et-cou-TDM</a:t>
            </a:r>
            <a:r>
              <a:rPr kumimoji="0" lang="fr-CA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fr-CA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2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9D8F53-1165-4823-96C8-77619CFA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57DC2-970A-4B3E-BB1C-7A09969E4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1B0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C0B5431-2E4A-410A-BCD8-79A6FC00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150973" cy="714632"/>
          </a:xfrm>
        </p:spPr>
        <p:txBody>
          <a:bodyPr/>
          <a:lstStyle/>
          <a:p>
            <a:r>
              <a:rPr lang="fr-CA" dirty="0"/>
              <a:t>TDM du cou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B6D59D0-DDBB-4061-A679-B298A4A0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00432"/>
            <a:ext cx="9181070" cy="4771768"/>
          </a:xfrm>
        </p:spPr>
        <p:txBody>
          <a:bodyPr>
            <a:normAutofit/>
          </a:bodyPr>
          <a:lstStyle/>
          <a:p>
            <a:r>
              <a:rPr lang="fr-CA" sz="2400" b="1" dirty="0"/>
              <a:t>Reconstructions : </a:t>
            </a:r>
            <a:endParaRPr lang="fr-CA" sz="2400" dirty="0"/>
          </a:p>
          <a:p>
            <a:pPr lvl="1"/>
            <a:r>
              <a:rPr lang="fr-CA" sz="2400" dirty="0"/>
              <a:t>Coronales : Tissus mous</a:t>
            </a:r>
          </a:p>
          <a:p>
            <a:pPr marL="987552" lvl="2" indent="0">
              <a:buNone/>
            </a:pPr>
            <a:endParaRPr lang="fr-CA" sz="2200" dirty="0"/>
          </a:p>
          <a:p>
            <a:pPr marL="987552" lvl="2" indent="0">
              <a:buNone/>
            </a:pPr>
            <a:endParaRPr lang="fr-CA" sz="2200" dirty="0"/>
          </a:p>
          <a:p>
            <a:pPr marL="987552" lvl="2" indent="0">
              <a:buNone/>
            </a:pPr>
            <a:endParaRPr lang="fr-CA" sz="2200" dirty="0"/>
          </a:p>
          <a:p>
            <a:pPr marL="987552" lvl="2" indent="0">
              <a:buNone/>
            </a:pPr>
            <a:endParaRPr lang="fr-CA" sz="2200" dirty="0"/>
          </a:p>
          <a:p>
            <a:pPr marL="987552" lvl="2" indent="0">
              <a:buNone/>
            </a:pPr>
            <a:endParaRPr lang="fr-CA" sz="2200" dirty="0"/>
          </a:p>
          <a:p>
            <a:pPr lvl="1"/>
            <a:r>
              <a:rPr lang="fr-CA" sz="2400" dirty="0"/>
              <a:t>Sagittales : Tissus mous</a:t>
            </a:r>
          </a:p>
          <a:p>
            <a:pPr marL="987552" lvl="2" indent="0">
              <a:buNone/>
            </a:pPr>
            <a:endParaRPr lang="fr-CA" sz="2200" dirty="0"/>
          </a:p>
          <a:p>
            <a:pPr marL="530352" lvl="1" indent="0">
              <a:buNone/>
            </a:pPr>
            <a:r>
              <a:rPr lang="fr-CA" sz="2400" dirty="0"/>
              <a:t>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1ECB47E-A154-4E9D-953F-62E5EF3BF79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61"/>
          <a:stretch/>
        </p:blipFill>
        <p:spPr bwMode="auto">
          <a:xfrm>
            <a:off x="6096000" y="1119246"/>
            <a:ext cx="2710017" cy="245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B552182-03F5-4389-AC00-3B9ADC2D77C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9"/>
          <a:stretch/>
        </p:blipFill>
        <p:spPr bwMode="auto">
          <a:xfrm>
            <a:off x="5962135" y="4053016"/>
            <a:ext cx="3138616" cy="2660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0005036"/>
      </p:ext>
    </p:extLst>
  </p:cSld>
  <p:clrMapOvr>
    <a:masterClrMapping/>
  </p:clrMapOvr>
</p:sld>
</file>

<file path=ppt/theme/theme1.xml><?xml version="1.0" encoding="utf-8"?>
<a:theme xmlns:a="http://schemas.openxmlformats.org/drawingml/2006/main" name="Rognag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3070</Words>
  <Application>Microsoft Office PowerPoint</Application>
  <PresentationFormat>Grand écran</PresentationFormat>
  <Paragraphs>566</Paragraphs>
  <Slides>52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52</vt:i4>
      </vt:variant>
    </vt:vector>
  </HeadingPairs>
  <TitlesOfParts>
    <vt:vector size="57" baseType="lpstr">
      <vt:lpstr>Calibri</vt:lpstr>
      <vt:lpstr>Franklin Gothic Book</vt:lpstr>
      <vt:lpstr>Times New Roman</vt:lpstr>
      <vt:lpstr>Wingdings</vt:lpstr>
      <vt:lpstr>Rognage</vt:lpstr>
      <vt:lpstr>Protocoles TDM Système respiratoire</vt:lpstr>
      <vt:lpstr>TDM du cou</vt:lpstr>
      <vt:lpstr>TDM du cou</vt:lpstr>
      <vt:lpstr>TDM du cou</vt:lpstr>
      <vt:lpstr>Étape pour procéder à l’injection</vt:lpstr>
      <vt:lpstr>Présentation PowerPoint</vt:lpstr>
      <vt:lpstr>TDM du cou</vt:lpstr>
      <vt:lpstr>TDM du cou</vt:lpstr>
      <vt:lpstr>TDM du cou</vt:lpstr>
      <vt:lpstr>TDM du thorax</vt:lpstr>
      <vt:lpstr>TDM du thorax C-</vt:lpstr>
      <vt:lpstr>TDM du thorax C-</vt:lpstr>
      <vt:lpstr>TDM du thorax C-</vt:lpstr>
      <vt:lpstr>TDM du thorax C-</vt:lpstr>
      <vt:lpstr>TDM du thorax C-</vt:lpstr>
      <vt:lpstr>TDM du thorax C-</vt:lpstr>
      <vt:lpstr>TDM du thorax C-</vt:lpstr>
      <vt:lpstr>TDM du thorax C-</vt:lpstr>
      <vt:lpstr>TDM du thorax C+ (veineux)</vt:lpstr>
      <vt:lpstr>TDM du thorax C+ (veineux)</vt:lpstr>
      <vt:lpstr>TDM du thorax C+ (veineux)</vt:lpstr>
      <vt:lpstr>TDM du thorax C+ (veineux)</vt:lpstr>
      <vt:lpstr>TDM du thorax C+ (veineux)</vt:lpstr>
      <vt:lpstr>TDM du thorax C+ (veineux)</vt:lpstr>
      <vt:lpstr>TDM du thorax C+ artériel</vt:lpstr>
      <vt:lpstr>TDM du thorax C+ artériel</vt:lpstr>
      <vt:lpstr>TDM du thorax C+ artériel</vt:lpstr>
      <vt:lpstr>TDM du thorax C+ (artériel)</vt:lpstr>
      <vt:lpstr>TDM du thorax C+ artériel</vt:lpstr>
      <vt:lpstr>TDM du thorax C+ artériel</vt:lpstr>
      <vt:lpstr>TDM du thorax multi-phase</vt:lpstr>
      <vt:lpstr>TDM du thorax multi-phase</vt:lpstr>
      <vt:lpstr>TDM du thorax multi-phase</vt:lpstr>
      <vt:lpstr>Angio-TDM thoracique –  Protocole embolie pulmonaire</vt:lpstr>
      <vt:lpstr>Présentation PowerPoint</vt:lpstr>
      <vt:lpstr>Angio-TDM thoracique –  Protocole embolie pulmonaire</vt:lpstr>
      <vt:lpstr>Protocole embolie VCS</vt:lpstr>
      <vt:lpstr>Protocole embolie VCS</vt:lpstr>
      <vt:lpstr>Protocole embolie VCS</vt:lpstr>
      <vt:lpstr>Présentation PowerPoint</vt:lpstr>
      <vt:lpstr>Protocole embolie VCS</vt:lpstr>
      <vt:lpstr>Présentation PowerPoint</vt:lpstr>
      <vt:lpstr>Protocole embolie «Timing Bolus»</vt:lpstr>
      <vt:lpstr>Protocole embolie «Timing Bolus»</vt:lpstr>
      <vt:lpstr>Protocole embolie «Timing Bolus»</vt:lpstr>
      <vt:lpstr>Protocole embolie «Timing Bolus»</vt:lpstr>
      <vt:lpstr>Protocole embolie «Timing Bolus»</vt:lpstr>
      <vt:lpstr>Présentation PowerPoint</vt:lpstr>
      <vt:lpstr>Protocole embolie «Timing Bolus»</vt:lpstr>
      <vt:lpstr>Protocole embolie «Timing Bolus»</vt:lpstr>
      <vt:lpstr>Protocole embolie «Timing Bolus»</vt:lpstr>
      <vt:lpstr>Protocole embolie «Timing Bolus»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 Bélanger</dc:creator>
  <cp:lastModifiedBy>Luc Bélanger</cp:lastModifiedBy>
  <cp:revision>36</cp:revision>
  <dcterms:created xsi:type="dcterms:W3CDTF">2022-02-21T21:10:43Z</dcterms:created>
  <dcterms:modified xsi:type="dcterms:W3CDTF">2022-02-22T18:57:43Z</dcterms:modified>
</cp:coreProperties>
</file>