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CCB"/>
    <a:srgbClr val="8CB2E1"/>
    <a:srgbClr val="66FF9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3EA1FAD-7E62-4CCB-BEA4-6E9D40AAD3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08B9CFF-22E0-452C-AFC6-22BC7BCD26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CCF4578-D689-45C3-9C06-D1D31410EA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E37D9-A33A-4F00-A670-2BA85BBD185A}" type="datetimeFigureOut">
              <a:rPr lang="fr-CA" smtClean="0"/>
              <a:t>2022-04-06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FF0CBD3-F25F-4087-A350-2BB6E0B82B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ED71C45-E08C-49C5-A755-CF5D14E3EB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4D992-DFE0-44EA-BA98-80FD86E32E5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2408719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2D9C467-6046-4ED0-91EA-8FADCD267D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BA7638EA-753A-4962-A3C7-F8361FB416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BCFAA25-BB24-4EDE-BF47-B4B988F55D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E37D9-A33A-4F00-A670-2BA85BBD185A}" type="datetimeFigureOut">
              <a:rPr lang="fr-CA" smtClean="0"/>
              <a:t>2022-04-06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8EEFB26-965A-4913-B584-CAF4492375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AD30C74-ED49-4ABC-B057-5085AFE40F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4D992-DFE0-44EA-BA98-80FD86E32E5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3120102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F22FBD80-898B-4B7B-BE5B-D601EA9B161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EEF565A4-F6F7-4FF6-B078-2F8B036088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56C21EA-6E6C-4C09-A0CE-F4C736CD5C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E37D9-A33A-4F00-A670-2BA85BBD185A}" type="datetimeFigureOut">
              <a:rPr lang="fr-CA" smtClean="0"/>
              <a:t>2022-04-06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96A8BC3-ACF1-44F6-827C-6258EF342E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C56A789-DACF-4C0C-8837-31C9391F7C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4D992-DFE0-44EA-BA98-80FD86E32E5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9287937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6E01C02-6C55-4D27-B703-E477A30C41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53FEF6A-DD8B-48A1-B529-2A0C570A8E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726FDBE-A3F2-4679-88D6-105CFA260C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E37D9-A33A-4F00-A670-2BA85BBD185A}" type="datetimeFigureOut">
              <a:rPr lang="fr-CA" smtClean="0"/>
              <a:t>2022-04-06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C53F630-2C90-4D9D-B1C6-42C9B7C57C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B668B1A-B194-4836-B859-8E9C12F068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4D992-DFE0-44EA-BA98-80FD86E32E5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7120570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FD1BE29-EBFF-4F83-8D86-460521932C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73FE52C-5DAB-4E84-8447-E805AEF809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349C242-B7E9-4F16-B4A7-8D13D8E722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E37D9-A33A-4F00-A670-2BA85BBD185A}" type="datetimeFigureOut">
              <a:rPr lang="fr-CA" smtClean="0"/>
              <a:t>2022-04-06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0024826-FD75-4EBD-8E42-82040FBFCD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2C234D5-08C2-4969-945D-F626102772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4D992-DFE0-44EA-BA98-80FD86E32E5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0615223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5D880C2-D999-4EEC-83E6-70D7A27DFA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27C0F7D-2E05-4180-91D2-0863935D299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ECB07D4C-6C13-4596-9669-549139D63C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32BEEB3-CE71-45C0-B635-F55E4DFA48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E37D9-A33A-4F00-A670-2BA85BBD185A}" type="datetimeFigureOut">
              <a:rPr lang="fr-CA" smtClean="0"/>
              <a:t>2022-04-06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2D6981E-E5B2-4651-B651-6DEFA25632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8D587E8-8B4F-4C8E-BC0D-3A91239E28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4D992-DFE0-44EA-BA98-80FD86E32E5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9385760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231A2DE-37FE-4E1C-9A52-B73EFABFFD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72CD3E3-DE0C-4DE4-B7E0-BB603C17FA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043A28BD-040A-41D2-BAD2-E80A112479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ACC729B4-8130-4623-A11F-C896B9EFAC4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6593DC60-7AD8-45E6-82A2-756A6B4FD3B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E8172107-EF32-4F8A-8608-3BB060F696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E37D9-A33A-4F00-A670-2BA85BBD185A}" type="datetimeFigureOut">
              <a:rPr lang="fr-CA" smtClean="0"/>
              <a:t>2022-04-06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5828B4F7-76AF-4AA5-84EF-42DF9F7144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CC04CBCC-5D2D-4E61-BAD1-511093A390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4D992-DFE0-44EA-BA98-80FD86E32E5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365316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6C69F40-F17A-4462-8F77-76A51AC0E6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C0831988-EE9E-42B1-8613-EBC9F5EAEA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E37D9-A33A-4F00-A670-2BA85BBD185A}" type="datetimeFigureOut">
              <a:rPr lang="fr-CA" smtClean="0"/>
              <a:t>2022-04-06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AF86F84A-F276-4028-86F8-E07B3F4B95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BB5C074A-8DAC-435D-BD28-2F825B1990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4D992-DFE0-44EA-BA98-80FD86E32E5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5352154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60565A78-A786-4EAE-B0C0-C67A4A9AFD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E37D9-A33A-4F00-A670-2BA85BBD185A}" type="datetimeFigureOut">
              <a:rPr lang="fr-CA" smtClean="0"/>
              <a:t>2022-04-06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F5BB37D1-EAA8-4172-ABE0-5B3EACD6E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788EB0D5-3F0B-46AF-B187-3BD367DDAF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4D992-DFE0-44EA-BA98-80FD86E32E5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8727788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17DC1F9-617A-4AD0-AA1E-B033556383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31763B3-7E85-4D36-9203-A2C4552E79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6EFCFC46-CF29-469D-8AFD-6EFF015E7D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0879C9E-AA2A-4C53-9F92-6A840375AF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E37D9-A33A-4F00-A670-2BA85BBD185A}" type="datetimeFigureOut">
              <a:rPr lang="fr-CA" smtClean="0"/>
              <a:t>2022-04-06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227E225-C468-4CA6-8B22-9667D78E50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5C80FE9-752D-47E9-8194-59030A90C1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4D992-DFE0-44EA-BA98-80FD86E32E5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2637796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3A9F885-D683-4290-A7D8-2B3663FE75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D5E119B5-45AC-4231-A610-D38A8CEA1CB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EF18618-2765-447F-9F5C-4D19A7D3AD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378DDD6-6C0C-465B-A476-FA859F04B1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E37D9-A33A-4F00-A670-2BA85BBD185A}" type="datetimeFigureOut">
              <a:rPr lang="fr-CA" smtClean="0"/>
              <a:t>2022-04-06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58803B1-2A0A-4C91-BA0E-A33A81B38F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4FC565E-8579-446B-8B16-D19F570745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4D992-DFE0-44EA-BA98-80FD86E32E5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7364643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DB621277-2BC8-4D88-8EE7-DE42A4307C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E0CB84B-F662-4CC4-BA5D-039B502EB3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0473F92-E294-402A-AE67-4B5E2A8D6CA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5E37D9-A33A-4F00-A670-2BA85BBD185A}" type="datetimeFigureOut">
              <a:rPr lang="fr-CA" smtClean="0"/>
              <a:t>2022-04-06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14D1197-0AA1-49BA-B3B7-78EB2DBB18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679BBCD-B468-4059-BFD1-2D451DB58AD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94D992-DFE0-44EA-BA98-80FD86E32E5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4076968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289AD4A-44A9-4CEA-BE59-6E45DB6DBCF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 dirty="0"/>
              <a:t>Cathéter intra-veineux et débit d’injection</a:t>
            </a:r>
          </a:p>
        </p:txBody>
      </p:sp>
      <p:pic>
        <p:nvPicPr>
          <p:cNvPr id="1026" name="Picture 2" descr="Produits (Perfusion)">
            <a:extLst>
              <a:ext uri="{FF2B5EF4-FFF2-40B4-BE49-F238E27FC236}">
                <a16:creationId xmlns:a16="http://schemas.microsoft.com/office/drawing/2014/main" id="{B5AAD942-BD5C-40EB-9C5A-EA9071D09F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6468" y="3429000"/>
            <a:ext cx="4039630" cy="33066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363635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87E5E1E-1014-4B40-A0E7-145E9568E6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Cathéter intra-veineux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DAF9CE1-E865-43A8-8A3B-67D18C5B81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Plus le chiffre du cathéter est petit = Grand diamètre de cathéter </a:t>
            </a:r>
          </a:p>
          <a:p>
            <a:pPr marL="0" indent="0">
              <a:buNone/>
            </a:pPr>
            <a:endParaRPr lang="fr-CA" dirty="0"/>
          </a:p>
          <a:p>
            <a:pPr marL="0" indent="0">
              <a:buNone/>
            </a:pPr>
            <a:endParaRPr lang="fr-CA" dirty="0"/>
          </a:p>
          <a:p>
            <a:pPr marL="0" indent="0">
              <a:buNone/>
            </a:pPr>
            <a:endParaRPr lang="fr-CA" dirty="0"/>
          </a:p>
          <a:p>
            <a:r>
              <a:rPr lang="fr-CA" dirty="0"/>
              <a:t>Plus le chiffre du cathéter est élevé = Petit diamètre de cathéter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7941038-C773-4BDC-90B2-3F3134A4284B}"/>
              </a:ext>
            </a:extLst>
          </p:cNvPr>
          <p:cNvSpPr/>
          <p:nvPr/>
        </p:nvSpPr>
        <p:spPr>
          <a:xfrm>
            <a:off x="2843057" y="2374211"/>
            <a:ext cx="650588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5400" b="0" cap="none" spc="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Débit d’injection élevé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D3A2320-DDA3-4150-BD3E-7661F847CDF5}"/>
              </a:ext>
            </a:extLst>
          </p:cNvPr>
          <p:cNvSpPr/>
          <p:nvPr/>
        </p:nvSpPr>
        <p:spPr>
          <a:xfrm>
            <a:off x="2812698" y="4569595"/>
            <a:ext cx="656660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5400" b="0" cap="none" spc="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Débit d’injection faible</a:t>
            </a:r>
          </a:p>
        </p:txBody>
      </p:sp>
    </p:spTree>
    <p:extLst>
      <p:ext uri="{BB962C8B-B14F-4D97-AF65-F5344CB8AC3E}">
        <p14:creationId xmlns:p14="http://schemas.microsoft.com/office/powerpoint/2010/main" val="1790668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4B62BC9-1A5C-49CD-AD19-B30A0CC908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Cathéter intra-veineux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9F5481B-574E-4886-8757-B11F1F935E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Le débit d’injection sera également influencé </a:t>
            </a:r>
            <a:r>
              <a:rPr lang="fr-CA" b="1" dirty="0"/>
              <a:t>par la viscosité </a:t>
            </a:r>
            <a:r>
              <a:rPr lang="fr-CA" dirty="0"/>
              <a:t>du produit utilisé.</a:t>
            </a:r>
          </a:p>
          <a:p>
            <a:pPr lvl="1"/>
            <a:r>
              <a:rPr lang="fr-CA" dirty="0"/>
              <a:t>Plus un produit est visqueux, moins on peut l’injecter rapidement</a:t>
            </a:r>
          </a:p>
          <a:p>
            <a:pPr lvl="1"/>
            <a:endParaRPr lang="fr-CA" dirty="0"/>
          </a:p>
          <a:p>
            <a:r>
              <a:rPr lang="fr-CA" dirty="0"/>
              <a:t>La viscosité d’un produit dépend : </a:t>
            </a:r>
          </a:p>
          <a:p>
            <a:pPr lvl="1"/>
            <a:r>
              <a:rPr lang="fr-CA" dirty="0"/>
              <a:t>De la concentration du produit (proportionnelle)</a:t>
            </a:r>
          </a:p>
          <a:p>
            <a:pPr lvl="2"/>
            <a:r>
              <a:rPr lang="fr-CA" dirty="0"/>
              <a:t>Concentration élevé = viscosité élevé </a:t>
            </a:r>
          </a:p>
          <a:p>
            <a:pPr lvl="3"/>
            <a:r>
              <a:rPr lang="fr-CA" dirty="0" err="1"/>
              <a:t>Isovue</a:t>
            </a:r>
            <a:r>
              <a:rPr lang="fr-CA" dirty="0"/>
              <a:t> </a:t>
            </a:r>
            <a:r>
              <a:rPr lang="fr-CA" dirty="0">
                <a:solidFill>
                  <a:srgbClr val="FF0000"/>
                </a:solidFill>
              </a:rPr>
              <a:t>370</a:t>
            </a:r>
            <a:r>
              <a:rPr lang="fr-CA" dirty="0"/>
              <a:t> VS </a:t>
            </a:r>
            <a:r>
              <a:rPr lang="fr-CA" dirty="0" err="1"/>
              <a:t>Isovue</a:t>
            </a:r>
            <a:r>
              <a:rPr lang="fr-CA" dirty="0"/>
              <a:t> </a:t>
            </a:r>
            <a:r>
              <a:rPr lang="fr-CA" dirty="0">
                <a:solidFill>
                  <a:srgbClr val="FF0000"/>
                </a:solidFill>
              </a:rPr>
              <a:t>300</a:t>
            </a:r>
          </a:p>
          <a:p>
            <a:pPr lvl="1"/>
            <a:r>
              <a:rPr lang="fr-CA" dirty="0"/>
              <a:t>De la grosseur des molécules (proportionnelle)</a:t>
            </a:r>
          </a:p>
          <a:p>
            <a:pPr lvl="1"/>
            <a:r>
              <a:rPr lang="fr-CA" dirty="0"/>
              <a:t>De la température </a:t>
            </a:r>
          </a:p>
          <a:p>
            <a:pPr lvl="2"/>
            <a:r>
              <a:rPr lang="fr-CA" dirty="0"/>
              <a:t>Produit chaud : diminue la viscosité</a:t>
            </a:r>
          </a:p>
        </p:txBody>
      </p:sp>
    </p:spTree>
    <p:extLst>
      <p:ext uri="{BB962C8B-B14F-4D97-AF65-F5344CB8AC3E}">
        <p14:creationId xmlns:p14="http://schemas.microsoft.com/office/powerpoint/2010/main" val="5428999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Pose d'un Cathéter Veineux Périphérique - ENTRAIDE ESI IDE">
            <a:extLst>
              <a:ext uri="{FF2B5EF4-FFF2-40B4-BE49-F238E27FC236}">
                <a16:creationId xmlns:a16="http://schemas.microsoft.com/office/drawing/2014/main" id="{9B283426-0899-4378-BE79-16F1169AD0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2307" y="997204"/>
            <a:ext cx="4100769" cy="33868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D2293C26-8F14-491B-A3AE-4E317D9E4A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Cathéter intra-veineux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62503414-7B61-4217-9358-DE595D82890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085" y="1690688"/>
            <a:ext cx="2285325" cy="4210634"/>
          </a:xfrm>
          <a:prstGeom prst="rect">
            <a:avLst/>
          </a:prstGeom>
        </p:spPr>
      </p:pic>
      <p:sp>
        <p:nvSpPr>
          <p:cNvPr id="7" name="Accolade fermante 6">
            <a:extLst>
              <a:ext uri="{FF2B5EF4-FFF2-40B4-BE49-F238E27FC236}">
                <a16:creationId xmlns:a16="http://schemas.microsoft.com/office/drawing/2014/main" id="{AE52F48A-7003-43A8-AA5B-A92FEBFC6680}"/>
              </a:ext>
            </a:extLst>
          </p:cNvPr>
          <p:cNvSpPr/>
          <p:nvPr/>
        </p:nvSpPr>
        <p:spPr>
          <a:xfrm>
            <a:off x="3929450" y="3429000"/>
            <a:ext cx="642550" cy="2472322"/>
          </a:xfrm>
          <a:prstGeom prst="righ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55F68F86-9F83-4E2F-8B48-4AAFC1F37D76}"/>
              </a:ext>
            </a:extLst>
          </p:cNvPr>
          <p:cNvSpPr txBox="1"/>
          <p:nvPr/>
        </p:nvSpPr>
        <p:spPr>
          <a:xfrm>
            <a:off x="4885040" y="4480495"/>
            <a:ext cx="44965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dirty="0"/>
              <a:t>Les plus souvent utilisés en imagerie médicale</a:t>
            </a:r>
          </a:p>
        </p:txBody>
      </p:sp>
    </p:spTree>
    <p:extLst>
      <p:ext uri="{BB962C8B-B14F-4D97-AF65-F5344CB8AC3E}">
        <p14:creationId xmlns:p14="http://schemas.microsoft.com/office/powerpoint/2010/main" val="19381450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58B6379-22E5-49BB-AF28-DF0A0B0024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Cathéter intra-veineux 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6A46FD27-E46C-4D6E-A151-6DA6A75BE2B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8677" y="1781304"/>
            <a:ext cx="4277322" cy="422969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FB97B15B-C60F-4A58-BE81-8232C17EEC9D}"/>
              </a:ext>
            </a:extLst>
          </p:cNvPr>
          <p:cNvSpPr/>
          <p:nvPr/>
        </p:nvSpPr>
        <p:spPr>
          <a:xfrm rot="1397915">
            <a:off x="5998968" y="2367170"/>
            <a:ext cx="5774260" cy="212365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fr-FR" sz="4400" b="0" cap="none" spc="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Valeurs théoriques dans les meilleures conditions</a:t>
            </a:r>
          </a:p>
        </p:txBody>
      </p:sp>
    </p:spTree>
    <p:extLst>
      <p:ext uri="{BB962C8B-B14F-4D97-AF65-F5344CB8AC3E}">
        <p14:creationId xmlns:p14="http://schemas.microsoft.com/office/powerpoint/2010/main" val="24003718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69B2074-66EA-4050-B822-AC0905D7B3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En pratique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75B964F3-2967-48E9-BF03-57DBECAAF3A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1284"/>
          <a:stretch/>
        </p:blipFill>
        <p:spPr>
          <a:xfrm>
            <a:off x="838200" y="2153948"/>
            <a:ext cx="3249153" cy="3515015"/>
          </a:xfrm>
          <a:prstGeom prst="rect">
            <a:avLst/>
          </a:prstGeom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B1F22DAB-A6E0-4114-AF0D-98DCB001D40B}"/>
              </a:ext>
            </a:extLst>
          </p:cNvPr>
          <p:cNvSpPr txBox="1"/>
          <p:nvPr/>
        </p:nvSpPr>
        <p:spPr>
          <a:xfrm>
            <a:off x="4489622" y="2331308"/>
            <a:ext cx="57134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sz="2400" dirty="0">
                <a:solidFill>
                  <a:srgbClr val="00B050"/>
                </a:solidFill>
              </a:rPr>
              <a:t>Débit maximal pouvant aller jusqu’à 9ml/sec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8121D371-2878-4A5B-96AA-374B04E99F5E}"/>
              </a:ext>
            </a:extLst>
          </p:cNvPr>
          <p:cNvSpPr txBox="1"/>
          <p:nvPr/>
        </p:nvSpPr>
        <p:spPr>
          <a:xfrm>
            <a:off x="4489622" y="3198167"/>
            <a:ext cx="57134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sz="2400" dirty="0">
                <a:solidFill>
                  <a:srgbClr val="FF9CCB"/>
                </a:solidFill>
              </a:rPr>
              <a:t>Débit maximal pouvant aller jusqu’à 3ml/sec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FB45BCF4-E675-44A6-A9F8-8572A247848A}"/>
              </a:ext>
            </a:extLst>
          </p:cNvPr>
          <p:cNvSpPr txBox="1"/>
          <p:nvPr/>
        </p:nvSpPr>
        <p:spPr>
          <a:xfrm>
            <a:off x="4489622" y="4065026"/>
            <a:ext cx="57134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sz="2400" dirty="0">
                <a:solidFill>
                  <a:srgbClr val="8CB2E1"/>
                </a:solidFill>
              </a:rPr>
              <a:t>Débit maximal pouvant aller jusqu’à 2ml/sec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8FFB8EE7-ADC1-436B-B4CA-070E5E264CCE}"/>
              </a:ext>
            </a:extLst>
          </p:cNvPr>
          <p:cNvSpPr txBox="1"/>
          <p:nvPr/>
        </p:nvSpPr>
        <p:spPr>
          <a:xfrm>
            <a:off x="4489622" y="4931885"/>
            <a:ext cx="59458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sz="2400" dirty="0">
                <a:solidFill>
                  <a:srgbClr val="FFC000"/>
                </a:solidFill>
              </a:rPr>
              <a:t>Débit maximal pouvant aller jusqu’à 1,2ml/sec</a:t>
            </a:r>
          </a:p>
        </p:txBody>
      </p:sp>
    </p:spTree>
    <p:extLst>
      <p:ext uri="{BB962C8B-B14F-4D97-AF65-F5344CB8AC3E}">
        <p14:creationId xmlns:p14="http://schemas.microsoft.com/office/powerpoint/2010/main" val="13406666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8C96DB7-F1E5-4BDD-B089-C5A1642D66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En pratique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E51E3F1-4251-4FC9-840D-9761E8CEA1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Tous les débits d’injection et les délais d’acquisition en TDM </a:t>
            </a:r>
            <a:r>
              <a:rPr lang="fr-CA" b="1" dirty="0"/>
              <a:t>(sauf </a:t>
            </a:r>
            <a:r>
              <a:rPr lang="fr-CA" b="1" dirty="0" err="1"/>
              <a:t>angio</a:t>
            </a:r>
            <a:r>
              <a:rPr lang="fr-CA" b="1" dirty="0"/>
              <a:t>-TDM)</a:t>
            </a:r>
            <a:r>
              <a:rPr lang="fr-CA" dirty="0"/>
              <a:t> sont fait en tenant compte qu’un cathéter </a:t>
            </a:r>
            <a:r>
              <a:rPr lang="fr-CA" dirty="0">
                <a:solidFill>
                  <a:srgbClr val="FF9CCB"/>
                </a:solidFill>
              </a:rPr>
              <a:t>20G (rose) </a:t>
            </a:r>
            <a:r>
              <a:rPr lang="fr-CA" dirty="0"/>
              <a:t>est utilisé</a:t>
            </a:r>
          </a:p>
          <a:p>
            <a:pPr lvl="1"/>
            <a:r>
              <a:rPr lang="fr-CA" dirty="0"/>
              <a:t>Débit maximal d’un </a:t>
            </a:r>
            <a:r>
              <a:rPr lang="fr-CA" dirty="0">
                <a:solidFill>
                  <a:srgbClr val="FF9CCB"/>
                </a:solidFill>
              </a:rPr>
              <a:t>20G = 3 ml/seconde</a:t>
            </a:r>
          </a:p>
          <a:p>
            <a:pPr lvl="1"/>
            <a:endParaRPr lang="fr-CA" dirty="0">
              <a:solidFill>
                <a:srgbClr val="FF9CCB"/>
              </a:solidFill>
            </a:endParaRPr>
          </a:p>
          <a:p>
            <a:r>
              <a:rPr lang="fr-CA" dirty="0"/>
              <a:t>Si on doit réduire le débit d’injection, il faudra alors ajuster le délais d’acquisition (augmenter le délais pour permettre le passage complet du PDC)</a:t>
            </a:r>
          </a:p>
          <a:p>
            <a:pPr lvl="1"/>
            <a:endParaRPr lang="fr-CA" dirty="0">
              <a:solidFill>
                <a:srgbClr val="FF9CCB"/>
              </a:solidFill>
            </a:endParaRPr>
          </a:p>
          <a:p>
            <a:pPr lvl="1"/>
            <a:endParaRPr lang="fr-CA" dirty="0">
              <a:solidFill>
                <a:srgbClr val="FF9CC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39712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F3866CA-4EB4-419A-A567-1FBB2E16DF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En pratique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9B0C2DC-0449-4B8C-BC1A-B562F65F51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Ajustement des délais : </a:t>
            </a:r>
          </a:p>
          <a:p>
            <a:pPr marL="0" indent="0">
              <a:buNone/>
            </a:pPr>
            <a:endParaRPr lang="fr-CA" dirty="0"/>
          </a:p>
          <a:p>
            <a:pPr lvl="1"/>
            <a:r>
              <a:rPr lang="fr-CA" dirty="0">
                <a:solidFill>
                  <a:srgbClr val="FF9CCB"/>
                </a:solidFill>
              </a:rPr>
              <a:t>3ml/sec </a:t>
            </a:r>
            <a:r>
              <a:rPr lang="fr-CA" dirty="0"/>
              <a:t>→ </a:t>
            </a:r>
            <a:r>
              <a:rPr lang="fr-CA" dirty="0">
                <a:solidFill>
                  <a:srgbClr val="8CB2E1"/>
                </a:solidFill>
              </a:rPr>
              <a:t>2 ml/sec </a:t>
            </a:r>
            <a:r>
              <a:rPr lang="fr-CA" dirty="0"/>
              <a:t>= Ajouter 20 seconde de retard supplémentaire</a:t>
            </a:r>
          </a:p>
          <a:p>
            <a:pPr lvl="1"/>
            <a:endParaRPr lang="fr-CA" dirty="0"/>
          </a:p>
          <a:p>
            <a:pPr lvl="1"/>
            <a:r>
              <a:rPr lang="fr-CA" dirty="0">
                <a:solidFill>
                  <a:srgbClr val="8CB2E1"/>
                </a:solidFill>
              </a:rPr>
              <a:t>2ml/sec </a:t>
            </a:r>
            <a:r>
              <a:rPr lang="fr-CA" dirty="0"/>
              <a:t>→ </a:t>
            </a:r>
            <a:r>
              <a:rPr lang="fr-CA" dirty="0">
                <a:solidFill>
                  <a:srgbClr val="FFC000"/>
                </a:solidFill>
              </a:rPr>
              <a:t>1,2 ml/sec </a:t>
            </a:r>
            <a:r>
              <a:rPr lang="fr-CA" dirty="0"/>
              <a:t>= Ajouter 40 seconde de retard supplémentaire</a:t>
            </a:r>
          </a:p>
          <a:p>
            <a:pPr lvl="1"/>
            <a:endParaRPr lang="fr-CA" dirty="0"/>
          </a:p>
          <a:p>
            <a:pPr lvl="1"/>
            <a:r>
              <a:rPr lang="fr-CA" dirty="0">
                <a:solidFill>
                  <a:srgbClr val="FF9CCB"/>
                </a:solidFill>
              </a:rPr>
              <a:t>3ml/sec </a:t>
            </a:r>
            <a:r>
              <a:rPr lang="fr-CA" dirty="0"/>
              <a:t>→ </a:t>
            </a:r>
            <a:r>
              <a:rPr lang="fr-CA" dirty="0">
                <a:solidFill>
                  <a:srgbClr val="FFC000"/>
                </a:solidFill>
              </a:rPr>
              <a:t>1,2 ml/sec </a:t>
            </a:r>
            <a:r>
              <a:rPr lang="fr-CA" dirty="0"/>
              <a:t>= Ajouter 60 seconde de retard supplémentaire</a:t>
            </a:r>
          </a:p>
          <a:p>
            <a:pPr marL="457200" lvl="1" indent="0">
              <a:buNone/>
            </a:pP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34159002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271</Words>
  <Application>Microsoft Office PowerPoint</Application>
  <PresentationFormat>Grand écran</PresentationFormat>
  <Paragraphs>42</Paragraphs>
  <Slides>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Thème Office</vt:lpstr>
      <vt:lpstr>Cathéter intra-veineux et débit d’injection</vt:lpstr>
      <vt:lpstr>Cathéter intra-veineux</vt:lpstr>
      <vt:lpstr>Cathéter intra-veineux</vt:lpstr>
      <vt:lpstr>Cathéter intra-veineux</vt:lpstr>
      <vt:lpstr>Cathéter intra-veineux </vt:lpstr>
      <vt:lpstr>En pratique</vt:lpstr>
      <vt:lpstr>En pratique</vt:lpstr>
      <vt:lpstr>En pratique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Cathéter intra-veineux et débit d’injection</dc:title>
  <dc:creator>Luc Bélanger</dc:creator>
  <cp:lastModifiedBy>Luc Bélanger</cp:lastModifiedBy>
  <cp:revision>5</cp:revision>
  <dcterms:created xsi:type="dcterms:W3CDTF">2022-04-06T18:33:38Z</dcterms:created>
  <dcterms:modified xsi:type="dcterms:W3CDTF">2022-04-06T19:06:46Z</dcterms:modified>
</cp:coreProperties>
</file>