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2130-669F-4119-956B-AD6CA1873125}" type="datetimeFigureOut">
              <a:rPr lang="fr-CA" smtClean="0"/>
              <a:t>2022-04-12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EA89-EB21-4C4F-9DBB-4943C25FAF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57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D81E6E-0300-4ED8-BCF8-ABD0B63EC490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84C-C4A4-4F4F-8D6C-55B393AB5A04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B17-08E9-456B-AF28-9CC2B159E531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5A7A-628B-4873-BA83-2B82F8DF64E1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0FA72-7E14-43E7-AEDC-F98BBC2BC57D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1D8F-0E92-4D29-A954-6A89412DDE4C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E6A3-EDC5-4D9B-8657-B62196E1E070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4E2A-8852-487F-B913-D27C1A137E39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6012-A6BE-4340-B50E-8C50D638FEF2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7C052A-B9AA-4A00-BAAC-52FD4DE36650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0BFB3-23AF-4B63-9B0E-19B832784FC3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C7377F-3EC9-4D07-BC5E-83FC46F1C04F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renal-calyx-rupture-secondary-to-obstructive-uropathy-due-to-ureteric-calculus?lang=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-in-europe.com/en/radbook/injectors/1591-bracco-ct-expr-s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opaedia.org/play/45193/entry/804235/case/90575/studies/107965?lang=us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44D3D-0675-48A2-B71E-102F4F5D3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Protocoles </a:t>
            </a:r>
            <a:r>
              <a:rPr lang="fr-CA" dirty="0" err="1"/>
              <a:t>tdm</a:t>
            </a:r>
            <a:r>
              <a:rPr lang="fr-CA" dirty="0"/>
              <a:t> abdomen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199633EC-5CD3-4BB1-846F-15712008F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Système urinaire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A9E729-F656-4A4B-B5F7-0BD042AA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5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2804911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</a:p>
          <a:p>
            <a:pPr lvl="1"/>
            <a:r>
              <a:rPr lang="fr-CA" sz="2400" dirty="0"/>
              <a:t>Utiliser le grand SFOV</a:t>
            </a:r>
          </a:p>
          <a:p>
            <a:pPr lvl="1"/>
            <a:r>
              <a:rPr lang="fr-CA" sz="2400" dirty="0"/>
              <a:t>120 kV (diminuer si possible pour les patients adulte mince)</a:t>
            </a:r>
          </a:p>
          <a:p>
            <a:pPr lvl="1"/>
            <a:r>
              <a:rPr lang="fr-CA" sz="2400" dirty="0"/>
              <a:t>Épaisseur de coupe : </a:t>
            </a:r>
            <a:r>
              <a:rPr lang="fr-CA" sz="2400" b="1" dirty="0">
                <a:solidFill>
                  <a:srgbClr val="FF0000"/>
                </a:solidFill>
              </a:rPr>
              <a:t>1,5 mm 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Fenêtre tissus mous (abdomen)</a:t>
            </a:r>
          </a:p>
          <a:p>
            <a:pPr lvl="1"/>
            <a:r>
              <a:rPr lang="fr-CA" sz="2400" b="1" dirty="0">
                <a:solidFill>
                  <a:schemeClr val="tx1"/>
                </a:solidFill>
              </a:rPr>
              <a:t>Apnée après inspiration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299C1A6-55F7-4F24-8741-B99C78428DD6}"/>
              </a:ext>
            </a:extLst>
          </p:cNvPr>
          <p:cNvSpPr/>
          <p:nvPr/>
        </p:nvSpPr>
        <p:spPr>
          <a:xfrm>
            <a:off x="2308537" y="4723864"/>
            <a:ext cx="7574925" cy="12776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FF0000"/>
                </a:solidFill>
              </a:rPr>
              <a:t>Coupes fines (1,5 mm) : </a:t>
            </a:r>
          </a:p>
          <a:p>
            <a:pPr algn="ctr"/>
            <a:r>
              <a:rPr lang="fr-CA" sz="2400" dirty="0">
                <a:solidFill>
                  <a:srgbClr val="FF0000"/>
                </a:solidFill>
              </a:rPr>
              <a:t>Permet de mieux visualiser si présence de calcul urinaire</a:t>
            </a:r>
          </a:p>
        </p:txBody>
      </p:sp>
    </p:spTree>
    <p:extLst>
      <p:ext uri="{BB962C8B-B14F-4D97-AF65-F5344CB8AC3E}">
        <p14:creationId xmlns:p14="http://schemas.microsoft.com/office/powerpoint/2010/main" val="20889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296177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</a:t>
            </a:r>
          </a:p>
          <a:p>
            <a:pPr lvl="1"/>
            <a:r>
              <a:rPr lang="fr-CA" sz="2400" dirty="0"/>
              <a:t>Coronales (fenêtre tissus mous – abdomen)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marL="530352" lvl="1" indent="0">
              <a:buNone/>
            </a:pPr>
            <a:endParaRPr lang="fr-CA" sz="2400" dirty="0"/>
          </a:p>
          <a:p>
            <a:pPr marL="530352" lvl="1" indent="0">
              <a:buNone/>
            </a:pPr>
            <a:endParaRPr lang="fr-CA" sz="2400" dirty="0"/>
          </a:p>
          <a:p>
            <a:pPr lvl="1"/>
            <a:r>
              <a:rPr lang="fr-CA" sz="2400" dirty="0"/>
              <a:t>Sagittales (fenêtre tissus mous – abdomen)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pic>
        <p:nvPicPr>
          <p:cNvPr id="8194" name="Picture 2" descr="https://prod-images-static.radiopaedia.org/images/52181079/39178ecdcd03f09b94bdd6acfc8da2_big_gallery.jpeg">
            <a:extLst>
              <a:ext uri="{FF2B5EF4-FFF2-40B4-BE49-F238E27FC236}">
                <a16:creationId xmlns:a16="http://schemas.microsoft.com/office/drawing/2014/main" id="{11FE58A0-AB11-47A4-AB01-4D9DF395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76" y="135632"/>
            <a:ext cx="27336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rod-images-static.radiopaedia.org/images/52181828/5ba31b0c47fb1272b6cd95aaed59d3_big_gallery.jpeg">
            <a:extLst>
              <a:ext uri="{FF2B5EF4-FFF2-40B4-BE49-F238E27FC236}">
                <a16:creationId xmlns:a16="http://schemas.microsoft.com/office/drawing/2014/main" id="{91148F6D-7604-490E-ACEB-18338F255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r="7914"/>
          <a:stretch/>
        </p:blipFill>
        <p:spPr bwMode="auto">
          <a:xfrm>
            <a:off x="8442426" y="3233223"/>
            <a:ext cx="2060620" cy="33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5DCDA4-B5A3-43EE-9EFC-95C914A07ADF}"/>
              </a:ext>
            </a:extLst>
          </p:cNvPr>
          <p:cNvSpPr txBox="1"/>
          <p:nvPr/>
        </p:nvSpPr>
        <p:spPr>
          <a:xfrm rot="16200000">
            <a:off x="9597081" y="4540780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https://radiopaedia.org/cases/renal-calyx-rupture-secondary-to-obstructive-uropathy-due-to-ureteric-calculus?lang=us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8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3724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Examen permettant l’étude physiologique du système urinaire suite à l’injection intra-veineuse de produit de contraste iodé (C+). </a:t>
            </a:r>
          </a:p>
          <a:p>
            <a:endParaRPr lang="fr-CA" sz="2400" dirty="0"/>
          </a:p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Hydronéphrose : </a:t>
            </a:r>
          </a:p>
          <a:p>
            <a:pPr lvl="2"/>
            <a:r>
              <a:rPr lang="fr-CA" sz="2200" dirty="0"/>
              <a:t>Dilatation pyélocalicielle due à un rétrécissement ou à une obstruction de l’uretère.</a:t>
            </a:r>
          </a:p>
          <a:p>
            <a:pPr lvl="2"/>
            <a:endParaRPr lang="fr-CA" sz="2200" dirty="0"/>
          </a:p>
          <a:p>
            <a:pPr lvl="1"/>
            <a:r>
              <a:rPr lang="fr-CA" sz="2400" dirty="0"/>
              <a:t>Hématurie : </a:t>
            </a:r>
          </a:p>
          <a:p>
            <a:pPr lvl="2"/>
            <a:r>
              <a:rPr lang="fr-CA" sz="2200" dirty="0"/>
              <a:t>Présence de sang dans les urines</a:t>
            </a:r>
          </a:p>
          <a:p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874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6703454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Allergies aux substances de contraste</a:t>
            </a:r>
          </a:p>
          <a:p>
            <a:pPr lvl="1"/>
            <a:r>
              <a:rPr lang="fr-CA" sz="2400" dirty="0"/>
              <a:t>Contre-indication à l’injection de PDC (iodé)</a:t>
            </a:r>
          </a:p>
          <a:p>
            <a:pPr lvl="1"/>
            <a:r>
              <a:rPr lang="fr-CA" sz="2400" dirty="0"/>
              <a:t>Présence de baryum dans la région abdominale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A39D98-5B0B-4698-A9CB-DA61DD8E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72" y="1313293"/>
            <a:ext cx="3175653" cy="4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05E73F1-3D0F-46AC-9D18-9A4E9FD4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5618"/>
            <a:ext cx="9601200" cy="2897746"/>
          </a:xfrm>
        </p:spPr>
        <p:txBody>
          <a:bodyPr>
            <a:normAutofit/>
          </a:bodyPr>
          <a:lstStyle/>
          <a:p>
            <a:r>
              <a:rPr lang="fr-CA" b="1" dirty="0"/>
              <a:t>Préparation du patient : </a:t>
            </a:r>
          </a:p>
          <a:p>
            <a:pPr lvl="1"/>
            <a:r>
              <a:rPr lang="fr-CA" dirty="0"/>
              <a:t>Être à jeun </a:t>
            </a:r>
            <a:r>
              <a:rPr lang="fr-CA" u="sng" dirty="0"/>
              <a:t>3 heures </a:t>
            </a:r>
            <a:r>
              <a:rPr lang="fr-CA" dirty="0"/>
              <a:t>avant l’examen</a:t>
            </a:r>
          </a:p>
          <a:p>
            <a:pPr lvl="1"/>
            <a:r>
              <a:rPr lang="fr-CA" dirty="0"/>
              <a:t>Faire déshabiller le patient et faire revêtir une jaquette (retirer le haut et le bas)</a:t>
            </a:r>
          </a:p>
          <a:p>
            <a:pPr lvl="1"/>
            <a:r>
              <a:rPr lang="fr-CA" dirty="0"/>
              <a:t>Retirer tout objet susceptible de nuire à la qualité de l’image (bijoux, piercing, soutien-gorge, etc.) </a:t>
            </a:r>
          </a:p>
          <a:p>
            <a:pPr lvl="1"/>
            <a:r>
              <a:rPr lang="fr-CA" dirty="0"/>
              <a:t>Installation d’un cathéter IV pour l’injection du PDC</a:t>
            </a:r>
          </a:p>
          <a:p>
            <a:pPr lvl="2"/>
            <a:r>
              <a:rPr lang="fr-CA" dirty="0"/>
              <a:t>Ajuster calibre du cathéter en fonction du débit d’injection souhaité</a:t>
            </a:r>
          </a:p>
          <a:p>
            <a:pPr lvl="1"/>
            <a:r>
              <a:rPr lang="fr-CA" b="1" dirty="0">
                <a:solidFill>
                  <a:schemeClr val="tx1"/>
                </a:solidFill>
              </a:rPr>
              <a:t>NE PAS FAIRE BOIRE (PAS DE CONTRASTE ORALE)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D2EBC16-5E7B-4ADC-B727-99B050D485C3}"/>
              </a:ext>
            </a:extLst>
          </p:cNvPr>
          <p:cNvSpPr/>
          <p:nvPr/>
        </p:nvSpPr>
        <p:spPr>
          <a:xfrm>
            <a:off x="2384737" y="5036175"/>
            <a:ext cx="7574925" cy="12776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FF0000"/>
                </a:solidFill>
              </a:rPr>
              <a:t>Certains départements feront boire 1L d’eau 4h avant l’examen ou installeront un soluté avant l’examen : </a:t>
            </a:r>
          </a:p>
          <a:p>
            <a:pPr algn="ctr"/>
            <a:r>
              <a:rPr lang="fr-CA" sz="2400" dirty="0">
                <a:solidFill>
                  <a:srgbClr val="FF0000"/>
                </a:solidFill>
              </a:rPr>
              <a:t>Permet de mieux visualiser la dilatation des uretères</a:t>
            </a:r>
          </a:p>
        </p:txBody>
      </p:sp>
    </p:spTree>
    <p:extLst>
      <p:ext uri="{BB962C8B-B14F-4D97-AF65-F5344CB8AC3E}">
        <p14:creationId xmlns:p14="http://schemas.microsoft.com/office/powerpoint/2010/main" val="529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434"/>
            <a:ext cx="6214056" cy="4424966"/>
          </a:xfrm>
        </p:spPr>
        <p:txBody>
          <a:bodyPr>
            <a:normAutofit/>
          </a:bodyPr>
          <a:lstStyle/>
          <a:p>
            <a:r>
              <a:rPr lang="fr-CA" sz="2400" b="1" dirty="0"/>
              <a:t>Positionnement : Idem à </a:t>
            </a:r>
            <a:r>
              <a:rPr lang="fr-CA" sz="2400" b="1" dirty="0" err="1"/>
              <a:t>uroscan</a:t>
            </a:r>
            <a:endParaRPr lang="fr-CA" sz="2400" b="1" dirty="0"/>
          </a:p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  <a:r>
              <a:rPr lang="fr-CA" sz="2400" b="1" dirty="0"/>
              <a:t>Idem à </a:t>
            </a:r>
            <a:r>
              <a:rPr lang="fr-CA" sz="2400" b="1" dirty="0" err="1"/>
              <a:t>uroscan</a:t>
            </a:r>
            <a:r>
              <a:rPr lang="fr-CA" sz="2400" b="1" dirty="0"/>
              <a:t> </a:t>
            </a:r>
          </a:p>
          <a:p>
            <a:pPr lvl="1"/>
            <a:endParaRPr lang="fr-CA" sz="2400" b="1" dirty="0"/>
          </a:p>
          <a:p>
            <a:pPr lvl="1"/>
            <a:r>
              <a:rPr lang="fr-CA" sz="2400" dirty="0"/>
              <a:t>Injection : </a:t>
            </a:r>
            <a:r>
              <a:rPr lang="fr-CA" sz="2400" b="1" dirty="0"/>
              <a:t>Oui</a:t>
            </a:r>
          </a:p>
          <a:p>
            <a:pPr lvl="2"/>
            <a:r>
              <a:rPr lang="fr-CA" sz="2200" b="1" dirty="0"/>
              <a:t>Quantité : </a:t>
            </a:r>
            <a:r>
              <a:rPr lang="fr-CA" sz="2200" dirty="0"/>
              <a:t>90 à 100 ml</a:t>
            </a:r>
          </a:p>
          <a:p>
            <a:pPr lvl="2"/>
            <a:r>
              <a:rPr lang="fr-CA" sz="2200" b="1" dirty="0"/>
              <a:t>Débit : </a:t>
            </a:r>
            <a:r>
              <a:rPr lang="fr-CA" sz="2200" dirty="0"/>
              <a:t>3 ml/sec</a:t>
            </a:r>
          </a:p>
          <a:p>
            <a:pPr lvl="2"/>
            <a:r>
              <a:rPr lang="fr-CA" sz="2200" b="1" dirty="0"/>
              <a:t>Délais : </a:t>
            </a:r>
            <a:r>
              <a:rPr lang="fr-CA" sz="2200" dirty="0">
                <a:solidFill>
                  <a:srgbClr val="FF0000"/>
                </a:solidFill>
              </a:rPr>
              <a:t>80 secondes</a:t>
            </a:r>
          </a:p>
          <a:p>
            <a:pPr lvl="2"/>
            <a:endParaRPr lang="fr-CA" sz="2200" dirty="0">
              <a:solidFill>
                <a:srgbClr val="FF0000"/>
              </a:solidFill>
            </a:endParaRPr>
          </a:p>
          <a:p>
            <a:r>
              <a:rPr lang="fr-CA" sz="2400" b="1" dirty="0">
                <a:solidFill>
                  <a:schemeClr val="tx1"/>
                </a:solidFill>
              </a:rPr>
              <a:t>Topogramme : Idem à </a:t>
            </a:r>
            <a:r>
              <a:rPr lang="fr-CA" sz="2400" b="1" dirty="0" err="1">
                <a:solidFill>
                  <a:schemeClr val="tx1"/>
                </a:solidFill>
              </a:rPr>
              <a:t>uroscan</a:t>
            </a:r>
            <a:endParaRPr lang="fr-CA" sz="24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  <p:pic>
        <p:nvPicPr>
          <p:cNvPr id="6" name="Picture 2" descr="Bracco – CT Exprès • healthcare-in-europe.com">
            <a:extLst>
              <a:ext uri="{FF2B5EF4-FFF2-40B4-BE49-F238E27FC236}">
                <a16:creationId xmlns:a16="http://schemas.microsoft.com/office/drawing/2014/main" id="{17BCEF97-B46C-4366-AE21-8FC5F9C6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14" y="555317"/>
            <a:ext cx="2252568" cy="36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EE571F-48F5-46A0-AD94-BDE7B1296A0D}"/>
              </a:ext>
            </a:extLst>
          </p:cNvPr>
          <p:cNvSpPr txBox="1"/>
          <p:nvPr/>
        </p:nvSpPr>
        <p:spPr>
          <a:xfrm rot="16200000">
            <a:off x="9450050" y="2074180"/>
            <a:ext cx="246841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https://healthcare-in-europe.com/en/radbook/injectors/1591-bracco-ct-expr-s.html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3515EFD8-2692-4E78-BBF8-0ECD81B746D5}"/>
              </a:ext>
            </a:extLst>
          </p:cNvPr>
          <p:cNvSpPr/>
          <p:nvPr/>
        </p:nvSpPr>
        <p:spPr>
          <a:xfrm>
            <a:off x="6172200" y="4159424"/>
            <a:ext cx="4251972" cy="15700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Délais plus long pour mieux visualiser le cortex rénal</a:t>
            </a:r>
          </a:p>
        </p:txBody>
      </p:sp>
    </p:spTree>
    <p:extLst>
      <p:ext uri="{BB962C8B-B14F-4D97-AF65-F5344CB8AC3E}">
        <p14:creationId xmlns:p14="http://schemas.microsoft.com/office/powerpoint/2010/main" val="88982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955683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Acquisitions : L’acquisition de réalisera en 3 étapes </a:t>
            </a:r>
          </a:p>
          <a:p>
            <a:pPr lvl="1"/>
            <a:r>
              <a:rPr lang="fr-CA" sz="2400" dirty="0">
                <a:solidFill>
                  <a:srgbClr val="7030A0"/>
                </a:solidFill>
              </a:rPr>
              <a:t>1</a:t>
            </a:r>
            <a:r>
              <a:rPr lang="fr-CA" sz="2400" baseline="30000" dirty="0">
                <a:solidFill>
                  <a:srgbClr val="7030A0"/>
                </a:solidFill>
              </a:rPr>
              <a:t>ère</a:t>
            </a:r>
            <a:r>
              <a:rPr lang="fr-CA" sz="2400" dirty="0">
                <a:solidFill>
                  <a:srgbClr val="7030A0"/>
                </a:solidFill>
              </a:rPr>
              <a:t> étape : Abdo-pelvien C- (</a:t>
            </a:r>
            <a:r>
              <a:rPr lang="fr-CA" sz="2400" dirty="0" err="1">
                <a:solidFill>
                  <a:srgbClr val="7030A0"/>
                </a:solidFill>
              </a:rPr>
              <a:t>uroscan</a:t>
            </a:r>
            <a:r>
              <a:rPr lang="fr-CA" sz="2400" dirty="0">
                <a:solidFill>
                  <a:srgbClr val="7030A0"/>
                </a:solidFill>
              </a:rPr>
              <a:t>)</a:t>
            </a:r>
          </a:p>
          <a:p>
            <a:pPr lvl="2"/>
            <a:r>
              <a:rPr lang="fr-CA" sz="2200" dirty="0"/>
              <a:t>Permet de visualiser si présence de calcul urinaire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>
                <a:solidFill>
                  <a:srgbClr val="0070C0"/>
                </a:solidFill>
              </a:rPr>
              <a:t>2</a:t>
            </a:r>
            <a:r>
              <a:rPr lang="fr-CA" sz="2400" baseline="30000" dirty="0">
                <a:solidFill>
                  <a:srgbClr val="0070C0"/>
                </a:solidFill>
              </a:rPr>
              <a:t>e</a:t>
            </a:r>
            <a:r>
              <a:rPr lang="fr-CA" sz="2400" dirty="0">
                <a:solidFill>
                  <a:srgbClr val="0070C0"/>
                </a:solidFill>
              </a:rPr>
              <a:t> étape : Abdo-pelvien C+ veineux avec un retard de 80 secondes</a:t>
            </a:r>
          </a:p>
          <a:p>
            <a:pPr lvl="2"/>
            <a:r>
              <a:rPr lang="fr-CA" sz="2200" dirty="0"/>
              <a:t>Permet la visualisation du cortex rénal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>
                <a:solidFill>
                  <a:srgbClr val="00B050"/>
                </a:solidFill>
              </a:rPr>
              <a:t>3</a:t>
            </a:r>
            <a:r>
              <a:rPr lang="fr-CA" sz="2400" baseline="30000" dirty="0">
                <a:solidFill>
                  <a:srgbClr val="00B050"/>
                </a:solidFill>
              </a:rPr>
              <a:t>e</a:t>
            </a:r>
            <a:r>
              <a:rPr lang="fr-CA" sz="2400" dirty="0">
                <a:solidFill>
                  <a:srgbClr val="00B050"/>
                </a:solidFill>
              </a:rPr>
              <a:t> étape : Abdo-pelvien C+ phase retard (tardive), 10 minutes après l’injection (12 minutes dans certains départements)</a:t>
            </a:r>
          </a:p>
          <a:p>
            <a:pPr lvl="2"/>
            <a:r>
              <a:rPr lang="fr-CA" sz="2200" dirty="0"/>
              <a:t>Permet la visualisation des uretères et de voir s’il y a dilatation de celles-ci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988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3581400"/>
          </a:xfrm>
        </p:spPr>
        <p:txBody>
          <a:bodyPr>
            <a:normAutofit fontScale="92500"/>
          </a:bodyPr>
          <a:lstStyle/>
          <a:p>
            <a:r>
              <a:rPr lang="fr-CA" sz="2400" b="1" dirty="0"/>
              <a:t>Acquisitions : </a:t>
            </a:r>
            <a:r>
              <a:rPr lang="fr-CA" sz="2400" b="1" u="sng" dirty="0">
                <a:solidFill>
                  <a:srgbClr val="FF0000"/>
                </a:solidFill>
              </a:rPr>
              <a:t>Pour les 3 étapes </a:t>
            </a:r>
          </a:p>
          <a:p>
            <a:pPr lvl="1"/>
            <a:r>
              <a:rPr lang="fr-CA" sz="2400" dirty="0"/>
              <a:t>Placer les boites d’acquisitions de manière à couvrir : </a:t>
            </a:r>
          </a:p>
          <a:p>
            <a:pPr lvl="2"/>
            <a:r>
              <a:rPr lang="fr-CA" sz="2200" i="1" dirty="0"/>
              <a:t>Au-dessus des coupoles diaphragmatiques jusqu’en-dessous des ischions</a:t>
            </a:r>
          </a:p>
          <a:p>
            <a:pPr lvl="1"/>
            <a:r>
              <a:rPr lang="fr-CA" sz="2400" dirty="0"/>
              <a:t>Utiliser le grand SFOV</a:t>
            </a:r>
          </a:p>
          <a:p>
            <a:pPr lvl="1"/>
            <a:r>
              <a:rPr lang="fr-CA" sz="2400" i="1" dirty="0"/>
              <a:t>120 kV (diminuer à 100 kV si possible pour les patients adulte mince)</a:t>
            </a:r>
          </a:p>
          <a:p>
            <a:pPr lvl="1"/>
            <a:r>
              <a:rPr lang="fr-CA" sz="2400" dirty="0"/>
              <a:t>Épaisseur de coupes : </a:t>
            </a:r>
            <a:r>
              <a:rPr lang="fr-CA" sz="2400" dirty="0">
                <a:solidFill>
                  <a:srgbClr val="FF0000"/>
                </a:solidFill>
              </a:rPr>
              <a:t>1,5 mm</a:t>
            </a:r>
          </a:p>
          <a:p>
            <a:pPr lvl="1"/>
            <a:r>
              <a:rPr lang="fr-CA" sz="2400" i="1" dirty="0">
                <a:solidFill>
                  <a:schemeClr val="tx1"/>
                </a:solidFill>
              </a:rPr>
              <a:t>Fenêtre tissus mous (abdomen)</a:t>
            </a:r>
          </a:p>
          <a:p>
            <a:pPr lvl="1"/>
            <a:r>
              <a:rPr lang="fr-CA" sz="2400" b="1" dirty="0">
                <a:solidFill>
                  <a:schemeClr val="tx1"/>
                </a:solidFill>
              </a:rPr>
              <a:t>Apnée après inspiration</a:t>
            </a:r>
            <a:endParaRPr lang="fr-CA" sz="2400" b="1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40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  <p:pic>
        <p:nvPicPr>
          <p:cNvPr id="1026" name="Picture 2" descr="https://prod-images-static.radiopaedia.org/images/15717968/5b385fa2270acbfdf461611a604771_big_gallery.jpeg">
            <a:extLst>
              <a:ext uri="{FF2B5EF4-FFF2-40B4-BE49-F238E27FC236}">
                <a16:creationId xmlns:a16="http://schemas.microsoft.com/office/drawing/2014/main" id="{D8303C81-75DD-4F1C-B1A5-A22892A6B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6469" r="8129" b="16263"/>
          <a:stretch/>
        </p:blipFill>
        <p:spPr bwMode="auto">
          <a:xfrm>
            <a:off x="1371600" y="2585783"/>
            <a:ext cx="3023286" cy="2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AED06-8C91-4B44-BBF0-1639358FEB3E}"/>
              </a:ext>
            </a:extLst>
          </p:cNvPr>
          <p:cNvSpPr/>
          <p:nvPr/>
        </p:nvSpPr>
        <p:spPr>
          <a:xfrm>
            <a:off x="2088291" y="2010031"/>
            <a:ext cx="1589903" cy="410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C- (</a:t>
            </a:r>
            <a:r>
              <a:rPr lang="fr-CA" dirty="0" err="1"/>
              <a:t>uroscan</a:t>
            </a:r>
            <a:r>
              <a:rPr lang="fr-CA" dirty="0"/>
              <a:t>)</a:t>
            </a:r>
          </a:p>
        </p:txBody>
      </p:sp>
      <p:pic>
        <p:nvPicPr>
          <p:cNvPr id="1028" name="Picture 4" descr="https://prod-images-static.radiopaedia.org/images/15718010/3dc3fc6c3eeb09f589171b935caeb4_big_gallery.jpeg">
            <a:extLst>
              <a:ext uri="{FF2B5EF4-FFF2-40B4-BE49-F238E27FC236}">
                <a16:creationId xmlns:a16="http://schemas.microsoft.com/office/drawing/2014/main" id="{EAC619F6-A0D0-42B1-9ACD-F4E86FBE0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17292" r="8267" b="17088"/>
          <a:stretch/>
        </p:blipFill>
        <p:spPr bwMode="auto">
          <a:xfrm>
            <a:off x="5113995" y="2585783"/>
            <a:ext cx="3023286" cy="22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67102-BF4F-465C-B3D6-EE18AE96103A}"/>
              </a:ext>
            </a:extLst>
          </p:cNvPr>
          <p:cNvSpPr/>
          <p:nvPr/>
        </p:nvSpPr>
        <p:spPr>
          <a:xfrm>
            <a:off x="5830686" y="2033846"/>
            <a:ext cx="1589903" cy="410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C+ veineux</a:t>
            </a:r>
          </a:p>
        </p:txBody>
      </p:sp>
      <p:pic>
        <p:nvPicPr>
          <p:cNvPr id="1032" name="Picture 8" descr="https://prod-images-static.radiopaedia.org/images/15718055/56b4f8fc50ad41436bee2606440bbd_big_gallery.jpeg">
            <a:extLst>
              <a:ext uri="{FF2B5EF4-FFF2-40B4-BE49-F238E27FC236}">
                <a16:creationId xmlns:a16="http://schemas.microsoft.com/office/drawing/2014/main" id="{8CB4030D-8BE6-49B7-87DD-1DD05B271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t="19041" r="8266" b="17910"/>
          <a:stretch/>
        </p:blipFill>
        <p:spPr bwMode="auto">
          <a:xfrm>
            <a:off x="8685098" y="2585783"/>
            <a:ext cx="3171567" cy="23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AFC25F-DD04-4FBD-A4BA-0292110619A8}"/>
              </a:ext>
            </a:extLst>
          </p:cNvPr>
          <p:cNvSpPr/>
          <p:nvPr/>
        </p:nvSpPr>
        <p:spPr>
          <a:xfrm>
            <a:off x="9479125" y="1976182"/>
            <a:ext cx="1589903" cy="410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Phase tardive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62077B-563D-4B2A-9F09-B2FED54279D9}"/>
              </a:ext>
            </a:extLst>
          </p:cNvPr>
          <p:cNvSpPr txBox="1"/>
          <p:nvPr/>
        </p:nvSpPr>
        <p:spPr>
          <a:xfrm>
            <a:off x="5305551" y="5068771"/>
            <a:ext cx="283173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</a:t>
            </a:r>
            <a:r>
              <a:rPr lang="fr-CA" sz="1050" i="1" dirty="0">
                <a:hlinkClick r:id="rId5"/>
              </a:rPr>
              <a:t>https://radiopaedia.org/play/45193/entry/804235/case/90575/studies/107965?lang=us</a:t>
            </a:r>
            <a:r>
              <a:rPr lang="fr-CA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09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0997"/>
            <a:ext cx="9601200" cy="2105696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Idem à </a:t>
            </a:r>
            <a:r>
              <a:rPr lang="fr-CA" sz="2400" b="1" dirty="0" err="1"/>
              <a:t>uroscan</a:t>
            </a:r>
            <a:endParaRPr lang="fr-CA" sz="2400" b="1" dirty="0"/>
          </a:p>
          <a:p>
            <a:pPr lvl="1"/>
            <a:r>
              <a:rPr lang="fr-CA" sz="2400" dirty="0"/>
              <a:t>Coronales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Sagittales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Pyéloscan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064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C2F4B-7CC1-41B5-98B4-330B3BD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6634"/>
          </a:xfrm>
        </p:spPr>
        <p:txBody>
          <a:bodyPr/>
          <a:lstStyle/>
          <a:p>
            <a:r>
              <a:rPr lang="fr-CA" dirty="0"/>
              <a:t>TDM abdominal : Système urinaire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048A7-2B3A-401E-8C43-B39A06A1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8344"/>
            <a:ext cx="6716332" cy="4309056"/>
          </a:xfrm>
        </p:spPr>
        <p:txBody>
          <a:bodyPr>
            <a:normAutofit/>
          </a:bodyPr>
          <a:lstStyle/>
          <a:p>
            <a:r>
              <a:rPr lang="fr-CA" dirty="0"/>
              <a:t>Le TDM permet de bien visualiser le système urinaire, tant au niveau anatomique que physiologique. </a:t>
            </a:r>
          </a:p>
          <a:p>
            <a:endParaRPr lang="fr-CA" dirty="0"/>
          </a:p>
          <a:p>
            <a:r>
              <a:rPr lang="fr-CA" dirty="0"/>
              <a:t>Le renseignement clinique déterminera le protocole à utiliser pour l’étude du système urinaire. </a:t>
            </a:r>
          </a:p>
          <a:p>
            <a:endParaRPr lang="fr-CA" dirty="0"/>
          </a:p>
          <a:p>
            <a:r>
              <a:rPr lang="fr-CA" dirty="0"/>
              <a:t>Voici les 3 protocoles du système urinaire les plus souvent utilisés : </a:t>
            </a:r>
          </a:p>
          <a:p>
            <a:pPr lvl="1"/>
            <a:r>
              <a:rPr lang="fr-CA" dirty="0" err="1"/>
              <a:t>Uroscan</a:t>
            </a:r>
            <a:endParaRPr lang="fr-CA" dirty="0"/>
          </a:p>
          <a:p>
            <a:pPr lvl="1"/>
            <a:r>
              <a:rPr lang="fr-CA" dirty="0" err="1"/>
              <a:t>Pyéloscan</a:t>
            </a:r>
            <a:endParaRPr lang="fr-CA" dirty="0"/>
          </a:p>
          <a:p>
            <a:pPr lvl="1"/>
            <a:r>
              <a:rPr lang="fr-CA" dirty="0" err="1"/>
              <a:t>Cystoscan</a:t>
            </a:r>
            <a:endParaRPr lang="fr-CA" dirty="0"/>
          </a:p>
        </p:txBody>
      </p:sp>
      <p:pic>
        <p:nvPicPr>
          <p:cNvPr id="1026" name="Picture 2" descr="Appareil urinaire : définition - docteurclic.com">
            <a:extLst>
              <a:ext uri="{FF2B5EF4-FFF2-40B4-BE49-F238E27FC236}">
                <a16:creationId xmlns:a16="http://schemas.microsoft.com/office/drawing/2014/main" id="{F0C305F7-8DD2-4505-95CC-FA27D3D2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93" y="2013163"/>
            <a:ext cx="3399418" cy="33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F972DF-B3AB-436E-8AD0-48B9B83D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0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94AB0-45D0-4F81-B72F-2ED8DF17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6819363" cy="4296177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Examen TDM réalisé pour bien visualiser la vessie. </a:t>
            </a:r>
          </a:p>
          <a:p>
            <a:endParaRPr lang="fr-CA" sz="2400" dirty="0"/>
          </a:p>
          <a:p>
            <a:r>
              <a:rPr lang="fr-CA" sz="2400" dirty="0"/>
              <a:t>Réalisé sans contraste intra-veineux, mais avec un contraste intra-vésical (à l’intérieure de la vessie) à l’aide d’une sonde urinaire. </a:t>
            </a:r>
          </a:p>
          <a:p>
            <a:endParaRPr lang="fr-CA" sz="2400" dirty="0"/>
          </a:p>
          <a:p>
            <a:r>
              <a:rPr lang="fr-CA" sz="2400" dirty="0"/>
              <a:t>L’examen sera réalisé en 2 acquisitions : </a:t>
            </a:r>
          </a:p>
          <a:p>
            <a:pPr lvl="1"/>
            <a:r>
              <a:rPr lang="fr-CA" sz="2400" dirty="0"/>
              <a:t>1</a:t>
            </a:r>
            <a:r>
              <a:rPr lang="fr-CA" sz="2400" baseline="30000" dirty="0"/>
              <a:t>ère</a:t>
            </a:r>
            <a:r>
              <a:rPr lang="fr-CA" sz="2400" dirty="0"/>
              <a:t> acquisition : Sans contraste</a:t>
            </a:r>
          </a:p>
          <a:p>
            <a:pPr lvl="1"/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 acquisition : Avec contraste intra-vésical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E2AF44-3691-4DE8-82DA-FFBC68F6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89C4869-81D5-4B5E-826A-3FF78B8A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  <p:pic>
        <p:nvPicPr>
          <p:cNvPr id="1026" name="Picture 2" descr="Structures du système urinaire">
            <a:extLst>
              <a:ext uri="{FF2B5EF4-FFF2-40B4-BE49-F238E27FC236}">
                <a16:creationId xmlns:a16="http://schemas.microsoft.com/office/drawing/2014/main" id="{A032A686-0AAF-4A8B-BA68-3EC62E62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3" y="2456646"/>
            <a:ext cx="3956420" cy="27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4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6E1A2-2B40-44A5-88FE-9238749D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0845"/>
            <a:ext cx="9601200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Fuite vésicale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Reflux urétéral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Cancer de la vessie</a:t>
            </a:r>
          </a:p>
          <a:p>
            <a:pPr lvl="1"/>
            <a:endParaRPr lang="fr-CA" sz="2400" b="1" dirty="0"/>
          </a:p>
          <a:p>
            <a:pPr lvl="1"/>
            <a:r>
              <a:rPr lang="fr-CA" sz="2400" dirty="0"/>
              <a:t>Post-opératoire dans la région vésicale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ADB1A7-67C0-4CA7-8DAD-E33A610B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76A7D48-B93A-41D8-BFB5-5DF8391F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90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2096573"/>
          </a:xfrm>
        </p:spPr>
        <p:txBody>
          <a:bodyPr>
            <a:normAutofit/>
          </a:bodyPr>
          <a:lstStyle/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Allergies aux substances de contrastes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Présence de baryum dans la région abdominale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DE0B2BE-1BF6-4ED1-887B-0CE00DE9A993}"/>
              </a:ext>
            </a:extLst>
          </p:cNvPr>
          <p:cNvSpPr/>
          <p:nvPr/>
        </p:nvSpPr>
        <p:spPr>
          <a:xfrm>
            <a:off x="1801968" y="4038597"/>
            <a:ext cx="8588063" cy="18706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L’allergie à l’iode peut se développer même sans injection intra-veineuse, c’est pour cette raison qu’il faut quand même s’assurer qu’il n’y a pas d’allergies. </a:t>
            </a:r>
          </a:p>
        </p:txBody>
      </p:sp>
    </p:spTree>
    <p:extLst>
      <p:ext uri="{BB962C8B-B14F-4D97-AF65-F5344CB8AC3E}">
        <p14:creationId xmlns:p14="http://schemas.microsoft.com/office/powerpoint/2010/main" val="2160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882163"/>
          </a:xfrm>
        </p:spPr>
        <p:txBody>
          <a:bodyPr>
            <a:normAutofit/>
          </a:bodyPr>
          <a:lstStyle/>
          <a:p>
            <a:r>
              <a:rPr lang="fr-CA" sz="2400" b="1" dirty="0"/>
              <a:t>Préparation : </a:t>
            </a:r>
          </a:p>
          <a:p>
            <a:pPr lvl="1"/>
            <a:r>
              <a:rPr lang="fr-CA" sz="2400" b="1" dirty="0"/>
              <a:t>S’assurer qu’une sonde urinaire soit installée au patient, le cas échéant, lui en installer une (rare)</a:t>
            </a:r>
          </a:p>
          <a:p>
            <a:pPr lvl="1"/>
            <a:r>
              <a:rPr lang="fr-CA" sz="2400" dirty="0"/>
              <a:t>Faire déshabiller le patient et revêtir une jaquette (retirer le haut et le bas)</a:t>
            </a:r>
          </a:p>
          <a:p>
            <a:pPr lvl="1"/>
            <a:r>
              <a:rPr lang="fr-CA" sz="2400" dirty="0"/>
              <a:t>Retirer tout objet susceptible de nuire à la qualité de l’image (bijoux, piercing, soutien-gorge, etc.)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Ne pas faire boire le patient avant l’examen : </a:t>
            </a:r>
          </a:p>
          <a:p>
            <a:pPr lvl="2"/>
            <a:r>
              <a:rPr lang="fr-CA" sz="2200" dirty="0">
                <a:solidFill>
                  <a:srgbClr val="FF0000"/>
                </a:solidFill>
              </a:rPr>
              <a:t>Examen réalisé pour la vessie et on veut une vessie vide en débutant l’examen.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190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Positionnement : Idem à </a:t>
            </a:r>
            <a:r>
              <a:rPr lang="fr-CA" sz="2400" b="1" dirty="0" err="1"/>
              <a:t>uroscan</a:t>
            </a:r>
            <a:endParaRPr lang="fr-CA" sz="2400" b="1" dirty="0"/>
          </a:p>
          <a:p>
            <a:endParaRPr lang="fr-CA" sz="2400" b="1" dirty="0"/>
          </a:p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  <a:r>
              <a:rPr lang="fr-CA" sz="2400" b="1" dirty="0"/>
              <a:t>Idem à </a:t>
            </a:r>
            <a:r>
              <a:rPr lang="fr-CA" sz="2400" b="1" dirty="0" err="1"/>
              <a:t>uroscan</a:t>
            </a:r>
            <a:endParaRPr lang="fr-CA" sz="2400" b="1" dirty="0"/>
          </a:p>
          <a:p>
            <a:pPr lvl="1"/>
            <a:endParaRPr lang="fr-CA" sz="2400" b="1" dirty="0"/>
          </a:p>
          <a:p>
            <a:pPr lvl="1"/>
            <a:r>
              <a:rPr lang="fr-CA" sz="2400" dirty="0"/>
              <a:t>Injection</a:t>
            </a:r>
            <a:r>
              <a:rPr lang="fr-CA" sz="2400" b="1" dirty="0"/>
              <a:t> : </a:t>
            </a:r>
            <a:r>
              <a:rPr lang="fr-CA" sz="2400" b="1" dirty="0">
                <a:solidFill>
                  <a:srgbClr val="FF0000"/>
                </a:solidFill>
              </a:rPr>
              <a:t>Pas d’injection intra-veineuse, par contre, il y aura injection intra-vésicale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817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296177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Injection intra-vésicale : </a:t>
            </a:r>
          </a:p>
          <a:p>
            <a:pPr lvl="1"/>
            <a:r>
              <a:rPr lang="fr-CA" sz="2400" dirty="0"/>
              <a:t>Pour procéder à l’injection intra-vésicale, il faudra avoir une tubulure à cystographie, et la solution à administrer dans la vessie. </a:t>
            </a:r>
          </a:p>
          <a:p>
            <a:pPr lvl="1"/>
            <a:endParaRPr lang="fr-CA" sz="2400" dirty="0"/>
          </a:p>
          <a:p>
            <a:pPr lvl="1"/>
            <a:r>
              <a:rPr lang="fr-CA" sz="2400" b="1" dirty="0"/>
              <a:t>Préparation du produit (exemple de Rimouski) : </a:t>
            </a:r>
          </a:p>
          <a:p>
            <a:pPr lvl="2"/>
            <a:r>
              <a:rPr lang="fr-CA" sz="2200" dirty="0"/>
              <a:t>Prendre un sac de </a:t>
            </a:r>
            <a:r>
              <a:rPr lang="fr-CA" sz="2200" dirty="0" err="1"/>
              <a:t>NaCl</a:t>
            </a:r>
            <a:r>
              <a:rPr lang="fr-CA" sz="2200" dirty="0"/>
              <a:t> 0,9% de 500 ml et y installer la tubulure à cystographie</a:t>
            </a:r>
          </a:p>
          <a:p>
            <a:pPr lvl="2"/>
            <a:r>
              <a:rPr lang="fr-CA" sz="2200" dirty="0"/>
              <a:t>Retirer 200 ml de </a:t>
            </a:r>
            <a:r>
              <a:rPr lang="fr-CA" sz="2200" dirty="0" err="1"/>
              <a:t>NaCl</a:t>
            </a:r>
            <a:r>
              <a:rPr lang="fr-CA" sz="2200" dirty="0"/>
              <a:t> du sac à soluté, et à l’aide du site d’injection du soluté, administrer 200 ml de produit de contraste iodé</a:t>
            </a:r>
          </a:p>
          <a:p>
            <a:pPr lvl="2"/>
            <a:r>
              <a:rPr lang="fr-CA" sz="2200" dirty="0"/>
              <a:t>Mélanger les 2 substances à l’intérieur du sac à soluté</a:t>
            </a:r>
          </a:p>
          <a:p>
            <a:pPr lvl="2"/>
            <a:r>
              <a:rPr lang="fr-CA" sz="2200" dirty="0"/>
              <a:t>Procéder au vide d’air de la tubulure à cystographie</a:t>
            </a:r>
          </a:p>
          <a:p>
            <a:pPr lvl="2"/>
            <a:r>
              <a:rPr lang="fr-CA" sz="2200" dirty="0"/>
              <a:t>Connecter la tubulure à cystographie à la sonde urinaire en place chez le patient. </a:t>
            </a:r>
            <a:r>
              <a:rPr lang="fr-CA" sz="2200" b="1" dirty="0">
                <a:solidFill>
                  <a:srgbClr val="FF0000"/>
                </a:solidFill>
              </a:rPr>
              <a:t>(NE PAS INJECTER LE PRODUIT IMMÉDIATEMENT)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853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6763"/>
            <a:ext cx="5849751" cy="5367372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Topogramme : </a:t>
            </a:r>
            <a:r>
              <a:rPr lang="fr-CA" sz="2400" dirty="0"/>
              <a:t>Idem à </a:t>
            </a:r>
            <a:r>
              <a:rPr lang="fr-CA" sz="2400" dirty="0" err="1"/>
              <a:t>uroscan</a:t>
            </a:r>
            <a:endParaRPr lang="fr-CA" sz="2400" dirty="0"/>
          </a:p>
          <a:p>
            <a:r>
              <a:rPr lang="fr-CA" sz="2400" b="1" dirty="0"/>
              <a:t>Acquisition : </a:t>
            </a:r>
            <a:r>
              <a:rPr lang="fr-CA" sz="2400" b="1" dirty="0">
                <a:solidFill>
                  <a:srgbClr val="FF0000"/>
                </a:solidFill>
              </a:rPr>
              <a:t>Se fera en 3 étapes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1</a:t>
            </a:r>
            <a:r>
              <a:rPr lang="fr-CA" sz="2400" baseline="30000" dirty="0">
                <a:solidFill>
                  <a:srgbClr val="FF0000"/>
                </a:solidFill>
              </a:rPr>
              <a:t>ère</a:t>
            </a:r>
            <a:r>
              <a:rPr lang="fr-CA" sz="2400" dirty="0">
                <a:solidFill>
                  <a:srgbClr val="FF0000"/>
                </a:solidFill>
              </a:rPr>
              <a:t> étape : </a:t>
            </a:r>
            <a:r>
              <a:rPr lang="fr-CA" sz="2400" dirty="0">
                <a:solidFill>
                  <a:schemeClr val="tx1"/>
                </a:solidFill>
              </a:rPr>
              <a:t>Acquisition abdo-pelvien sans contraste.</a:t>
            </a:r>
          </a:p>
          <a:p>
            <a:pPr lvl="2"/>
            <a:r>
              <a:rPr lang="fr-CA" sz="2200" dirty="0">
                <a:solidFill>
                  <a:schemeClr val="tx1"/>
                </a:solidFill>
              </a:rPr>
              <a:t>Inclure des coupoles jusqu’aux ischions</a:t>
            </a:r>
          </a:p>
          <a:p>
            <a:pPr lvl="2"/>
            <a:endParaRPr lang="fr-CA" sz="2200" dirty="0">
              <a:solidFill>
                <a:srgbClr val="FF0000"/>
              </a:solidFill>
            </a:endParaRP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2</a:t>
            </a:r>
            <a:r>
              <a:rPr lang="fr-CA" sz="2400" baseline="30000" dirty="0">
                <a:solidFill>
                  <a:srgbClr val="FF0000"/>
                </a:solidFill>
              </a:rPr>
              <a:t>e</a:t>
            </a:r>
            <a:r>
              <a:rPr lang="fr-CA" sz="2400" dirty="0">
                <a:solidFill>
                  <a:srgbClr val="FF0000"/>
                </a:solidFill>
              </a:rPr>
              <a:t> étape : </a:t>
            </a:r>
            <a:r>
              <a:rPr lang="fr-CA" sz="2400" dirty="0">
                <a:solidFill>
                  <a:schemeClr val="tx1"/>
                </a:solidFill>
              </a:rPr>
              <a:t>Injection du produit intra-vésicale (selon tolérance du patient)</a:t>
            </a:r>
          </a:p>
          <a:p>
            <a:pPr lvl="1"/>
            <a:endParaRPr lang="fr-CA" sz="2400" dirty="0">
              <a:solidFill>
                <a:srgbClr val="FF0000"/>
              </a:solidFill>
            </a:endParaRP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3</a:t>
            </a:r>
            <a:r>
              <a:rPr lang="fr-CA" sz="2400" baseline="30000" dirty="0">
                <a:solidFill>
                  <a:srgbClr val="FF0000"/>
                </a:solidFill>
              </a:rPr>
              <a:t>e</a:t>
            </a:r>
            <a:r>
              <a:rPr lang="fr-CA" sz="2400" dirty="0">
                <a:solidFill>
                  <a:srgbClr val="FF0000"/>
                </a:solidFill>
              </a:rPr>
              <a:t> étape : </a:t>
            </a:r>
            <a:r>
              <a:rPr lang="fr-CA" sz="2400" dirty="0">
                <a:solidFill>
                  <a:schemeClr val="tx1"/>
                </a:solidFill>
              </a:rPr>
              <a:t>Acquisition abdo-pelvien suite à l’injection dans la vessie</a:t>
            </a:r>
          </a:p>
          <a:p>
            <a:pPr lvl="2"/>
            <a:r>
              <a:rPr lang="fr-CA" sz="2200" dirty="0">
                <a:solidFill>
                  <a:schemeClr val="tx1"/>
                </a:solidFill>
              </a:rPr>
              <a:t>Inclure des coupoles jusqu’aux ischions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  <p:pic>
        <p:nvPicPr>
          <p:cNvPr id="6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B798ABBC-1195-483D-B72B-96C99C4E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82" y="1128511"/>
            <a:ext cx="4097308" cy="3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020F6-11FB-4782-9286-9D7C27AF0CB6}"/>
              </a:ext>
            </a:extLst>
          </p:cNvPr>
          <p:cNvSpPr/>
          <p:nvPr/>
        </p:nvSpPr>
        <p:spPr>
          <a:xfrm>
            <a:off x="8012959" y="1316763"/>
            <a:ext cx="2716823" cy="34605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4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F8447-5BC4-43F1-9363-AD2D94FA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296177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Acquisitions : </a:t>
            </a:r>
          </a:p>
          <a:p>
            <a:pPr lvl="1"/>
            <a:r>
              <a:rPr lang="fr-CA" sz="2400" b="1" dirty="0"/>
              <a:t>1</a:t>
            </a:r>
            <a:r>
              <a:rPr lang="fr-CA" sz="2400" b="1" baseline="30000" dirty="0"/>
              <a:t>ère</a:t>
            </a:r>
            <a:r>
              <a:rPr lang="fr-CA" sz="2400" b="1" dirty="0"/>
              <a:t> étape (sans injection) : </a:t>
            </a:r>
          </a:p>
          <a:p>
            <a:pPr lvl="2"/>
            <a:r>
              <a:rPr lang="fr-CA" sz="2200" b="1" dirty="0"/>
              <a:t>Permet de visualiser la présence de calculs à l’intérieur de la vessie</a:t>
            </a:r>
          </a:p>
          <a:p>
            <a:pPr lvl="2"/>
            <a:endParaRPr lang="fr-CA" sz="2200" b="1" dirty="0"/>
          </a:p>
          <a:p>
            <a:pPr lvl="1"/>
            <a:r>
              <a:rPr lang="fr-CA" sz="2400" b="1" dirty="0"/>
              <a:t>3</a:t>
            </a:r>
            <a:r>
              <a:rPr lang="fr-CA" sz="2400" b="1" baseline="30000" dirty="0"/>
              <a:t>e</a:t>
            </a:r>
            <a:r>
              <a:rPr lang="fr-CA" sz="2400" b="1" dirty="0"/>
              <a:t> étape (post-injection) : </a:t>
            </a:r>
          </a:p>
          <a:p>
            <a:pPr lvl="2"/>
            <a:r>
              <a:rPr lang="fr-CA" sz="2200" b="1" dirty="0"/>
              <a:t>Permet de visualiser : </a:t>
            </a:r>
          </a:p>
          <a:p>
            <a:pPr lvl="3"/>
            <a:r>
              <a:rPr lang="fr-CA" sz="2200" dirty="0"/>
              <a:t>Présence de fuites vésicales</a:t>
            </a:r>
          </a:p>
          <a:p>
            <a:pPr lvl="3"/>
            <a:r>
              <a:rPr lang="fr-CA" sz="2200" dirty="0"/>
              <a:t>Reflux urétéral</a:t>
            </a:r>
          </a:p>
          <a:p>
            <a:pPr lvl="3"/>
            <a:r>
              <a:rPr lang="fr-CA" sz="2200" dirty="0"/>
              <a:t>Paroi de la vessie (régularité des contours)</a:t>
            </a:r>
          </a:p>
          <a:p>
            <a:pPr lvl="3"/>
            <a:endParaRPr lang="fr-CA" sz="22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80FB-5E34-4846-8C33-0802F0D2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AF51C8-1433-4814-9221-A73EDEB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6759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AF68E-FC6B-425E-B30C-6CB7A83E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DA6FC1-2A91-483C-8726-86925CE1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EF68D9-40FC-48FA-B5B5-5139A9CAE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62" y="1719130"/>
            <a:ext cx="6158875" cy="362882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0EE6757-B0F7-475F-8A69-C03D052E366C}"/>
              </a:ext>
            </a:extLst>
          </p:cNvPr>
          <p:cNvSpPr/>
          <p:nvPr/>
        </p:nvSpPr>
        <p:spPr>
          <a:xfrm>
            <a:off x="5383368" y="3271233"/>
            <a:ext cx="712632" cy="70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52112-849F-4FFC-B870-53438BB12DC8}"/>
              </a:ext>
            </a:extLst>
          </p:cNvPr>
          <p:cNvSpPr/>
          <p:nvPr/>
        </p:nvSpPr>
        <p:spPr>
          <a:xfrm>
            <a:off x="3635060" y="5577893"/>
            <a:ext cx="5074277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Extravasation du contraste intra-vésicale :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Fuite vésical postéro-latérale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FFCD76-B2E2-4E60-900B-AAC75275BD31}"/>
              </a:ext>
            </a:extLst>
          </p:cNvPr>
          <p:cNvSpPr txBox="1"/>
          <p:nvPr/>
        </p:nvSpPr>
        <p:spPr>
          <a:xfrm rot="16200000">
            <a:off x="8549627" y="3414701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3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7D0F6-F751-4277-932F-ED1D2968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170868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Idem à </a:t>
            </a:r>
            <a:r>
              <a:rPr lang="fr-CA" sz="2400" b="1" dirty="0" err="1"/>
              <a:t>uroscan</a:t>
            </a:r>
            <a:endParaRPr lang="fr-CA" sz="2400" b="1" dirty="0"/>
          </a:p>
          <a:p>
            <a:pPr lvl="1"/>
            <a:r>
              <a:rPr lang="fr-CA" sz="2400" b="1" dirty="0"/>
              <a:t>Coronales</a:t>
            </a:r>
          </a:p>
          <a:p>
            <a:pPr lvl="1"/>
            <a:endParaRPr lang="fr-CA" sz="2400" b="1" dirty="0"/>
          </a:p>
          <a:p>
            <a:pPr lvl="1"/>
            <a:endParaRPr lang="fr-CA" sz="2400" b="1" dirty="0"/>
          </a:p>
          <a:p>
            <a:pPr lvl="1"/>
            <a:r>
              <a:rPr lang="fr-CA" sz="2400" b="1" dirty="0"/>
              <a:t>Sagittales </a:t>
            </a:r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A33110-475F-4281-9B16-135C7AD0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F2D6B05-B8B4-4107-A149-8BA8E142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Cystoscan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B3A498-93D6-43B3-A9ED-8201252E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811" y="685800"/>
            <a:ext cx="3178533" cy="3904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5C14C3-7C7C-491E-AADE-7C76553E74E8}"/>
              </a:ext>
            </a:extLst>
          </p:cNvPr>
          <p:cNvSpPr/>
          <p:nvPr/>
        </p:nvSpPr>
        <p:spPr>
          <a:xfrm>
            <a:off x="7421449" y="4840310"/>
            <a:ext cx="3551351" cy="1331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Reins, uretères et vessie opacifiés sur la phase post-injection intra-vésicale démontrant un reflux urétéral bilatéral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35F567-A74A-4086-91FD-8E379A4F9B19}"/>
              </a:ext>
            </a:extLst>
          </p:cNvPr>
          <p:cNvSpPr txBox="1"/>
          <p:nvPr/>
        </p:nvSpPr>
        <p:spPr>
          <a:xfrm rot="16200000">
            <a:off x="9938170" y="2940799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BBC9D-97B5-4D0D-BED0-719BE1C4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3B2B8-4864-4DF7-BD93-4F7E1EE0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3724"/>
            <a:ext cx="9781504" cy="1964028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Examen de la région abdomino-pelvienne sans produit de contraste intra-veineux (C-).</a:t>
            </a:r>
          </a:p>
          <a:p>
            <a:endParaRPr lang="fr-CA" sz="2400" dirty="0"/>
          </a:p>
          <a:p>
            <a:r>
              <a:rPr lang="fr-CA" sz="2400" dirty="0"/>
              <a:t>Protocole souvent utilisé pour rechercher la présence et la localisation  de calculs (lithiases) urinaires. </a:t>
            </a:r>
          </a:p>
        </p:txBody>
      </p:sp>
      <p:pic>
        <p:nvPicPr>
          <p:cNvPr id="2050" name="Picture 2" descr="Calculs urinaires : symptômes, causes, traitements">
            <a:extLst>
              <a:ext uri="{FF2B5EF4-FFF2-40B4-BE49-F238E27FC236}">
                <a16:creationId xmlns:a16="http://schemas.microsoft.com/office/drawing/2014/main" id="{DA10F8B5-A60B-42BD-8DF1-DE9B5AB7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3" y="3760865"/>
            <a:ext cx="3623591" cy="24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ACAB56-62F9-422A-8030-02200A62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533900"/>
          </a:xfrm>
        </p:spPr>
        <p:txBody>
          <a:bodyPr>
            <a:normAutofit/>
          </a:bodyPr>
          <a:lstStyle/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Calcul urinaire, lithiase urinaire, </a:t>
            </a:r>
            <a:r>
              <a:rPr lang="fr-CA" sz="2400" dirty="0" err="1"/>
              <a:t>urolithiase</a:t>
            </a:r>
            <a:endParaRPr lang="fr-CA" sz="2400" dirty="0"/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Colique néphrétique</a:t>
            </a:r>
          </a:p>
          <a:p>
            <a:pPr lvl="2"/>
            <a:r>
              <a:rPr lang="fr-CA" sz="2200" dirty="0"/>
              <a:t>Douleur intense de la région lombaire et abdominale causée par une augmentation de la pression dans les voies urinaires et dans le rein. </a:t>
            </a:r>
          </a:p>
          <a:p>
            <a:pPr lvl="2"/>
            <a:endParaRPr lang="fr-CA" sz="2200" dirty="0"/>
          </a:p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Aucune, puisqu’il s’agit d’un examen C-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181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296177"/>
          </a:xfrm>
        </p:spPr>
        <p:txBody>
          <a:bodyPr>
            <a:normAutofit/>
          </a:bodyPr>
          <a:lstStyle/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Faire déshabiller le patient et faire revêtir une jaquette (retirer le haut et le bas)</a:t>
            </a:r>
          </a:p>
          <a:p>
            <a:pPr lvl="1"/>
            <a:r>
              <a:rPr lang="fr-CA" sz="2400" dirty="0"/>
              <a:t>Retirer tout objet susceptible de nuire à la qualité de l’image (bijoux, piercing, soutien-gorge, etc.)</a:t>
            </a:r>
          </a:p>
          <a:p>
            <a:pPr lvl="1"/>
            <a:r>
              <a:rPr lang="fr-CA" sz="2400" b="1" dirty="0">
                <a:solidFill>
                  <a:srgbClr val="FF0000"/>
                </a:solidFill>
              </a:rPr>
              <a:t>NE PAS FAIRE BOIRE (PAS DE CONTRASTE ORALE)</a:t>
            </a:r>
          </a:p>
          <a:p>
            <a:pPr lvl="2"/>
            <a:r>
              <a:rPr lang="fr-CA" sz="2200" dirty="0">
                <a:solidFill>
                  <a:srgbClr val="FF0000"/>
                </a:solidFill>
              </a:rPr>
              <a:t>Si il y a blocage des voies excrétrices du système urinaire par un ou des calculs, permet d’éviter l’hydronéphrose.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975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222"/>
            <a:ext cx="9601200" cy="4327301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Positionnement : Idem à abdo-pelvien standard </a:t>
            </a:r>
          </a:p>
          <a:p>
            <a:pPr lvl="1"/>
            <a:r>
              <a:rPr lang="fr-CA" sz="2400" dirty="0"/>
              <a:t>Patient en DD</a:t>
            </a:r>
          </a:p>
          <a:p>
            <a:pPr lvl="1"/>
            <a:r>
              <a:rPr lang="fr-CA" sz="2400" dirty="0"/>
              <a:t>Bras placés au-dessus de la tête</a:t>
            </a:r>
          </a:p>
          <a:p>
            <a:pPr lvl="2"/>
            <a:r>
              <a:rPr lang="fr-CA" sz="2200" dirty="0"/>
              <a:t>Si impossible pour le patient, laisser les bras de chaque côté du corps, mais cela donne une moins bonne qualité d’examen</a:t>
            </a:r>
          </a:p>
          <a:p>
            <a:pPr lvl="1"/>
            <a:r>
              <a:rPr lang="fr-CA" sz="2400" dirty="0"/>
              <a:t>Les pieds entrent en premier dans le statif</a:t>
            </a:r>
          </a:p>
          <a:p>
            <a:pPr lvl="1"/>
            <a:r>
              <a:rPr lang="fr-CA" sz="2400" dirty="0"/>
              <a:t>S’assurer de ne pas avoir de rotation du PMS</a:t>
            </a:r>
          </a:p>
          <a:p>
            <a:pPr lvl="1"/>
            <a:r>
              <a:rPr lang="fr-CA" sz="2400" dirty="0"/>
              <a:t>S’assurer de ne pas avoir de déviation du PMS</a:t>
            </a:r>
          </a:p>
          <a:p>
            <a:pPr lvl="1"/>
            <a:r>
              <a:rPr lang="fr-CA" sz="2400" dirty="0"/>
              <a:t>Lorsque la situation le permet, utiliser le cache au bismuth pour les seins pour les patients âgés de moins de 55 ans, sans égard au sexe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3CA506-D834-4062-B6DC-9AC633C296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51" y="5434885"/>
            <a:ext cx="4152349" cy="138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6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  <a:r>
              <a:rPr lang="fr-CA" sz="2400" b="1" dirty="0"/>
              <a:t>Idem abdo-pelvien standard</a:t>
            </a:r>
          </a:p>
          <a:p>
            <a:pPr lvl="2"/>
            <a:r>
              <a:rPr lang="fr-CA" sz="2200" dirty="0"/>
              <a:t>En cranio-caudal (z) : 5 cm au-dessus du processus xyphoïde</a:t>
            </a:r>
          </a:p>
          <a:p>
            <a:pPr lvl="2"/>
            <a:r>
              <a:rPr lang="fr-CA" sz="2200" dirty="0"/>
              <a:t>En antéro-postérieur (y) : Au centre de l’abdomen</a:t>
            </a:r>
          </a:p>
          <a:p>
            <a:pPr lvl="2"/>
            <a:endParaRPr lang="fr-CA" sz="2200" dirty="0"/>
          </a:p>
          <a:p>
            <a:pPr lvl="1"/>
            <a:r>
              <a:rPr lang="fr-CA" sz="2400" dirty="0"/>
              <a:t>Injection  : </a:t>
            </a:r>
          </a:p>
          <a:p>
            <a:pPr lvl="2"/>
            <a:r>
              <a:rPr lang="fr-CA" sz="2200" dirty="0"/>
              <a:t>Aucune injection, examen C-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02C54B8E-357A-494A-B0E7-E93C131ADA52}"/>
              </a:ext>
            </a:extLst>
          </p:cNvPr>
          <p:cNvSpPr/>
          <p:nvPr/>
        </p:nvSpPr>
        <p:spPr>
          <a:xfrm>
            <a:off x="6320591" y="4087534"/>
            <a:ext cx="5193121" cy="20782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L’injection de PDC (hyperdense) pourrait masquer la présence d’un calcul urinaire (hyperdense)</a:t>
            </a:r>
          </a:p>
        </p:txBody>
      </p:sp>
    </p:spTree>
    <p:extLst>
      <p:ext uri="{BB962C8B-B14F-4D97-AF65-F5344CB8AC3E}">
        <p14:creationId xmlns:p14="http://schemas.microsoft.com/office/powerpoint/2010/main" val="20493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2701880"/>
          </a:xfrm>
        </p:spPr>
        <p:txBody>
          <a:bodyPr>
            <a:normAutofit/>
          </a:bodyPr>
          <a:lstStyle/>
          <a:p>
            <a:r>
              <a:rPr lang="fr-CA" sz="2400" b="1" dirty="0"/>
              <a:t>Topogramme : Idem abdo-</a:t>
            </a:r>
            <a:r>
              <a:rPr lang="fr-CA" sz="2400" b="1" dirty="0" err="1"/>
              <a:t>pelv</a:t>
            </a:r>
            <a:r>
              <a:rPr lang="fr-CA" sz="2400" b="1" dirty="0"/>
              <a:t> : </a:t>
            </a:r>
            <a:r>
              <a:rPr lang="fr-CA" sz="2400" b="1" dirty="0">
                <a:solidFill>
                  <a:srgbClr val="FF0000"/>
                </a:solidFill>
              </a:rPr>
              <a:t>Environ 450 mm (à ajuster selon le patient) </a:t>
            </a:r>
            <a:endParaRPr lang="fr-CA" sz="2400" b="1" dirty="0">
              <a:solidFill>
                <a:schemeClr val="tx1"/>
              </a:solidFill>
            </a:endParaRP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Généralement le topo de face sera suffisant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Inclure 5 cm au-dessus du processus xyphoïde jusqu’en-dessous des ischions</a:t>
            </a:r>
          </a:p>
          <a:p>
            <a:pPr lvl="1"/>
            <a:r>
              <a:rPr lang="fr-CA" sz="2400" b="1" dirty="0">
                <a:solidFill>
                  <a:schemeClr val="tx1"/>
                </a:solidFill>
              </a:rPr>
              <a:t>Apnée après inspiration </a:t>
            </a: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pic>
        <p:nvPicPr>
          <p:cNvPr id="6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D71F705C-5CD5-4176-AF0E-4D2E67B7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37" y="3429000"/>
            <a:ext cx="3508865" cy="312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4D65D4-8B67-4745-8DD3-A3E674691842}"/>
              </a:ext>
            </a:extLst>
          </p:cNvPr>
          <p:cNvSpPr txBox="1"/>
          <p:nvPr/>
        </p:nvSpPr>
        <p:spPr>
          <a:xfrm rot="16200000">
            <a:off x="9458170" y="5547883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1748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2AB00-0B98-4CFD-94CF-4070B6CE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745087"/>
            <a:ext cx="6214056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</a:p>
          <a:p>
            <a:pPr lvl="1"/>
            <a:r>
              <a:rPr lang="fr-CA" sz="2400" dirty="0"/>
              <a:t>Placer la boite d’acquisition pour couvrir : </a:t>
            </a:r>
          </a:p>
          <a:p>
            <a:pPr lvl="2"/>
            <a:r>
              <a:rPr lang="fr-CA" sz="2200" b="1" dirty="0"/>
              <a:t>En cranio-caudal : </a:t>
            </a:r>
          </a:p>
          <a:p>
            <a:pPr lvl="3"/>
            <a:r>
              <a:rPr lang="fr-CA" sz="2200" dirty="0"/>
              <a:t>Du dessus des coupoles jusqu’en-dessous des ischions</a:t>
            </a:r>
          </a:p>
          <a:p>
            <a:pPr lvl="3"/>
            <a:endParaRPr lang="fr-CA" sz="2200" dirty="0"/>
          </a:p>
          <a:p>
            <a:pPr lvl="2"/>
            <a:r>
              <a:rPr lang="fr-CA" sz="2200" b="1" dirty="0"/>
              <a:t>En largeur : </a:t>
            </a:r>
          </a:p>
          <a:p>
            <a:pPr lvl="3"/>
            <a:r>
              <a:rPr lang="fr-CA" sz="2200" dirty="0"/>
              <a:t>Inclure tout l’abdomen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F82E8-997F-459E-B33E-B4BF6B26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F5022FA-899A-4491-9346-A207576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5423"/>
          </a:xfrm>
        </p:spPr>
        <p:txBody>
          <a:bodyPr/>
          <a:lstStyle/>
          <a:p>
            <a:r>
              <a:rPr lang="fr-CA" dirty="0" err="1"/>
              <a:t>Uroscan</a:t>
            </a:r>
            <a:endParaRPr lang="fr-CA" dirty="0"/>
          </a:p>
        </p:txBody>
      </p:sp>
      <p:pic>
        <p:nvPicPr>
          <p:cNvPr id="6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FB041779-7BD2-45B6-B956-26F9C7F0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78" y="1851543"/>
            <a:ext cx="4097308" cy="3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A6B210-DD58-4DF7-914D-14BC55DF5FEB}"/>
              </a:ext>
            </a:extLst>
          </p:cNvPr>
          <p:cNvSpPr/>
          <p:nvPr/>
        </p:nvSpPr>
        <p:spPr>
          <a:xfrm>
            <a:off x="8463720" y="2039795"/>
            <a:ext cx="2716823" cy="34605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23D8A9-8E69-4A93-AB9F-E2789A531267}"/>
              </a:ext>
            </a:extLst>
          </p:cNvPr>
          <p:cNvSpPr txBox="1"/>
          <p:nvPr/>
        </p:nvSpPr>
        <p:spPr>
          <a:xfrm>
            <a:off x="9023985" y="5756702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1320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151</TotalTime>
  <Words>1453</Words>
  <Application>Microsoft Office PowerPoint</Application>
  <PresentationFormat>Grand écran</PresentationFormat>
  <Paragraphs>256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Calibri</vt:lpstr>
      <vt:lpstr>Franklin Gothic Book</vt:lpstr>
      <vt:lpstr>Times New Roman</vt:lpstr>
      <vt:lpstr>Rognage</vt:lpstr>
      <vt:lpstr>Protocoles tdm abdomen</vt:lpstr>
      <vt:lpstr>TDM abdominal : Système urinaire</vt:lpstr>
      <vt:lpstr>Uroscan</vt:lpstr>
      <vt:lpstr>Uroscan</vt:lpstr>
      <vt:lpstr>Uroscan</vt:lpstr>
      <vt:lpstr>Uroscan</vt:lpstr>
      <vt:lpstr>Uroscan</vt:lpstr>
      <vt:lpstr>Uroscan</vt:lpstr>
      <vt:lpstr>Uroscan</vt:lpstr>
      <vt:lpstr>Uroscan</vt:lpstr>
      <vt:lpstr>Uroscan</vt:lpstr>
      <vt:lpstr>Pyéloscan</vt:lpstr>
      <vt:lpstr>Pyéloscan</vt:lpstr>
      <vt:lpstr>Pyéloscan</vt:lpstr>
      <vt:lpstr>Pyéloscan</vt:lpstr>
      <vt:lpstr>Pyéloscan</vt:lpstr>
      <vt:lpstr>Pyéloscan</vt:lpstr>
      <vt:lpstr>Pyéloscan</vt:lpstr>
      <vt:lpstr>Pyéloscan</vt:lpstr>
      <vt:lpstr>Cystoscan</vt:lpstr>
      <vt:lpstr>Cystoscan</vt:lpstr>
      <vt:lpstr>Cystoscan</vt:lpstr>
      <vt:lpstr>Cystoscan</vt:lpstr>
      <vt:lpstr>Cystoscan</vt:lpstr>
      <vt:lpstr>Cystoscan</vt:lpstr>
      <vt:lpstr>Cystoscan</vt:lpstr>
      <vt:lpstr>Cystoscan</vt:lpstr>
      <vt:lpstr>Cystoscan</vt:lpstr>
      <vt:lpstr>Cystoscan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Protocoles tdm abdomen</dc:title>
  <dc:creator>Luc Bélanger</dc:creator>
  <cp:lastModifiedBy>Luc Bélanger</cp:lastModifiedBy>
  <cp:revision>19</cp:revision>
  <dcterms:created xsi:type="dcterms:W3CDTF">2022-04-11T13:46:45Z</dcterms:created>
  <dcterms:modified xsi:type="dcterms:W3CDTF">2022-04-12T17:44:16Z</dcterms:modified>
</cp:coreProperties>
</file>