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C4D8D7"/>
    <a:srgbClr val="4A4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771725-A8C4-4F7B-AEE1-9F0D2F21BB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Retour sur l’exercice du contrôle de qualité</a:t>
            </a:r>
          </a:p>
        </p:txBody>
      </p:sp>
      <p:pic>
        <p:nvPicPr>
          <p:cNvPr id="4" name="Espace réservé pour une image  9">
            <a:extLst>
              <a:ext uri="{FF2B5EF4-FFF2-40B4-BE49-F238E27FC236}">
                <a16:creationId xmlns:a16="http://schemas.microsoft.com/office/drawing/2014/main" id="{3743BB44-9A8D-4A70-AB41-C55567F4A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" r="1503"/>
          <a:stretch>
            <a:fillRect/>
          </a:stretch>
        </p:blipFill>
        <p:spPr>
          <a:xfrm>
            <a:off x="6981063" y="0"/>
            <a:ext cx="5210937" cy="454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6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FB9254-CFE3-43FD-8C09-F90D3D389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352" y="169817"/>
            <a:ext cx="9720072" cy="928678"/>
          </a:xfrm>
        </p:spPr>
        <p:txBody>
          <a:bodyPr/>
          <a:lstStyle/>
          <a:p>
            <a:r>
              <a:rPr lang="fr-CA" dirty="0">
                <a:solidFill>
                  <a:srgbClr val="FFC000"/>
                </a:solidFill>
              </a:rPr>
              <a:t>État de l’équipement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2568FB1-E302-4087-B259-64D40D416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934585"/>
              </p:ext>
            </p:extLst>
          </p:nvPr>
        </p:nvGraphicFramePr>
        <p:xfrm>
          <a:off x="753352" y="965997"/>
          <a:ext cx="10685295" cy="5572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3044">
                  <a:extLst>
                    <a:ext uri="{9D8B030D-6E8A-4147-A177-3AD203B41FA5}">
                      <a16:colId xmlns:a16="http://schemas.microsoft.com/office/drawing/2014/main" val="1257028435"/>
                    </a:ext>
                  </a:extLst>
                </a:gridCol>
                <a:gridCol w="2393044">
                  <a:extLst>
                    <a:ext uri="{9D8B030D-6E8A-4147-A177-3AD203B41FA5}">
                      <a16:colId xmlns:a16="http://schemas.microsoft.com/office/drawing/2014/main" val="3361175945"/>
                    </a:ext>
                  </a:extLst>
                </a:gridCol>
                <a:gridCol w="1045337">
                  <a:extLst>
                    <a:ext uri="{9D8B030D-6E8A-4147-A177-3AD203B41FA5}">
                      <a16:colId xmlns:a16="http://schemas.microsoft.com/office/drawing/2014/main" val="1276752109"/>
                    </a:ext>
                  </a:extLst>
                </a:gridCol>
                <a:gridCol w="2426935">
                  <a:extLst>
                    <a:ext uri="{9D8B030D-6E8A-4147-A177-3AD203B41FA5}">
                      <a16:colId xmlns:a16="http://schemas.microsoft.com/office/drawing/2014/main" val="1503728954"/>
                    </a:ext>
                  </a:extLst>
                </a:gridCol>
                <a:gridCol w="2426935">
                  <a:extLst>
                    <a:ext uri="{9D8B030D-6E8A-4147-A177-3AD203B41FA5}">
                      <a16:colId xmlns:a16="http://schemas.microsoft.com/office/drawing/2014/main" val="4276160061"/>
                    </a:ext>
                  </a:extLst>
                </a:gridCol>
              </a:tblGrid>
              <a:tr h="17634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État de l’équipement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554004"/>
                  </a:ext>
                </a:extLst>
              </a:tr>
              <a:tr h="19826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Vérification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Fonctionnel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Non-fonctionnel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Remarques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3904552866"/>
                  </a:ext>
                </a:extLst>
              </a:tr>
              <a:tr h="40602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Inspection visuelle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3763125784"/>
                  </a:ext>
                </a:extLst>
              </a:tr>
              <a:tr h="40602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Vérification des touches STOP 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CA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CA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3161544257"/>
                  </a:ext>
                </a:extLst>
              </a:tr>
              <a:tr h="406026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Test des touches du panneaux de commande du statif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Positionnement de la table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3954843116"/>
                  </a:ext>
                </a:extLst>
              </a:tr>
              <a:tr h="406026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Inclinaison du statif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1802048059"/>
                  </a:ext>
                </a:extLst>
              </a:tr>
              <a:tr h="613783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Mise en marche du repère lumineux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1921595703"/>
                  </a:ext>
                </a:extLst>
              </a:tr>
              <a:tr h="406026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Position zéro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458134846"/>
                  </a:ext>
                </a:extLst>
              </a:tr>
              <a:tr h="406026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Retrait de la table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3983281404"/>
                  </a:ext>
                </a:extLst>
              </a:tr>
              <a:tr h="40602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Contrôle du repère lumineux à laser (x, y, z)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912863700"/>
                  </a:ext>
                </a:extLst>
              </a:tr>
              <a:tr h="19826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Vérification de l’interphone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1813572911"/>
                  </a:ext>
                </a:extLst>
              </a:tr>
              <a:tr h="40602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Vérification du plateau de la table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Mobilité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3634946630"/>
                  </a:ext>
                </a:extLst>
              </a:tr>
              <a:tr h="406026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Propreté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74" marR="60174" marT="0" marB="0" anchor="ctr"/>
                </a:tc>
                <a:extLst>
                  <a:ext uri="{0D108BD9-81ED-4DB2-BD59-A6C34878D82A}">
                    <a16:rowId xmlns:a16="http://schemas.microsoft.com/office/drawing/2014/main" val="941590842"/>
                  </a:ext>
                </a:extLst>
              </a:tr>
            </a:tbl>
          </a:graphicData>
        </a:graphic>
      </p:graphicFrame>
      <p:sp>
        <p:nvSpPr>
          <p:cNvPr id="5" name="Signe de multiplication 4">
            <a:extLst>
              <a:ext uri="{FF2B5EF4-FFF2-40B4-BE49-F238E27FC236}">
                <a16:creationId xmlns:a16="http://schemas.microsoft.com/office/drawing/2014/main" id="{1D4355C5-EA4A-46A2-B200-C0C30570CACC}"/>
              </a:ext>
            </a:extLst>
          </p:cNvPr>
          <p:cNvSpPr/>
          <p:nvPr/>
        </p:nvSpPr>
        <p:spPr>
          <a:xfrm>
            <a:off x="5860867" y="1398286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Signe de multiplication 5">
            <a:extLst>
              <a:ext uri="{FF2B5EF4-FFF2-40B4-BE49-F238E27FC236}">
                <a16:creationId xmlns:a16="http://schemas.microsoft.com/office/drawing/2014/main" id="{C9E24EFF-184A-4FBC-AB26-F94A15BD1508}"/>
              </a:ext>
            </a:extLst>
          </p:cNvPr>
          <p:cNvSpPr/>
          <p:nvPr/>
        </p:nvSpPr>
        <p:spPr>
          <a:xfrm>
            <a:off x="5860867" y="1959896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BF66607-E6EB-4DA4-9490-239A22DB5DF0}"/>
              </a:ext>
            </a:extLst>
          </p:cNvPr>
          <p:cNvSpPr txBox="1"/>
          <p:nvPr/>
        </p:nvSpPr>
        <p:spPr>
          <a:xfrm>
            <a:off x="9032217" y="1894675"/>
            <a:ext cx="2406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dirty="0">
                <a:solidFill>
                  <a:srgbClr val="FF0000"/>
                </a:solidFill>
              </a:rPr>
              <a:t>S’assurer de la mobilité </a:t>
            </a:r>
          </a:p>
          <a:p>
            <a:pPr algn="ctr"/>
            <a:r>
              <a:rPr lang="fr-CA" dirty="0">
                <a:solidFill>
                  <a:srgbClr val="FF0000"/>
                </a:solidFill>
              </a:rPr>
              <a:t>de la table</a:t>
            </a:r>
          </a:p>
        </p:txBody>
      </p:sp>
      <p:sp>
        <p:nvSpPr>
          <p:cNvPr id="8" name="Signe de multiplication 7">
            <a:extLst>
              <a:ext uri="{FF2B5EF4-FFF2-40B4-BE49-F238E27FC236}">
                <a16:creationId xmlns:a16="http://schemas.microsoft.com/office/drawing/2014/main" id="{94FF7CEC-435A-4EE6-8106-AE1ABF17F594}"/>
              </a:ext>
            </a:extLst>
          </p:cNvPr>
          <p:cNvSpPr/>
          <p:nvPr/>
        </p:nvSpPr>
        <p:spPr>
          <a:xfrm>
            <a:off x="5860866" y="2521506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1686F948-150D-4DB1-9A9C-48FC03B65DC2}"/>
              </a:ext>
            </a:extLst>
          </p:cNvPr>
          <p:cNvSpPr/>
          <p:nvPr/>
        </p:nvSpPr>
        <p:spPr>
          <a:xfrm>
            <a:off x="5860865" y="2964798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Signe de multiplication 9">
            <a:extLst>
              <a:ext uri="{FF2B5EF4-FFF2-40B4-BE49-F238E27FC236}">
                <a16:creationId xmlns:a16="http://schemas.microsoft.com/office/drawing/2014/main" id="{36317573-4AC9-4E73-9006-E82CE49BB449}"/>
              </a:ext>
            </a:extLst>
          </p:cNvPr>
          <p:cNvSpPr/>
          <p:nvPr/>
        </p:nvSpPr>
        <p:spPr>
          <a:xfrm>
            <a:off x="5883958" y="3498555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06F8FFF3-A309-4040-9523-B0414264315C}"/>
              </a:ext>
            </a:extLst>
          </p:cNvPr>
          <p:cNvSpPr/>
          <p:nvPr/>
        </p:nvSpPr>
        <p:spPr>
          <a:xfrm>
            <a:off x="5880547" y="4060165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Signe de multiplication 11">
            <a:extLst>
              <a:ext uri="{FF2B5EF4-FFF2-40B4-BE49-F238E27FC236}">
                <a16:creationId xmlns:a16="http://schemas.microsoft.com/office/drawing/2014/main" id="{8A355BFA-7DEB-46CB-8936-06AF5AEEAC2F}"/>
              </a:ext>
            </a:extLst>
          </p:cNvPr>
          <p:cNvSpPr/>
          <p:nvPr/>
        </p:nvSpPr>
        <p:spPr>
          <a:xfrm>
            <a:off x="5880546" y="4538010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3D7C94CA-9579-411E-A08D-7C1730236EE7}"/>
              </a:ext>
            </a:extLst>
          </p:cNvPr>
          <p:cNvSpPr/>
          <p:nvPr/>
        </p:nvSpPr>
        <p:spPr>
          <a:xfrm>
            <a:off x="5880546" y="4963325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Signe de multiplication 13">
            <a:extLst>
              <a:ext uri="{FF2B5EF4-FFF2-40B4-BE49-F238E27FC236}">
                <a16:creationId xmlns:a16="http://schemas.microsoft.com/office/drawing/2014/main" id="{D6EBD341-30A0-4F2F-A8F4-A2DCE330B6EA}"/>
              </a:ext>
            </a:extLst>
          </p:cNvPr>
          <p:cNvSpPr/>
          <p:nvPr/>
        </p:nvSpPr>
        <p:spPr>
          <a:xfrm>
            <a:off x="5900227" y="5399947"/>
            <a:ext cx="450582" cy="277603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Signe de multiplication 14">
            <a:extLst>
              <a:ext uri="{FF2B5EF4-FFF2-40B4-BE49-F238E27FC236}">
                <a16:creationId xmlns:a16="http://schemas.microsoft.com/office/drawing/2014/main" id="{960A8755-9743-4831-A87D-A3437864E84A}"/>
              </a:ext>
            </a:extLst>
          </p:cNvPr>
          <p:cNvSpPr/>
          <p:nvPr/>
        </p:nvSpPr>
        <p:spPr>
          <a:xfrm>
            <a:off x="5890386" y="5611639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Signe de multiplication 15">
            <a:extLst>
              <a:ext uri="{FF2B5EF4-FFF2-40B4-BE49-F238E27FC236}">
                <a16:creationId xmlns:a16="http://schemas.microsoft.com/office/drawing/2014/main" id="{007F5A6C-A492-4451-A9DA-710B1FFD221E}"/>
              </a:ext>
            </a:extLst>
          </p:cNvPr>
          <p:cNvSpPr/>
          <p:nvPr/>
        </p:nvSpPr>
        <p:spPr>
          <a:xfrm>
            <a:off x="5900227" y="6063779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209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92D5942-1B37-45BA-9D87-D52A6F753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352" y="169817"/>
            <a:ext cx="9720072" cy="928678"/>
          </a:xfrm>
        </p:spPr>
        <p:txBody>
          <a:bodyPr/>
          <a:lstStyle/>
          <a:p>
            <a:r>
              <a:rPr lang="fr-CA" dirty="0">
                <a:solidFill>
                  <a:srgbClr val="FFC000"/>
                </a:solidFill>
              </a:rPr>
              <a:t>État de l’équipement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B71A3EF-95E2-4686-B3D4-E41F3D4BF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332606"/>
              </p:ext>
            </p:extLst>
          </p:nvPr>
        </p:nvGraphicFramePr>
        <p:xfrm>
          <a:off x="753352" y="1098495"/>
          <a:ext cx="9173774" cy="2300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1782">
                  <a:extLst>
                    <a:ext uri="{9D8B030D-6E8A-4147-A177-3AD203B41FA5}">
                      <a16:colId xmlns:a16="http://schemas.microsoft.com/office/drawing/2014/main" val="3125401611"/>
                    </a:ext>
                  </a:extLst>
                </a:gridCol>
                <a:gridCol w="1100205">
                  <a:extLst>
                    <a:ext uri="{9D8B030D-6E8A-4147-A177-3AD203B41FA5}">
                      <a16:colId xmlns:a16="http://schemas.microsoft.com/office/drawing/2014/main" val="3478486013"/>
                    </a:ext>
                  </a:extLst>
                </a:gridCol>
                <a:gridCol w="1076424">
                  <a:extLst>
                    <a:ext uri="{9D8B030D-6E8A-4147-A177-3AD203B41FA5}">
                      <a16:colId xmlns:a16="http://schemas.microsoft.com/office/drawing/2014/main" val="3733691680"/>
                    </a:ext>
                  </a:extLst>
                </a:gridCol>
                <a:gridCol w="2554321">
                  <a:extLst>
                    <a:ext uri="{9D8B030D-6E8A-4147-A177-3AD203B41FA5}">
                      <a16:colId xmlns:a16="http://schemas.microsoft.com/office/drawing/2014/main" val="1176320861"/>
                    </a:ext>
                  </a:extLst>
                </a:gridCol>
                <a:gridCol w="121042">
                  <a:extLst>
                    <a:ext uri="{9D8B030D-6E8A-4147-A177-3AD203B41FA5}">
                      <a16:colId xmlns:a16="http://schemas.microsoft.com/office/drawing/2014/main" val="3287622366"/>
                    </a:ext>
                  </a:extLst>
                </a:gridCol>
              </a:tblGrid>
              <a:tr h="32205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Fonctionnement des indicateurs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466154"/>
                  </a:ext>
                </a:extLst>
              </a:tr>
              <a:tr h="659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Vérification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Fonctionnel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Non-fonctionnel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Remarques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8012062"/>
                  </a:ext>
                </a:extLst>
              </a:tr>
              <a:tr h="659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Console de commande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4644428"/>
                  </a:ext>
                </a:extLst>
              </a:tr>
              <a:tr h="659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Statif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5366829"/>
                  </a:ext>
                </a:extLst>
              </a:tr>
            </a:tbl>
          </a:graphicData>
        </a:graphic>
      </p:graphicFrame>
      <p:sp>
        <p:nvSpPr>
          <p:cNvPr id="6" name="Signe de multiplication 5">
            <a:extLst>
              <a:ext uri="{FF2B5EF4-FFF2-40B4-BE49-F238E27FC236}">
                <a16:creationId xmlns:a16="http://schemas.microsoft.com/office/drawing/2014/main" id="{BD28B464-0727-472F-8BBF-22898CAC4674}"/>
              </a:ext>
            </a:extLst>
          </p:cNvPr>
          <p:cNvSpPr/>
          <p:nvPr/>
        </p:nvSpPr>
        <p:spPr>
          <a:xfrm>
            <a:off x="5378256" y="2127155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A73E31EE-53FD-4E7A-9DCF-F5FAD17D3A36}"/>
              </a:ext>
            </a:extLst>
          </p:cNvPr>
          <p:cNvSpPr/>
          <p:nvPr/>
        </p:nvSpPr>
        <p:spPr>
          <a:xfrm>
            <a:off x="5378256" y="2763006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8829D4E-D417-4B3E-B99A-9447FB808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335116"/>
              </p:ext>
            </p:extLst>
          </p:nvPr>
        </p:nvGraphicFramePr>
        <p:xfrm>
          <a:off x="753352" y="3760323"/>
          <a:ext cx="9173774" cy="1999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1782">
                  <a:extLst>
                    <a:ext uri="{9D8B030D-6E8A-4147-A177-3AD203B41FA5}">
                      <a16:colId xmlns:a16="http://schemas.microsoft.com/office/drawing/2014/main" val="2038467370"/>
                    </a:ext>
                  </a:extLst>
                </a:gridCol>
                <a:gridCol w="1100205">
                  <a:extLst>
                    <a:ext uri="{9D8B030D-6E8A-4147-A177-3AD203B41FA5}">
                      <a16:colId xmlns:a16="http://schemas.microsoft.com/office/drawing/2014/main" val="3586422963"/>
                    </a:ext>
                  </a:extLst>
                </a:gridCol>
                <a:gridCol w="1076424">
                  <a:extLst>
                    <a:ext uri="{9D8B030D-6E8A-4147-A177-3AD203B41FA5}">
                      <a16:colId xmlns:a16="http://schemas.microsoft.com/office/drawing/2014/main" val="3816065697"/>
                    </a:ext>
                  </a:extLst>
                </a:gridCol>
                <a:gridCol w="2554321">
                  <a:extLst>
                    <a:ext uri="{9D8B030D-6E8A-4147-A177-3AD203B41FA5}">
                      <a16:colId xmlns:a16="http://schemas.microsoft.com/office/drawing/2014/main" val="2074684046"/>
                    </a:ext>
                  </a:extLst>
                </a:gridCol>
                <a:gridCol w="121042">
                  <a:extLst>
                    <a:ext uri="{9D8B030D-6E8A-4147-A177-3AD203B41FA5}">
                      <a16:colId xmlns:a16="http://schemas.microsoft.com/office/drawing/2014/main" val="1714233158"/>
                    </a:ext>
                  </a:extLst>
                </a:gridCol>
              </a:tblGrid>
              <a:tr h="27988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Réchauffement et calibration dans l’air du TDM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713404"/>
                  </a:ext>
                </a:extLst>
              </a:tr>
              <a:tr h="5730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Vérification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Fonctionnel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Non-fonctionnel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Remarques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0648196"/>
                  </a:ext>
                </a:extLst>
              </a:tr>
              <a:tr h="573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Réchauffement du tube (check-up)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1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4649754"/>
                  </a:ext>
                </a:extLst>
              </a:tr>
              <a:tr h="573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Calibration dans l’air du TDM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5262487"/>
                  </a:ext>
                </a:extLst>
              </a:tr>
            </a:tbl>
          </a:graphicData>
        </a:graphic>
      </p:graphicFrame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416524FC-0C9A-4CCB-8457-DA862EC1E38C}"/>
              </a:ext>
            </a:extLst>
          </p:cNvPr>
          <p:cNvSpPr/>
          <p:nvPr/>
        </p:nvSpPr>
        <p:spPr>
          <a:xfrm>
            <a:off x="5378256" y="4651694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Signe de multiplication 9">
            <a:extLst>
              <a:ext uri="{FF2B5EF4-FFF2-40B4-BE49-F238E27FC236}">
                <a16:creationId xmlns:a16="http://schemas.microsoft.com/office/drawing/2014/main" id="{E95BF9DC-0078-4C1B-A101-FADC4E744B49}"/>
              </a:ext>
            </a:extLst>
          </p:cNvPr>
          <p:cNvSpPr/>
          <p:nvPr/>
        </p:nvSpPr>
        <p:spPr>
          <a:xfrm>
            <a:off x="5384306" y="5211900"/>
            <a:ext cx="470263" cy="496389"/>
          </a:xfrm>
          <a:prstGeom prst="mathMultiply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613E4C6-D2C7-4FFA-9FE6-B8368355E4A7}"/>
              </a:ext>
            </a:extLst>
          </p:cNvPr>
          <p:cNvSpPr txBox="1"/>
          <p:nvPr/>
        </p:nvSpPr>
        <p:spPr>
          <a:xfrm>
            <a:off x="7341704" y="4651694"/>
            <a:ext cx="2453760" cy="927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solidFill>
                  <a:srgbClr val="FF0000"/>
                </a:solidFill>
              </a:rPr>
              <a:t>S’assurer qu’il n’y a aucun code d’erreur lors de ces vérifications. </a:t>
            </a:r>
          </a:p>
        </p:txBody>
      </p:sp>
    </p:spTree>
    <p:extLst>
      <p:ext uri="{BB962C8B-B14F-4D97-AF65-F5344CB8AC3E}">
        <p14:creationId xmlns:p14="http://schemas.microsoft.com/office/powerpoint/2010/main" val="58273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25E2FE-E8B5-409F-943B-FA5123C7D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26749"/>
          </a:xfrm>
        </p:spPr>
        <p:txBody>
          <a:bodyPr/>
          <a:lstStyle/>
          <a:p>
            <a:r>
              <a:rPr lang="fr-CA" dirty="0">
                <a:solidFill>
                  <a:srgbClr val="FFC000"/>
                </a:solidFill>
              </a:rPr>
              <a:t>Homogénéité de l’eau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05C5564-7355-411E-9188-4CC2215A7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917359"/>
              </p:ext>
            </p:extLst>
          </p:nvPr>
        </p:nvGraphicFramePr>
        <p:xfrm>
          <a:off x="1759168" y="1402118"/>
          <a:ext cx="8673663" cy="3157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025">
                  <a:extLst>
                    <a:ext uri="{9D8B030D-6E8A-4147-A177-3AD203B41FA5}">
                      <a16:colId xmlns:a16="http://schemas.microsoft.com/office/drawing/2014/main" val="1788707967"/>
                    </a:ext>
                  </a:extLst>
                </a:gridCol>
                <a:gridCol w="1561862">
                  <a:extLst>
                    <a:ext uri="{9D8B030D-6E8A-4147-A177-3AD203B41FA5}">
                      <a16:colId xmlns:a16="http://schemas.microsoft.com/office/drawing/2014/main" val="3637297301"/>
                    </a:ext>
                  </a:extLst>
                </a:gridCol>
                <a:gridCol w="1364871">
                  <a:extLst>
                    <a:ext uri="{9D8B030D-6E8A-4147-A177-3AD203B41FA5}">
                      <a16:colId xmlns:a16="http://schemas.microsoft.com/office/drawing/2014/main" val="535774936"/>
                    </a:ext>
                  </a:extLst>
                </a:gridCol>
                <a:gridCol w="1364871">
                  <a:extLst>
                    <a:ext uri="{9D8B030D-6E8A-4147-A177-3AD203B41FA5}">
                      <a16:colId xmlns:a16="http://schemas.microsoft.com/office/drawing/2014/main" val="2426013086"/>
                    </a:ext>
                  </a:extLst>
                </a:gridCol>
                <a:gridCol w="1364871">
                  <a:extLst>
                    <a:ext uri="{9D8B030D-6E8A-4147-A177-3AD203B41FA5}">
                      <a16:colId xmlns:a16="http://schemas.microsoft.com/office/drawing/2014/main" val="2697273393"/>
                    </a:ext>
                  </a:extLst>
                </a:gridCol>
                <a:gridCol w="1423163">
                  <a:extLst>
                    <a:ext uri="{9D8B030D-6E8A-4147-A177-3AD203B41FA5}">
                      <a16:colId xmlns:a16="http://schemas.microsoft.com/office/drawing/2014/main" val="372596335"/>
                    </a:ext>
                  </a:extLst>
                </a:gridCol>
              </a:tblGrid>
              <a:tr h="350778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solidFill>
                            <a:schemeClr val="bg1"/>
                          </a:solidFill>
                          <a:effectLst/>
                        </a:rPr>
                        <a:t>Homogénéité de l’eau : MODE CORPS</a:t>
                      </a:r>
                      <a:endParaRPr lang="fr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27802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bg1"/>
                          </a:solidFill>
                          <a:effectLst/>
                        </a:rPr>
                        <a:t>Coupes</a:t>
                      </a:r>
                      <a:endParaRPr lang="fr-C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bg1"/>
                          </a:solidFill>
                          <a:effectLst/>
                        </a:rPr>
                        <a:t>Centre</a:t>
                      </a:r>
                      <a:endParaRPr lang="fr-C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bg1"/>
                          </a:solidFill>
                          <a:effectLst/>
                        </a:rPr>
                        <a:t>3h</a:t>
                      </a:r>
                      <a:endParaRPr lang="fr-C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bg1"/>
                          </a:solidFill>
                          <a:effectLst/>
                        </a:rPr>
                        <a:t>6h</a:t>
                      </a:r>
                      <a:endParaRPr lang="fr-C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bg1"/>
                          </a:solidFill>
                          <a:effectLst/>
                        </a:rPr>
                        <a:t>9h</a:t>
                      </a:r>
                      <a:endParaRPr lang="fr-C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solidFill>
                            <a:schemeClr val="bg1"/>
                          </a:solidFill>
                          <a:effectLst/>
                        </a:rPr>
                        <a:t>12h</a:t>
                      </a:r>
                      <a:endParaRPr lang="fr-C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7446798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</a:rPr>
                        <a:t>Coupe 1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7353209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</a:rPr>
                        <a:t>Coupe 2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8680510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</a:rPr>
                        <a:t>Coupe 3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241116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</a:rPr>
                        <a:t>Coupe 4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7347883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</a:rPr>
                        <a:t>Coupe 5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3277015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</a:rPr>
                        <a:t>Coupe 6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0352479"/>
                  </a:ext>
                </a:extLst>
              </a:tr>
              <a:tr h="350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</a:rPr>
                        <a:t>Coupe 7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 </a:t>
                      </a:r>
                      <a:endParaRPr lang="fr-C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 </a:t>
                      </a:r>
                      <a:endParaRPr lang="fr-C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340379"/>
                  </a:ext>
                </a:extLst>
              </a:tr>
            </a:tbl>
          </a:graphicData>
        </a:graphic>
      </p:graphicFrame>
      <p:sp>
        <p:nvSpPr>
          <p:cNvPr id="5" name="Accolade ouvrante 4">
            <a:extLst>
              <a:ext uri="{FF2B5EF4-FFF2-40B4-BE49-F238E27FC236}">
                <a16:creationId xmlns:a16="http://schemas.microsoft.com/office/drawing/2014/main" id="{5D6C364E-4757-48AA-9F75-DD1E36B59823}"/>
              </a:ext>
            </a:extLst>
          </p:cNvPr>
          <p:cNvSpPr/>
          <p:nvPr/>
        </p:nvSpPr>
        <p:spPr>
          <a:xfrm rot="16200000">
            <a:off x="3973506" y="4115174"/>
            <a:ext cx="348631" cy="1492297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D5DB541-4151-43B2-8F7A-253EF3740541}"/>
              </a:ext>
            </a:extLst>
          </p:cNvPr>
          <p:cNvSpPr/>
          <p:nvPr/>
        </p:nvSpPr>
        <p:spPr>
          <a:xfrm>
            <a:off x="2818678" y="5315755"/>
            <a:ext cx="2658286" cy="914400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Prendre la valeur du ME = </a:t>
            </a:r>
          </a:p>
          <a:p>
            <a:pPr algn="ctr"/>
            <a:r>
              <a:rPr lang="fr-CA" dirty="0">
                <a:solidFill>
                  <a:schemeClr val="bg1"/>
                </a:solidFill>
              </a:rPr>
              <a:t>Moyenne des UH du ROI</a:t>
            </a:r>
          </a:p>
        </p:txBody>
      </p:sp>
      <p:sp>
        <p:nvSpPr>
          <p:cNvPr id="7" name="Accolade ouvrante 6">
            <a:extLst>
              <a:ext uri="{FF2B5EF4-FFF2-40B4-BE49-F238E27FC236}">
                <a16:creationId xmlns:a16="http://schemas.microsoft.com/office/drawing/2014/main" id="{AFD715E9-DE0A-4147-A79B-D68EC6299DFF}"/>
              </a:ext>
            </a:extLst>
          </p:cNvPr>
          <p:cNvSpPr/>
          <p:nvPr/>
        </p:nvSpPr>
        <p:spPr>
          <a:xfrm rot="16200000">
            <a:off x="7526924" y="2129729"/>
            <a:ext cx="348631" cy="5463186"/>
          </a:xfrm>
          <a:prstGeom prst="leftBrac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8D9B464D-FA3F-4612-94B3-07672AB5C8A1}"/>
              </a:ext>
            </a:extLst>
          </p:cNvPr>
          <p:cNvSpPr/>
          <p:nvPr/>
        </p:nvSpPr>
        <p:spPr>
          <a:xfrm>
            <a:off x="5706994" y="5145110"/>
            <a:ext cx="4467316" cy="1255690"/>
          </a:xfrm>
          <a:prstGeom prst="round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Prendre la valeur du DI = </a:t>
            </a:r>
          </a:p>
          <a:p>
            <a:pPr algn="ctr"/>
            <a:r>
              <a:rPr lang="fr-CA" dirty="0">
                <a:solidFill>
                  <a:schemeClr val="bg1"/>
                </a:solidFill>
              </a:rPr>
              <a:t>Valeur de déviation des UH par rapport au centre (pas de calcul à faire), donc la différence des UH</a:t>
            </a:r>
          </a:p>
        </p:txBody>
      </p:sp>
    </p:spTree>
    <p:extLst>
      <p:ext uri="{BB962C8B-B14F-4D97-AF65-F5344CB8AC3E}">
        <p14:creationId xmlns:p14="http://schemas.microsoft.com/office/powerpoint/2010/main" val="20467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6840CE7-3FF1-49A2-8180-4EAFABD23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143" y="0"/>
            <a:ext cx="64597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609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F250911-8012-4773-BC29-96187FEE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15499"/>
            <a:ext cx="9720072" cy="726749"/>
          </a:xfrm>
        </p:spPr>
        <p:txBody>
          <a:bodyPr/>
          <a:lstStyle/>
          <a:p>
            <a:r>
              <a:rPr lang="fr-CA" dirty="0">
                <a:solidFill>
                  <a:srgbClr val="FFC000"/>
                </a:solidFill>
              </a:rPr>
              <a:t>Homogénéité de l’eau</a:t>
            </a:r>
          </a:p>
        </p:txBody>
      </p:sp>
      <p:sp>
        <p:nvSpPr>
          <p:cNvPr id="7" name="Accolade ouvrante 6">
            <a:extLst>
              <a:ext uri="{FF2B5EF4-FFF2-40B4-BE49-F238E27FC236}">
                <a16:creationId xmlns:a16="http://schemas.microsoft.com/office/drawing/2014/main" id="{A67C86CB-858A-4896-9553-E06CAAAE7A45}"/>
              </a:ext>
            </a:extLst>
          </p:cNvPr>
          <p:cNvSpPr/>
          <p:nvPr/>
        </p:nvSpPr>
        <p:spPr>
          <a:xfrm flipH="1">
            <a:off x="9713430" y="822013"/>
            <a:ext cx="463639" cy="3163980"/>
          </a:xfrm>
          <a:prstGeom prst="leftBrac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0AF999A-356B-4E0A-BD47-E84D1E079615}"/>
              </a:ext>
            </a:extLst>
          </p:cNvPr>
          <p:cNvSpPr/>
          <p:nvPr/>
        </p:nvSpPr>
        <p:spPr>
          <a:xfrm>
            <a:off x="10177069" y="1916215"/>
            <a:ext cx="1799694" cy="975575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>
                <a:solidFill>
                  <a:schemeClr val="bg1"/>
                </a:solidFill>
              </a:rPr>
              <a:t>Mode CORPS = </a:t>
            </a:r>
          </a:p>
          <a:p>
            <a:pPr algn="ctr"/>
            <a:r>
              <a:rPr lang="fr-CA" b="1" dirty="0">
                <a:solidFill>
                  <a:schemeClr val="bg1"/>
                </a:solidFill>
              </a:rPr>
              <a:t>7 coupes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B682F51-9434-4B11-AD4B-495BEF795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39" y="938477"/>
            <a:ext cx="9535041" cy="293105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8760B0D-F146-426B-A95B-29E1E96E0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39" y="4492507"/>
            <a:ext cx="9487791" cy="1754448"/>
          </a:xfrm>
          <a:prstGeom prst="rect">
            <a:avLst/>
          </a:prstGeom>
        </p:spPr>
      </p:pic>
      <p:sp>
        <p:nvSpPr>
          <p:cNvPr id="12" name="Accolade ouvrante 11">
            <a:extLst>
              <a:ext uri="{FF2B5EF4-FFF2-40B4-BE49-F238E27FC236}">
                <a16:creationId xmlns:a16="http://schemas.microsoft.com/office/drawing/2014/main" id="{8C21C32A-315E-47DC-9FAF-0E9EC16F9635}"/>
              </a:ext>
            </a:extLst>
          </p:cNvPr>
          <p:cNvSpPr/>
          <p:nvPr/>
        </p:nvSpPr>
        <p:spPr>
          <a:xfrm flipH="1">
            <a:off x="9713430" y="4395009"/>
            <a:ext cx="591343" cy="1949443"/>
          </a:xfrm>
          <a:prstGeom prst="leftBrac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2D1536C-B5CA-4395-8976-0DFF86A9D8C8}"/>
              </a:ext>
            </a:extLst>
          </p:cNvPr>
          <p:cNvSpPr/>
          <p:nvPr/>
        </p:nvSpPr>
        <p:spPr>
          <a:xfrm>
            <a:off x="10370252" y="4881942"/>
            <a:ext cx="1799694" cy="975575"/>
          </a:xfrm>
          <a:prstGeom prst="roundRect">
            <a:avLst/>
          </a:prstGeom>
          <a:ln w="38100">
            <a:solidFill>
              <a:srgbClr val="C4D8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>
                <a:solidFill>
                  <a:schemeClr val="bg1"/>
                </a:solidFill>
              </a:rPr>
              <a:t>Mode TÊTE = </a:t>
            </a:r>
          </a:p>
          <a:p>
            <a:pPr algn="ctr"/>
            <a:r>
              <a:rPr lang="fr-CA" b="1" dirty="0">
                <a:solidFill>
                  <a:schemeClr val="bg1"/>
                </a:solidFill>
              </a:rPr>
              <a:t>3 coupes</a:t>
            </a:r>
          </a:p>
        </p:txBody>
      </p:sp>
    </p:spTree>
    <p:extLst>
      <p:ext uri="{BB962C8B-B14F-4D97-AF65-F5344CB8AC3E}">
        <p14:creationId xmlns:p14="http://schemas.microsoft.com/office/powerpoint/2010/main" val="2128827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1F57B2-E014-4913-9452-19F29EA6D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526147"/>
            <a:ext cx="9720073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CA" sz="3600" dirty="0"/>
              <a:t> Quel est l’écart permise entre la valeur du centre et celles en périphérie ? </a:t>
            </a:r>
          </a:p>
          <a:p>
            <a:pPr>
              <a:buFont typeface="Arial" panose="020B0604020202020204" pitchFamily="34" charset="0"/>
              <a:buChar char="•"/>
            </a:pPr>
            <a:endParaRPr lang="fr-CA" sz="3600" dirty="0"/>
          </a:p>
          <a:p>
            <a:pPr>
              <a:buFont typeface="Arial" panose="020B0604020202020204" pitchFamily="34" charset="0"/>
              <a:buChar char="•"/>
            </a:pPr>
            <a:endParaRPr lang="fr-CA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fr-CA" sz="3600" dirty="0"/>
              <a:t>En fonction des vos valeurs, est-ce que le test d’homogénéité est réussi (mode tête et corps) ?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A3B3E4F0-5091-428B-842D-2EC5E82DD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26749"/>
          </a:xfrm>
        </p:spPr>
        <p:txBody>
          <a:bodyPr/>
          <a:lstStyle/>
          <a:p>
            <a:r>
              <a:rPr lang="fr-CA" dirty="0">
                <a:solidFill>
                  <a:srgbClr val="FFC000"/>
                </a:solidFill>
              </a:rPr>
              <a:t>Homogénéité de l’eau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4E43258-DAF5-4EBE-A9DD-FA12A996B482}"/>
              </a:ext>
            </a:extLst>
          </p:cNvPr>
          <p:cNvSpPr txBox="1"/>
          <p:nvPr/>
        </p:nvSpPr>
        <p:spPr>
          <a:xfrm>
            <a:off x="4506125" y="2782669"/>
            <a:ext cx="1894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dirty="0">
                <a:solidFill>
                  <a:srgbClr val="FF0000"/>
                </a:solidFill>
              </a:rPr>
              <a:t>± 5 UH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C4DCF35-191D-4B00-BD0C-F7ADFB45F9C9}"/>
              </a:ext>
            </a:extLst>
          </p:cNvPr>
          <p:cNvSpPr txBox="1"/>
          <p:nvPr/>
        </p:nvSpPr>
        <p:spPr>
          <a:xfrm>
            <a:off x="1734816" y="5163524"/>
            <a:ext cx="74372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dirty="0">
                <a:solidFill>
                  <a:srgbClr val="FF0000"/>
                </a:solidFill>
              </a:rPr>
              <a:t>Oui, puisque tout les valeurs des DI (différence des UH) sont inférieures à 5 UH</a:t>
            </a:r>
          </a:p>
        </p:txBody>
      </p:sp>
    </p:spTree>
    <p:extLst>
      <p:ext uri="{BB962C8B-B14F-4D97-AF65-F5344CB8AC3E}">
        <p14:creationId xmlns:p14="http://schemas.microsoft.com/office/powerpoint/2010/main" val="371928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E3D023-1758-4CF2-AF89-6A4589E5D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487" y="156544"/>
            <a:ext cx="9720072" cy="1499616"/>
          </a:xfrm>
        </p:spPr>
        <p:txBody>
          <a:bodyPr/>
          <a:lstStyle/>
          <a:p>
            <a:pPr algn="ctr"/>
            <a:r>
              <a:rPr lang="fr-CA" dirty="0">
                <a:solidFill>
                  <a:srgbClr val="FFC000"/>
                </a:solidFill>
              </a:rPr>
              <a:t>En fonction de ces valeurs, est-ce que le test d’homogénéité est passable ?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E11BCB7-FF86-4D36-A7E0-8DD32A8886DE}"/>
              </a:ext>
            </a:extLst>
          </p:cNvPr>
          <p:cNvSpPr/>
          <p:nvPr/>
        </p:nvSpPr>
        <p:spPr>
          <a:xfrm>
            <a:off x="3503052" y="2049415"/>
            <a:ext cx="4790942" cy="4514044"/>
          </a:xfrm>
          <a:prstGeom prst="ellipse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C9CD9EF-E234-4172-8691-854DD62D7184}"/>
              </a:ext>
            </a:extLst>
          </p:cNvPr>
          <p:cNvSpPr/>
          <p:nvPr/>
        </p:nvSpPr>
        <p:spPr>
          <a:xfrm>
            <a:off x="5426963" y="2202738"/>
            <a:ext cx="1010821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ME = 4,52 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BCA9DB9-63C8-4491-A79B-245D32926723}"/>
              </a:ext>
            </a:extLst>
          </p:cNvPr>
          <p:cNvSpPr/>
          <p:nvPr/>
        </p:nvSpPr>
        <p:spPr>
          <a:xfrm>
            <a:off x="5464119" y="3849237"/>
            <a:ext cx="1010821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ME = </a:t>
            </a:r>
          </a:p>
          <a:p>
            <a:pPr algn="ctr"/>
            <a:r>
              <a:rPr lang="fr-CA" dirty="0">
                <a:solidFill>
                  <a:schemeClr val="bg1"/>
                </a:solidFill>
              </a:rPr>
              <a:t>-1,02 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2911E09-3FF4-4B50-897E-6F7217A08862}"/>
              </a:ext>
            </a:extLst>
          </p:cNvPr>
          <p:cNvSpPr/>
          <p:nvPr/>
        </p:nvSpPr>
        <p:spPr>
          <a:xfrm>
            <a:off x="5464120" y="5495736"/>
            <a:ext cx="101082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ME = 2,25 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9BA7AF-C16A-45B2-A03D-695D5292A909}"/>
              </a:ext>
            </a:extLst>
          </p:cNvPr>
          <p:cNvSpPr/>
          <p:nvPr/>
        </p:nvSpPr>
        <p:spPr>
          <a:xfrm>
            <a:off x="3767458" y="3866945"/>
            <a:ext cx="101082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ME =</a:t>
            </a:r>
          </a:p>
          <a:p>
            <a:pPr algn="ctr"/>
            <a:r>
              <a:rPr lang="fr-CA" dirty="0">
                <a:solidFill>
                  <a:schemeClr val="bg1"/>
                </a:solidFill>
              </a:rPr>
              <a:t>-3,20  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C4F4C41-AA33-4594-A01C-1980CC8FA3F7}"/>
              </a:ext>
            </a:extLst>
          </p:cNvPr>
          <p:cNvSpPr/>
          <p:nvPr/>
        </p:nvSpPr>
        <p:spPr>
          <a:xfrm>
            <a:off x="7093597" y="3869392"/>
            <a:ext cx="1010821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ME = -0,40 </a:t>
            </a:r>
          </a:p>
        </p:txBody>
      </p:sp>
      <p:sp>
        <p:nvSpPr>
          <p:cNvPr id="15" name="Phylactère : pensées 14">
            <a:extLst>
              <a:ext uri="{FF2B5EF4-FFF2-40B4-BE49-F238E27FC236}">
                <a16:creationId xmlns:a16="http://schemas.microsoft.com/office/drawing/2014/main" id="{986BAA73-45A0-43FB-A201-28DB0D67EFA3}"/>
              </a:ext>
            </a:extLst>
          </p:cNvPr>
          <p:cNvSpPr/>
          <p:nvPr/>
        </p:nvSpPr>
        <p:spPr>
          <a:xfrm>
            <a:off x="200010" y="5029773"/>
            <a:ext cx="3185741" cy="1499617"/>
          </a:xfrm>
          <a:prstGeom prst="cloudCallout">
            <a:avLst>
              <a:gd name="adj1" fmla="val -46826"/>
              <a:gd name="adj2" fmla="val 53912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/>
              <a:t>Petit rappel : </a:t>
            </a:r>
          </a:p>
          <a:p>
            <a:pPr algn="ctr"/>
            <a:r>
              <a:rPr lang="fr-CA" b="1" dirty="0"/>
              <a:t>ME = Valeur moyenne en UH du ROI</a:t>
            </a:r>
          </a:p>
        </p:txBody>
      </p:sp>
      <p:sp>
        <p:nvSpPr>
          <p:cNvPr id="17" name="Phylactère : pensées 16">
            <a:extLst>
              <a:ext uri="{FF2B5EF4-FFF2-40B4-BE49-F238E27FC236}">
                <a16:creationId xmlns:a16="http://schemas.microsoft.com/office/drawing/2014/main" id="{51D7BFE7-584E-4536-8130-CEC72FB3E129}"/>
              </a:ext>
            </a:extLst>
          </p:cNvPr>
          <p:cNvSpPr/>
          <p:nvPr/>
        </p:nvSpPr>
        <p:spPr>
          <a:xfrm>
            <a:off x="0" y="3496087"/>
            <a:ext cx="3313476" cy="1499617"/>
          </a:xfrm>
          <a:prstGeom prst="cloudCallout">
            <a:avLst>
              <a:gd name="adj1" fmla="val -38523"/>
              <a:gd name="adj2" fmla="val 62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/>
              <a:t>Il faut alors déterminer les DI !!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24CB4FBB-D472-44A6-AFC9-ED132CB7E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3569" y="1833080"/>
            <a:ext cx="3400969" cy="4696310"/>
          </a:xfrm>
        </p:spPr>
        <p:txBody>
          <a:bodyPr>
            <a:normAutofit/>
          </a:bodyPr>
          <a:lstStyle/>
          <a:p>
            <a:r>
              <a:rPr lang="fr-CA" sz="2400" dirty="0"/>
              <a:t>ME central = </a:t>
            </a:r>
            <a:r>
              <a:rPr lang="fr-CA" sz="2400" dirty="0">
                <a:solidFill>
                  <a:srgbClr val="00B0F0"/>
                </a:solidFill>
              </a:rPr>
              <a:t>-1,02 UH</a:t>
            </a:r>
          </a:p>
          <a:p>
            <a:endParaRPr lang="fr-CA" sz="2400" dirty="0"/>
          </a:p>
          <a:p>
            <a:r>
              <a:rPr lang="fr-CA" sz="2400" dirty="0"/>
              <a:t>DI 12h = </a:t>
            </a:r>
          </a:p>
          <a:p>
            <a:endParaRPr lang="fr-CA" sz="2400" dirty="0"/>
          </a:p>
          <a:p>
            <a:r>
              <a:rPr lang="fr-CA" sz="2400" dirty="0"/>
              <a:t>DI 3h = </a:t>
            </a:r>
          </a:p>
          <a:p>
            <a:endParaRPr lang="fr-CA" sz="2400" dirty="0"/>
          </a:p>
          <a:p>
            <a:r>
              <a:rPr lang="fr-CA" sz="2400" dirty="0"/>
              <a:t>DI 6h =</a:t>
            </a:r>
          </a:p>
          <a:p>
            <a:endParaRPr lang="fr-CA" sz="2400" dirty="0"/>
          </a:p>
          <a:p>
            <a:r>
              <a:rPr lang="fr-CA" sz="2400" dirty="0"/>
              <a:t>DI 9h =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4505742-4B0A-49BD-9505-22D2ADC5D1E1}"/>
              </a:ext>
            </a:extLst>
          </p:cNvPr>
          <p:cNvSpPr txBox="1"/>
          <p:nvPr/>
        </p:nvSpPr>
        <p:spPr>
          <a:xfrm>
            <a:off x="9885405" y="2809102"/>
            <a:ext cx="155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5,54 UH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C313574-6B5A-4AEC-BFAA-93942E984DDE}"/>
              </a:ext>
            </a:extLst>
          </p:cNvPr>
          <p:cNvSpPr txBox="1"/>
          <p:nvPr/>
        </p:nvSpPr>
        <p:spPr>
          <a:xfrm>
            <a:off x="9642540" y="3844772"/>
            <a:ext cx="155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0,62 UH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05B1B23-E752-464D-8C08-9ECB7B99EE07}"/>
              </a:ext>
            </a:extLst>
          </p:cNvPr>
          <p:cNvSpPr txBox="1"/>
          <p:nvPr/>
        </p:nvSpPr>
        <p:spPr>
          <a:xfrm>
            <a:off x="9642540" y="4847481"/>
            <a:ext cx="155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3,27 UH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C4306BF-46A7-40B8-97C6-20F027AF9CB6}"/>
              </a:ext>
            </a:extLst>
          </p:cNvPr>
          <p:cNvSpPr txBox="1"/>
          <p:nvPr/>
        </p:nvSpPr>
        <p:spPr>
          <a:xfrm>
            <a:off x="9677204" y="5856464"/>
            <a:ext cx="155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2,18 UH</a:t>
            </a:r>
          </a:p>
        </p:txBody>
      </p:sp>
      <p:sp>
        <p:nvSpPr>
          <p:cNvPr id="5" name="Interdiction 4">
            <a:extLst>
              <a:ext uri="{FF2B5EF4-FFF2-40B4-BE49-F238E27FC236}">
                <a16:creationId xmlns:a16="http://schemas.microsoft.com/office/drawing/2014/main" id="{E20C96E3-D3C2-4488-939D-3B630B482656}"/>
              </a:ext>
            </a:extLst>
          </p:cNvPr>
          <p:cNvSpPr/>
          <p:nvPr/>
        </p:nvSpPr>
        <p:spPr>
          <a:xfrm>
            <a:off x="9789000" y="2543910"/>
            <a:ext cx="1442598" cy="1043324"/>
          </a:xfrm>
          <a:prstGeom prst="noSmoking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18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3" grpId="0"/>
      <p:bldP spid="18" grpId="0"/>
      <p:bldP spid="19" grpId="0"/>
      <p:bldP spid="20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tatement Gif - ID: 62215 - Gif Abyss">
            <a:extLst>
              <a:ext uri="{FF2B5EF4-FFF2-40B4-BE49-F238E27FC236}">
                <a16:creationId xmlns:a16="http://schemas.microsoft.com/office/drawing/2014/main" id="{CCFF73F5-C9B3-4A33-B2B3-5C131588FE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958" y="4522573"/>
            <a:ext cx="2952042" cy="233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E797672-B02A-4A2A-9380-4E687854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70097"/>
          </a:xfrm>
        </p:spPr>
        <p:txBody>
          <a:bodyPr/>
          <a:lstStyle/>
          <a:p>
            <a:r>
              <a:rPr lang="fr-CA" dirty="0">
                <a:solidFill>
                  <a:srgbClr val="FFC000"/>
                </a:solidFill>
              </a:rPr>
              <a:t>Contrôles des accès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71DAAF-CB08-43C9-81BE-AE8539BAD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87132"/>
            <a:ext cx="9720073" cy="46222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 Nombre d’accès direct à la salle ? </a:t>
            </a:r>
          </a:p>
          <a:p>
            <a:pPr>
              <a:buFont typeface="Arial" panose="020B0604020202020204" pitchFamily="34" charset="0"/>
              <a:buChar char="•"/>
            </a:pPr>
            <a:endParaRPr lang="fr-CA" dirty="0"/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Est-ce possible de verrouiller chaque accès à la salle par l’intérieur ?</a:t>
            </a:r>
          </a:p>
          <a:p>
            <a:pPr>
              <a:buFont typeface="Arial" panose="020B0604020202020204" pitchFamily="34" charset="0"/>
              <a:buChar char="•"/>
            </a:pPr>
            <a:endParaRPr lang="fr-CA" dirty="0"/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Est-ce qu’il y a présence d’un mécanisme d’interruption de l’émission à rayon X ?</a:t>
            </a:r>
          </a:p>
          <a:p>
            <a:pPr>
              <a:buFont typeface="Arial" panose="020B0604020202020204" pitchFamily="34" charset="0"/>
              <a:buChar char="•"/>
            </a:pPr>
            <a:endParaRPr lang="fr-CA" dirty="0"/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Est-ce qu’un voyant lumineux est présent pour chaque accès à la salle ? </a:t>
            </a:r>
          </a:p>
          <a:p>
            <a:pPr>
              <a:buFont typeface="Arial" panose="020B0604020202020204" pitchFamily="34" charset="0"/>
              <a:buChar char="•"/>
            </a:pPr>
            <a:endParaRPr lang="fr-CA" dirty="0"/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Est-ce que chacun des voyants lumineux est fonctionnel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0C1DB2E-B327-47F1-A597-C0421110F4B4}"/>
              </a:ext>
            </a:extLst>
          </p:cNvPr>
          <p:cNvSpPr txBox="1"/>
          <p:nvPr/>
        </p:nvSpPr>
        <p:spPr>
          <a:xfrm>
            <a:off x="5148662" y="1561612"/>
            <a:ext cx="1894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>
                <a:solidFill>
                  <a:srgbClr val="FF0000"/>
                </a:solidFill>
              </a:rPr>
              <a:t>3 accès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4CFA5C-EEE5-459E-9085-30D1077AB358}"/>
              </a:ext>
            </a:extLst>
          </p:cNvPr>
          <p:cNvSpPr txBox="1"/>
          <p:nvPr/>
        </p:nvSpPr>
        <p:spPr>
          <a:xfrm>
            <a:off x="8662448" y="2632956"/>
            <a:ext cx="1894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>
                <a:solidFill>
                  <a:srgbClr val="FF0000"/>
                </a:solidFill>
              </a:rPr>
              <a:t>Oui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69EF07C-F1F0-4988-BE69-A2CA94F4180A}"/>
              </a:ext>
            </a:extLst>
          </p:cNvPr>
          <p:cNvSpPr txBox="1"/>
          <p:nvPr/>
        </p:nvSpPr>
        <p:spPr>
          <a:xfrm>
            <a:off x="9609786" y="3572874"/>
            <a:ext cx="1894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>
                <a:solidFill>
                  <a:srgbClr val="FF0000"/>
                </a:solidFill>
              </a:rPr>
              <a:t>Non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3194F75-3B23-4324-A427-73FCCC2718E9}"/>
              </a:ext>
            </a:extLst>
          </p:cNvPr>
          <p:cNvSpPr txBox="1"/>
          <p:nvPr/>
        </p:nvSpPr>
        <p:spPr>
          <a:xfrm>
            <a:off x="1844782" y="4873978"/>
            <a:ext cx="1894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>
                <a:solidFill>
                  <a:srgbClr val="FF0000"/>
                </a:solidFill>
              </a:rPr>
              <a:t>Oui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492D377-8C88-4096-ABDF-7D2E4E43F602}"/>
              </a:ext>
            </a:extLst>
          </p:cNvPr>
          <p:cNvSpPr txBox="1"/>
          <p:nvPr/>
        </p:nvSpPr>
        <p:spPr>
          <a:xfrm>
            <a:off x="2965608" y="5911660"/>
            <a:ext cx="1894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>
                <a:solidFill>
                  <a:srgbClr val="FF0000"/>
                </a:solidFill>
              </a:rPr>
              <a:t>Oui</a:t>
            </a:r>
          </a:p>
        </p:txBody>
      </p:sp>
    </p:spTree>
    <p:extLst>
      <p:ext uri="{BB962C8B-B14F-4D97-AF65-F5344CB8AC3E}">
        <p14:creationId xmlns:p14="http://schemas.microsoft.com/office/powerpoint/2010/main" val="248350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85</TotalTime>
  <Words>510</Words>
  <Application>Microsoft Office PowerPoint</Application>
  <PresentationFormat>Grand écran</PresentationFormat>
  <Paragraphs>209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Tw Cen MT Condensed</vt:lpstr>
      <vt:lpstr>Wingdings 3</vt:lpstr>
      <vt:lpstr>Intégral</vt:lpstr>
      <vt:lpstr>Retour sur l’exercice du contrôle de qualité</vt:lpstr>
      <vt:lpstr>État de l’équipement</vt:lpstr>
      <vt:lpstr>État de l’équipement</vt:lpstr>
      <vt:lpstr>Homogénéité de l’eau</vt:lpstr>
      <vt:lpstr>Présentation PowerPoint</vt:lpstr>
      <vt:lpstr>Homogénéité de l’eau</vt:lpstr>
      <vt:lpstr>Homogénéité de l’eau</vt:lpstr>
      <vt:lpstr>En fonction de ces valeurs, est-ce que le test d’homogénéité est passable ? </vt:lpstr>
      <vt:lpstr>Contrôles des accès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Retour sur l’exercice du contrôle de qualité</dc:title>
  <dc:creator>Luc Bélanger</dc:creator>
  <cp:lastModifiedBy>Luc Bélanger</cp:lastModifiedBy>
  <cp:revision>13</cp:revision>
  <dcterms:created xsi:type="dcterms:W3CDTF">2022-02-09T17:45:02Z</dcterms:created>
  <dcterms:modified xsi:type="dcterms:W3CDTF">2022-02-10T16:02:04Z</dcterms:modified>
</cp:coreProperties>
</file>