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DAA26-3126-4DA3-AEEA-58FD771AC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02902F-EA17-4405-96F3-D265445B4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44D28F-227D-40F2-BA40-FFD55353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E5921B-1625-4D82-B3A3-64D02AE4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38984C-85E7-4398-91A0-89453374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325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6738A-D97A-46F6-A92E-DA6C4280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2C3F91-F8D5-456B-BD55-CC75B5915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23F552-7C5C-4CD3-BA8C-D01E3CAA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1F1E00-967B-4EA2-A14A-78DEB32A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238757-3038-42E3-B496-5A211E8E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05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1A5BB5-901A-438F-9CD4-43C3E1B28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47C78E-CF76-4058-9CE5-4FB96AD5F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E09289-86A4-453E-A504-D011BB38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2861B-06A9-4A66-9FE0-3FF5AD0D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4DBB9-5DC3-463C-95A8-34CC5058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694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24CE4-4BEB-4AAD-BCED-93C8DA84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5D66FB-A597-4D9F-BE59-08BAD7388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DACE1F-8AFD-49A0-9AAD-4CF26574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BA9FE0-4798-460C-A75C-BED0340D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3B8917-7656-4CB8-956F-E5B73E24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292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AF6FD-40DF-4D97-8BBE-0C379F7D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DF4C7A-1A8A-4E45-8F10-9ABCBC8D7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48CB20-1D95-4877-B5A6-C4783EBC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824499-820D-4154-87FB-5DD0FE7C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18BD15-B2BC-452D-9BFA-8BC33804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393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19871-F144-41F4-9FC8-54540AB6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A33EAE-B455-471E-A145-9FC3D789C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916D40-7315-4465-A7B7-02F0BFAC0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144ED4-3B27-4FEA-A686-F86ADD25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3C7434-5055-49AA-8C45-8F421E61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FB20EC-8453-420C-8B96-ED145119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292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755B8-6712-48F2-A825-1C0DD34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E0F645-3EDB-4155-A056-7A7024F45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3E3B1F-E8B2-420F-9A16-5A33EA324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BFDB46-060C-489B-BA8C-18F926623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1358E5-6FCA-4BE3-8E63-C014DEB78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BBDAA0-921A-4875-BD66-9C238ED4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FA13847-6EE0-4398-BE71-25117F76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2DDD72-0728-4120-B6A2-2CEEBF0D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683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4837A-A190-4452-AAD8-A3BF31DA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CC4F49-B5E0-4F8E-BB87-CFB23011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02BB70-E454-48F7-A223-5E9161C0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2D4525-AF29-4046-A507-208442E8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010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A8F639-DEEF-4B68-8D94-035D2725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675D68-6251-4BBB-81D6-2B8FAE6E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9E79C1-8734-4326-A572-F35DFC22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275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3A301-A9C5-4995-9AE4-6A438156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797EEA-5FD7-4A87-98D2-4B62B1D2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5C56A2-B149-4A49-82DE-5A2785F05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5C412E-FFFD-461C-B484-2CEE1B65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6F5745-3A92-4E37-B522-F5806EAD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26A7C4-11D3-49C5-ACA5-52BDAB31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232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5BC75-5FAB-4A8F-9490-28113B7BD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E0BEC0-2619-4519-A427-4E96A7D83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B06BF6-26B0-4592-8F88-CB6F7BF14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A6A459-3D64-40EE-A5E9-CB2321A5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D1823F-2EC3-440F-9A02-3F664AF1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EB6FB9-3B4D-4BA7-8D0D-BFD027B6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7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B5529B-D0D0-45B9-B2F2-63DD9D3D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483E86-2D20-4075-9B84-D1689A8D7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7B0C55-BD6E-46A2-9BA6-C1CC4A66B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772C-2CBA-46B7-9CC4-93E939C31887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BA85DC-3FD7-4B9F-BF13-CD62EE06B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C0C2C2-31E5-4DB3-87E5-04442B172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C80D-E4B7-482C-96F0-BBD5F8DD08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75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A83EE-9A2D-4AB5-99DA-88DCBC30A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Anatomie abdominale et pelvienne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DD883D-41EB-4BBA-A0C4-0115B781D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2951"/>
            <a:ext cx="9144000" cy="532080"/>
          </a:xfrm>
        </p:spPr>
        <p:txBody>
          <a:bodyPr/>
          <a:lstStyle/>
          <a:p>
            <a:r>
              <a:rPr lang="fr-CA" dirty="0"/>
              <a:t>Système digestif, hépatique et le pancréas</a:t>
            </a:r>
          </a:p>
        </p:txBody>
      </p:sp>
      <p:pic>
        <p:nvPicPr>
          <p:cNvPr id="1026" name="Picture 2" descr="À la découverte du système digestif | PiLeJe">
            <a:extLst>
              <a:ext uri="{FF2B5EF4-FFF2-40B4-BE49-F238E27FC236}">
                <a16:creationId xmlns:a16="http://schemas.microsoft.com/office/drawing/2014/main" id="{351785F3-CED1-47FA-876E-79CAD20E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4" y="3322749"/>
            <a:ext cx="3289887" cy="35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3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06432-6E2A-4083-8C21-66AA03BD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4. Identifier chacune des régions abdomino-pelviennes.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BB9A6F-0FC4-446F-9473-AC70C8662F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77" y="2112135"/>
            <a:ext cx="3949320" cy="3803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A94692-3F9D-4743-B73C-6F26D3C9C82F}"/>
              </a:ext>
            </a:extLst>
          </p:cNvPr>
          <p:cNvSpPr txBox="1"/>
          <p:nvPr/>
        </p:nvSpPr>
        <p:spPr>
          <a:xfrm>
            <a:off x="838200" y="2397864"/>
            <a:ext cx="4314423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fr-CA" sz="2800" dirty="0">
                <a:solidFill>
                  <a:srgbClr val="FF0000"/>
                </a:solidFill>
              </a:rPr>
              <a:t>Hypocondre gauche</a:t>
            </a:r>
          </a:p>
          <a:p>
            <a:endParaRPr lang="fr-CA" sz="28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Dessous le diaphragme, </a:t>
            </a:r>
            <a:r>
              <a:rPr lang="fr-CA" sz="2400" dirty="0" err="1">
                <a:solidFill>
                  <a:srgbClr val="FF0000"/>
                </a:solidFill>
              </a:rPr>
              <a:t>supéro-externe</a:t>
            </a:r>
            <a:endParaRPr lang="fr-CA" sz="24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Rate, grande courbure de l’estomac, angle splénique, lobe gauche du foie, queue du pancréas, surrénale gauche, partie du rein gauche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1B0E3D7-4078-4CAF-9EB9-4EE4CEB68560}"/>
              </a:ext>
            </a:extLst>
          </p:cNvPr>
          <p:cNvSpPr/>
          <p:nvPr/>
        </p:nvSpPr>
        <p:spPr>
          <a:xfrm>
            <a:off x="9603447" y="2286560"/>
            <a:ext cx="515155" cy="540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3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06432-6E2A-4083-8C21-66AA03BD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970"/>
            <a:ext cx="10515600" cy="1325563"/>
          </a:xfrm>
        </p:spPr>
        <p:txBody>
          <a:bodyPr/>
          <a:lstStyle/>
          <a:p>
            <a:r>
              <a:rPr lang="fr-CA" dirty="0"/>
              <a:t>4. Identifier chacune des régions abdomino-pelviennes.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BB9A6F-0FC4-446F-9473-AC70C8662F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77" y="2112135"/>
            <a:ext cx="3949320" cy="3803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A94692-3F9D-4743-B73C-6F26D3C9C82F}"/>
              </a:ext>
            </a:extLst>
          </p:cNvPr>
          <p:cNvSpPr txBox="1"/>
          <p:nvPr/>
        </p:nvSpPr>
        <p:spPr>
          <a:xfrm>
            <a:off x="838200" y="1595048"/>
            <a:ext cx="4314423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fr-CA" sz="2800" dirty="0">
                <a:solidFill>
                  <a:srgbClr val="FF0000"/>
                </a:solidFill>
              </a:rPr>
              <a:t>Lombaire gauche (latéral ou flanc)</a:t>
            </a:r>
          </a:p>
          <a:p>
            <a:endParaRPr lang="fr-CA" sz="28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Centrale et externe</a:t>
            </a:r>
          </a:p>
          <a:p>
            <a:r>
              <a:rPr lang="fr-CA" sz="2400" dirty="0">
                <a:solidFill>
                  <a:srgbClr val="FF0000"/>
                </a:solidFill>
              </a:rPr>
              <a:t>Côlon descendant, partie du rein gauche et une partie du grêle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5F4EF4-E066-461C-96BC-74F3A4E8DC5E}"/>
              </a:ext>
            </a:extLst>
          </p:cNvPr>
          <p:cNvSpPr txBox="1"/>
          <p:nvPr/>
        </p:nvSpPr>
        <p:spPr>
          <a:xfrm>
            <a:off x="838199" y="4231900"/>
            <a:ext cx="4314423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fr-CA" sz="2800" dirty="0">
                <a:solidFill>
                  <a:srgbClr val="FF0000"/>
                </a:solidFill>
              </a:rPr>
              <a:t>FIG (inguinale)</a:t>
            </a:r>
          </a:p>
          <a:p>
            <a:endParaRPr lang="fr-CA" sz="28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Vers la crête iliaque, </a:t>
            </a:r>
            <a:r>
              <a:rPr lang="fr-CA" sz="2400" dirty="0" err="1">
                <a:solidFill>
                  <a:srgbClr val="FF0000"/>
                </a:solidFill>
              </a:rPr>
              <a:t>inféro-latérale</a:t>
            </a:r>
            <a:endParaRPr lang="fr-CA" sz="24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Partie du côlon descendant, côlon iliaque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CDFFCA1-CB57-4982-996F-70F52DA16433}"/>
              </a:ext>
            </a:extLst>
          </p:cNvPr>
          <p:cNvSpPr/>
          <p:nvPr/>
        </p:nvSpPr>
        <p:spPr>
          <a:xfrm>
            <a:off x="9487537" y="3429000"/>
            <a:ext cx="515155" cy="540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DC300EB-CB0C-4470-8B71-156C352FC524}"/>
              </a:ext>
            </a:extLst>
          </p:cNvPr>
          <p:cNvSpPr/>
          <p:nvPr/>
        </p:nvSpPr>
        <p:spPr>
          <a:xfrm>
            <a:off x="9315918" y="4363031"/>
            <a:ext cx="515155" cy="540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0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0531D-3997-4579-A3A7-56631588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5. Par rapport à la trachée, comment est situé l’œsophage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417F6A-D78C-47FB-9339-93483E038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9101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CA" dirty="0"/>
              <a:t>Antérieurement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Postérieurement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Latéralement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2C015D-55E1-43D0-8350-A206B990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93" y="1404759"/>
            <a:ext cx="4717572" cy="463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409AA4E-4050-4CF1-92E4-BF1A005B6899}"/>
              </a:ext>
            </a:extLst>
          </p:cNvPr>
          <p:cNvSpPr/>
          <p:nvPr/>
        </p:nvSpPr>
        <p:spPr>
          <a:xfrm>
            <a:off x="660935" y="3086894"/>
            <a:ext cx="34891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91DA31A-BA0E-43DE-9D78-7F6BF8685E1F}"/>
              </a:ext>
            </a:extLst>
          </p:cNvPr>
          <p:cNvSpPr/>
          <p:nvPr/>
        </p:nvSpPr>
        <p:spPr>
          <a:xfrm>
            <a:off x="5718220" y="4997002"/>
            <a:ext cx="863776" cy="2446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51BE082-A3C4-4D49-8F9A-B9BE4067E42E}"/>
              </a:ext>
            </a:extLst>
          </p:cNvPr>
          <p:cNvSpPr/>
          <p:nvPr/>
        </p:nvSpPr>
        <p:spPr>
          <a:xfrm>
            <a:off x="5703193" y="5638797"/>
            <a:ext cx="863776" cy="2446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75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4DD3C-843C-4BA3-A189-E12FDF6D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6. L’extrémité inférieure de l’œsophage se situe dans :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C68E8A6-BDE7-48CC-A8B0-1E1CC7112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8206" cy="180621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CA" dirty="0"/>
              <a:t>La portion sus-diaphragmatique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La portion sous-diaphragmatique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8C4B2DC-B114-4836-8E4A-4783457FC0B9}"/>
              </a:ext>
            </a:extLst>
          </p:cNvPr>
          <p:cNvSpPr/>
          <p:nvPr/>
        </p:nvSpPr>
        <p:spPr>
          <a:xfrm>
            <a:off x="596540" y="2610376"/>
            <a:ext cx="592017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5" descr="Schéma œsophage">
            <a:extLst>
              <a:ext uri="{FF2B5EF4-FFF2-40B4-BE49-F238E27FC236}">
                <a16:creationId xmlns:a16="http://schemas.microsoft.com/office/drawing/2014/main" id="{8AA465C0-B042-4BA6-A1CB-AE7F58F76C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84" y="1106381"/>
            <a:ext cx="3848347" cy="57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F86CDD2-AD37-485A-A434-9F1E6E7528CE}"/>
              </a:ext>
            </a:extLst>
          </p:cNvPr>
          <p:cNvCxnSpPr>
            <a:cxnSpLocks/>
          </p:cNvCxnSpPr>
          <p:nvPr/>
        </p:nvCxnSpPr>
        <p:spPr>
          <a:xfrm flipV="1">
            <a:off x="5409127" y="5718220"/>
            <a:ext cx="2884867" cy="1803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B73E89C-E77A-4102-B599-86DCB6FA3707}"/>
              </a:ext>
            </a:extLst>
          </p:cNvPr>
          <p:cNvSpPr txBox="1"/>
          <p:nvPr/>
        </p:nvSpPr>
        <p:spPr>
          <a:xfrm>
            <a:off x="3207526" y="5636914"/>
            <a:ext cx="1959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Diaphragme</a:t>
            </a:r>
          </a:p>
        </p:txBody>
      </p:sp>
    </p:spTree>
    <p:extLst>
      <p:ext uri="{BB962C8B-B14F-4D97-AF65-F5344CB8AC3E}">
        <p14:creationId xmlns:p14="http://schemas.microsoft.com/office/powerpoint/2010/main" val="21214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A429D-C554-4FEE-8D73-20980B78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7. Comment se nomme l’orifice permettant la communication entre l’œsophage et l’estomac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36B10F-071D-43F6-B88A-6567C6A0A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674" y="1963936"/>
            <a:ext cx="7098652" cy="452893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E74B1E5-2E3F-467A-B993-3FAEB0A3AE92}"/>
              </a:ext>
            </a:extLst>
          </p:cNvPr>
          <p:cNvSpPr/>
          <p:nvPr/>
        </p:nvSpPr>
        <p:spPr>
          <a:xfrm>
            <a:off x="3152633" y="4763069"/>
            <a:ext cx="1323832" cy="532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3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6E57E-D7C2-47CC-A495-D7ED2638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8. Qui suis-je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5E27A-B0FC-46CA-ACFD-200B58F8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690688"/>
            <a:ext cx="67818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dirty="0"/>
              <a:t>Partie de l’estomac arrondie au-dessus et à gauche du cardia ? 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Partie de l’estomac située entre la grosse et la petite tubérosité ?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Je corresponds à la partie horizontale ou ascendante de l’estomac ?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Je permets la communication entre l’estomac et le duodénum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65046B-8DE8-4BCA-971F-09784A5D1F55}"/>
              </a:ext>
            </a:extLst>
          </p:cNvPr>
          <p:cNvSpPr txBox="1"/>
          <p:nvPr/>
        </p:nvSpPr>
        <p:spPr>
          <a:xfrm>
            <a:off x="1745381" y="2351313"/>
            <a:ext cx="4009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Grosse tubérosité ou fundus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9C7CCA-117A-4620-9D49-E231C2CFABDE}"/>
              </a:ext>
            </a:extLst>
          </p:cNvPr>
          <p:cNvSpPr txBox="1"/>
          <p:nvPr/>
        </p:nvSpPr>
        <p:spPr>
          <a:xfrm>
            <a:off x="1745381" y="3620135"/>
            <a:ext cx="1299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Le corps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367ABC-D9A0-4793-90F6-F97FE628104E}"/>
              </a:ext>
            </a:extLst>
          </p:cNvPr>
          <p:cNvSpPr txBox="1"/>
          <p:nvPr/>
        </p:nvSpPr>
        <p:spPr>
          <a:xfrm>
            <a:off x="1353495" y="4826681"/>
            <a:ext cx="31196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L’antre ou le vestibule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8F5F6D-FE62-4EAF-92D5-F55B051C4AAA}"/>
              </a:ext>
            </a:extLst>
          </p:cNvPr>
          <p:cNvSpPr txBox="1"/>
          <p:nvPr/>
        </p:nvSpPr>
        <p:spPr>
          <a:xfrm>
            <a:off x="838200" y="6042026"/>
            <a:ext cx="14193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Le pylore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864808-CC42-4B74-A66A-4523A3920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672" y="1393103"/>
            <a:ext cx="4624179" cy="464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AA7FA-0AE2-4077-A529-F1613762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9. Quels sont les trois segments de l’intestin grêle ? </a:t>
            </a:r>
          </a:p>
        </p:txBody>
      </p:sp>
      <p:pic>
        <p:nvPicPr>
          <p:cNvPr id="4" name="Picture 7" descr="360px-Illu_small_intestine[1]">
            <a:extLst>
              <a:ext uri="{FF2B5EF4-FFF2-40B4-BE49-F238E27FC236}">
                <a16:creationId xmlns:a16="http://schemas.microsoft.com/office/drawing/2014/main" id="{D35A0C55-B88D-4E59-8785-604524B7A58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3366" y="1690688"/>
            <a:ext cx="6085267" cy="44118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A540C8-77BA-4243-8F8F-E38C10FD9BCF}"/>
              </a:ext>
            </a:extLst>
          </p:cNvPr>
          <p:cNvSpPr/>
          <p:nvPr/>
        </p:nvSpPr>
        <p:spPr>
          <a:xfrm>
            <a:off x="3309871" y="2101851"/>
            <a:ext cx="1159098" cy="4481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4056D-A178-48E8-98E8-37357ADFCFFF}"/>
              </a:ext>
            </a:extLst>
          </p:cNvPr>
          <p:cNvSpPr/>
          <p:nvPr/>
        </p:nvSpPr>
        <p:spPr>
          <a:xfrm>
            <a:off x="7557753" y="4405023"/>
            <a:ext cx="1159098" cy="4481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787DC7-B12C-4EFD-9BC9-9EFDA58F16CF}"/>
              </a:ext>
            </a:extLst>
          </p:cNvPr>
          <p:cNvSpPr/>
          <p:nvPr/>
        </p:nvSpPr>
        <p:spPr>
          <a:xfrm>
            <a:off x="3668333" y="5448212"/>
            <a:ext cx="1159098" cy="4481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30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D3195-3343-4259-B194-5D24A121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10. Associer les parties du duodénum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4DB743-27E7-4904-A430-9ED99D339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9229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CA" dirty="0"/>
              <a:t>Première portion (D1)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Deuxième portion (D2)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Troisième portion (D3)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Quatrième portion (D4)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976AF82-7B16-43C7-BA4E-C73997C77F44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943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CA" dirty="0"/>
              <a:t>Partie horizontale du duodénum, elle est rétropéritonéale et s’étend transversalement au niveau de L4</a:t>
            </a:r>
          </a:p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Portion sous-hépatique, intrapéritonéale et apparait radiologiquement comme une poche triangulaire</a:t>
            </a:r>
          </a:p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Portion ascendante du duodénum, elle monte à la gauche de la colonne. C’est dans cette partie où l’on retrouve l’angle de Treitz</a:t>
            </a:r>
          </a:p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Partie descendante, rétropéritonéale, elle longe la tête du pancréas.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85E90A-E06B-4B05-9A3E-BC155A5DD0F3}"/>
              </a:ext>
            </a:extLst>
          </p:cNvPr>
          <p:cNvSpPr txBox="1"/>
          <p:nvPr/>
        </p:nvSpPr>
        <p:spPr>
          <a:xfrm>
            <a:off x="2569832" y="2285998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28820B-D7E8-4C92-9DC4-E16C3B3387B6}"/>
              </a:ext>
            </a:extLst>
          </p:cNvPr>
          <p:cNvSpPr txBox="1"/>
          <p:nvPr/>
        </p:nvSpPr>
        <p:spPr>
          <a:xfrm>
            <a:off x="2569832" y="3373913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D66574-1CEC-4FA1-849B-6767D3EDCE29}"/>
              </a:ext>
            </a:extLst>
          </p:cNvPr>
          <p:cNvSpPr txBox="1"/>
          <p:nvPr/>
        </p:nvSpPr>
        <p:spPr>
          <a:xfrm>
            <a:off x="2569832" y="4431098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3A0E16-4630-4784-9CD6-80ADAACCC8AF}"/>
              </a:ext>
            </a:extLst>
          </p:cNvPr>
          <p:cNvSpPr txBox="1"/>
          <p:nvPr/>
        </p:nvSpPr>
        <p:spPr>
          <a:xfrm>
            <a:off x="2569832" y="5488283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61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B8FE919-634D-47A2-AEC6-FDAFBEDCF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97" y="615075"/>
            <a:ext cx="5683205" cy="56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1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F2CDA-7DC6-4CDD-965B-3E6E0D87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11. Qui suis-je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5732A-E530-4D66-A3F5-8D72B3D6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CA" dirty="0"/>
              <a:t>Partie du grêle constituant les anses inférieures et verticales.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Partie du grêle constituant les anses supérieures et horizontales.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1FCA66-4153-479C-8824-03814EF1E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330" y="741541"/>
            <a:ext cx="4162870" cy="575133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A1E179B-8772-4704-981B-857D7B7BC0C0}"/>
              </a:ext>
            </a:extLst>
          </p:cNvPr>
          <p:cNvSpPr txBox="1"/>
          <p:nvPr/>
        </p:nvSpPr>
        <p:spPr>
          <a:xfrm>
            <a:off x="2679125" y="2936557"/>
            <a:ext cx="8611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Iléon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153108-9523-48E2-A22D-62F13F23314A}"/>
              </a:ext>
            </a:extLst>
          </p:cNvPr>
          <p:cNvSpPr txBox="1"/>
          <p:nvPr/>
        </p:nvSpPr>
        <p:spPr>
          <a:xfrm>
            <a:off x="2446689" y="5445035"/>
            <a:ext cx="13260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Jéjunum</a:t>
            </a:r>
          </a:p>
        </p:txBody>
      </p:sp>
    </p:spTree>
    <p:extLst>
      <p:ext uri="{BB962C8B-B14F-4D97-AF65-F5344CB8AC3E}">
        <p14:creationId xmlns:p14="http://schemas.microsoft.com/office/powerpoint/2010/main" val="197564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539F4-62F6-4F0A-BA9C-432BA3CA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1. Quelles structures se retrouvent dans ces cavités anatomiques ?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509C634-E3F7-425B-9B4D-457A6B504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588" y="1825625"/>
            <a:ext cx="3450465" cy="435133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Cavité abdominale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0BD85F9-85F3-4558-9AA9-9747997EB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5503" y="1825625"/>
            <a:ext cx="3450465" cy="435133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Cavité pelvienne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51586ECF-BB93-4A84-9876-610681713DB0}"/>
              </a:ext>
            </a:extLst>
          </p:cNvPr>
          <p:cNvSpPr txBox="1">
            <a:spLocks/>
          </p:cNvSpPr>
          <p:nvPr/>
        </p:nvSpPr>
        <p:spPr>
          <a:xfrm>
            <a:off x="8307947" y="1825625"/>
            <a:ext cx="3450465" cy="4351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/>
              <a:t>Structures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C66EA5C-A011-4810-AD2C-A33242EC3E4B}"/>
              </a:ext>
            </a:extLst>
          </p:cNvPr>
          <p:cNvSpPr txBox="1"/>
          <p:nvPr/>
        </p:nvSpPr>
        <p:spPr>
          <a:xfrm>
            <a:off x="8417418" y="2292440"/>
            <a:ext cx="146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La vessie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B3D500-B4EA-46B0-ABC9-B20BDA3DB158}"/>
              </a:ext>
            </a:extLst>
          </p:cNvPr>
          <p:cNvSpPr txBox="1"/>
          <p:nvPr/>
        </p:nvSpPr>
        <p:spPr>
          <a:xfrm>
            <a:off x="8417418" y="2734832"/>
            <a:ext cx="1605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L’estomac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28FF2F-D257-454D-B6B3-446C2014DFCD}"/>
              </a:ext>
            </a:extLst>
          </p:cNvPr>
          <p:cNvSpPr txBox="1"/>
          <p:nvPr/>
        </p:nvSpPr>
        <p:spPr>
          <a:xfrm>
            <a:off x="8428924" y="3142672"/>
            <a:ext cx="244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L’intestin grêle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015D673-DE38-404F-88E4-AD5DF13FCB0D}"/>
              </a:ext>
            </a:extLst>
          </p:cNvPr>
          <p:cNvSpPr txBox="1"/>
          <p:nvPr/>
        </p:nvSpPr>
        <p:spPr>
          <a:xfrm>
            <a:off x="8437941" y="4982939"/>
            <a:ext cx="1801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La prostate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5B8D0F-F21B-4207-9DD2-5101CA2D4483}"/>
              </a:ext>
            </a:extLst>
          </p:cNvPr>
          <p:cNvSpPr txBox="1"/>
          <p:nvPr/>
        </p:nvSpPr>
        <p:spPr>
          <a:xfrm>
            <a:off x="8417418" y="3566188"/>
            <a:ext cx="1145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Le foie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9BD75E-8A8E-43BC-8929-706D3451212E}"/>
              </a:ext>
            </a:extLst>
          </p:cNvPr>
          <p:cNvSpPr txBox="1"/>
          <p:nvPr/>
        </p:nvSpPr>
        <p:spPr>
          <a:xfrm>
            <a:off x="8437941" y="4001294"/>
            <a:ext cx="1168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La rate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ED1B12-203D-4F68-A1D2-F3848BDC5BD2}"/>
              </a:ext>
            </a:extLst>
          </p:cNvPr>
          <p:cNvSpPr txBox="1"/>
          <p:nvPr/>
        </p:nvSpPr>
        <p:spPr>
          <a:xfrm>
            <a:off x="8428924" y="4448059"/>
            <a:ext cx="164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Le rectum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255A4BE-C705-4435-BC7A-5A1DE38381BF}"/>
              </a:ext>
            </a:extLst>
          </p:cNvPr>
          <p:cNvSpPr txBox="1"/>
          <p:nvPr/>
        </p:nvSpPr>
        <p:spPr>
          <a:xfrm>
            <a:off x="8437941" y="5491836"/>
            <a:ext cx="144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Les reins</a:t>
            </a:r>
          </a:p>
        </p:txBody>
      </p:sp>
    </p:spTree>
    <p:extLst>
      <p:ext uri="{BB962C8B-B14F-4D97-AF65-F5344CB8AC3E}">
        <p14:creationId xmlns:p14="http://schemas.microsoft.com/office/powerpoint/2010/main" val="28815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3237 0.0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61576 -0.03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62448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2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63177 0.01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9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60364 0.049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82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9075 -0.21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041 L -0.29375 -0.14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59817 -0.034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24472-C798-46DE-8074-C0AD4C7B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12. Associer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5DAC7-9DE8-4D98-9B46-8F9024C9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816327"/>
            <a:ext cx="4953000" cy="3225346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CA" dirty="0"/>
              <a:t>Côlon transverse	(	)</a:t>
            </a:r>
          </a:p>
          <a:p>
            <a:pPr marL="514350" indent="-514350">
              <a:buFont typeface="+mj-lt"/>
              <a:buAutoNum type="alphaUcPeriod"/>
            </a:pPr>
            <a:r>
              <a:rPr lang="fr-CA" dirty="0" err="1"/>
              <a:t>Caecum</a:t>
            </a:r>
            <a:r>
              <a:rPr lang="fr-CA" dirty="0"/>
              <a:t>			(	)</a:t>
            </a:r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Sigmoïde		(	)</a:t>
            </a:r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Côlon ascendant	(	)</a:t>
            </a:r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Rectum			(	)</a:t>
            </a:r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Côlon descendant	(	)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2DF074E-AECC-4A1D-BC03-F4595D5CA8F8}"/>
              </a:ext>
            </a:extLst>
          </p:cNvPr>
          <p:cNvSpPr txBox="1">
            <a:spLocks/>
          </p:cNvSpPr>
          <p:nvPr/>
        </p:nvSpPr>
        <p:spPr>
          <a:xfrm>
            <a:off x="5627914" y="1045029"/>
            <a:ext cx="6096000" cy="52251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Rétropéritonéal, chemine de l’angle splénique au sigmoïde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Rétropéritonéal, remonte obliquement vers l’arrière et passe devant le rein droit et en dessous du foie pour se terminer à l’angle hépatique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Rétropéritonéal, situé dans la fosse iliaque droite et s’abouche avec l’iléon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Intrapéritonéal et très mobile, commence dans la fosse iliaque gauche et se projette ensuite vers la ligne médiane.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Partie terminale du côlon, cette partie est fixe.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Intrapéritonéal, chemine de droite à gauche, passe généralement sous le foie, l’estomac et se termine à la partie inférieure de la rate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9BEBFB-2079-4E17-AE65-C1B9CC5E58A2}"/>
              </a:ext>
            </a:extLst>
          </p:cNvPr>
          <p:cNvSpPr txBox="1"/>
          <p:nvPr/>
        </p:nvSpPr>
        <p:spPr>
          <a:xfrm>
            <a:off x="4572804" y="1772785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68E812-FEF1-43E3-918C-857A82833D6B}"/>
              </a:ext>
            </a:extLst>
          </p:cNvPr>
          <p:cNvSpPr txBox="1"/>
          <p:nvPr/>
        </p:nvSpPr>
        <p:spPr>
          <a:xfrm>
            <a:off x="4572804" y="230877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F0ACFB-597E-425A-BC5E-5B62B71FB875}"/>
              </a:ext>
            </a:extLst>
          </p:cNvPr>
          <p:cNvSpPr txBox="1"/>
          <p:nvPr/>
        </p:nvSpPr>
        <p:spPr>
          <a:xfrm>
            <a:off x="4572804" y="2844755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32C462-464E-460F-8F00-8F44F9C19D7B}"/>
              </a:ext>
            </a:extLst>
          </p:cNvPr>
          <p:cNvSpPr txBox="1"/>
          <p:nvPr/>
        </p:nvSpPr>
        <p:spPr>
          <a:xfrm>
            <a:off x="4572804" y="338074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B39607-4E14-4E2E-ABC5-8DC9946720A8}"/>
              </a:ext>
            </a:extLst>
          </p:cNvPr>
          <p:cNvSpPr txBox="1"/>
          <p:nvPr/>
        </p:nvSpPr>
        <p:spPr>
          <a:xfrm>
            <a:off x="4570484" y="385758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2728AE-69FE-4846-A8AB-F1C154B89C66}"/>
              </a:ext>
            </a:extLst>
          </p:cNvPr>
          <p:cNvSpPr txBox="1"/>
          <p:nvPr/>
        </p:nvSpPr>
        <p:spPr>
          <a:xfrm>
            <a:off x="4573607" y="440590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882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B19FE0-B90E-4E52-9CEA-88FC633A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46" y="0"/>
            <a:ext cx="8296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7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3E0D4-709E-4D05-AC30-A4959C84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13. Identifier les structures suivantes.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92F4F5-7A40-4CF0-BB61-70309EE417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54" y="1727654"/>
            <a:ext cx="4744131" cy="4071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BF169A-A374-4575-AF41-F038629C5D75}"/>
              </a:ext>
            </a:extLst>
          </p:cNvPr>
          <p:cNvSpPr txBox="1"/>
          <p:nvPr/>
        </p:nvSpPr>
        <p:spPr>
          <a:xfrm>
            <a:off x="385133" y="1745520"/>
            <a:ext cx="18145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1 - Pancréas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348499-FF9A-4379-866E-18C0DE7944BD}"/>
              </a:ext>
            </a:extLst>
          </p:cNvPr>
          <p:cNvSpPr txBox="1"/>
          <p:nvPr/>
        </p:nvSpPr>
        <p:spPr>
          <a:xfrm>
            <a:off x="370115" y="2631569"/>
            <a:ext cx="46839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2 – Canal pancréatique (Wirsung)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F0ECA1-F5DC-46CE-A720-E877505D6B59}"/>
              </a:ext>
            </a:extLst>
          </p:cNvPr>
          <p:cNvSpPr txBox="1"/>
          <p:nvPr/>
        </p:nvSpPr>
        <p:spPr>
          <a:xfrm>
            <a:off x="348721" y="3475933"/>
            <a:ext cx="28328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3 – Duodénum (D3)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107910-DC47-4891-8A47-FEA7DB47C2E9}"/>
              </a:ext>
            </a:extLst>
          </p:cNvPr>
          <p:cNvSpPr txBox="1"/>
          <p:nvPr/>
        </p:nvSpPr>
        <p:spPr>
          <a:xfrm>
            <a:off x="297670" y="4388486"/>
            <a:ext cx="30957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4 – Canal cholédoque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8D7B3F-BA5E-44CD-92BC-B8822A0804AD}"/>
              </a:ext>
            </a:extLst>
          </p:cNvPr>
          <p:cNvSpPr txBox="1"/>
          <p:nvPr/>
        </p:nvSpPr>
        <p:spPr>
          <a:xfrm>
            <a:off x="297670" y="5318035"/>
            <a:ext cx="71847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5 – Grande caroncule ou papille duodénale majeure</a:t>
            </a:r>
          </a:p>
        </p:txBody>
      </p:sp>
    </p:spTree>
    <p:extLst>
      <p:ext uri="{BB962C8B-B14F-4D97-AF65-F5344CB8AC3E}">
        <p14:creationId xmlns:p14="http://schemas.microsoft.com/office/powerpoint/2010/main" val="29265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3E0D4-709E-4D05-AC30-A4959C84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13. Identifier les structures suivantes.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92F4F5-7A40-4CF0-BB61-70309EE417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54" y="1727654"/>
            <a:ext cx="4744131" cy="4071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BF169A-A374-4575-AF41-F038629C5D75}"/>
              </a:ext>
            </a:extLst>
          </p:cNvPr>
          <p:cNvSpPr txBox="1"/>
          <p:nvPr/>
        </p:nvSpPr>
        <p:spPr>
          <a:xfrm>
            <a:off x="385133" y="1745520"/>
            <a:ext cx="2768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6 – Vésicule biliaire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348499-FF9A-4379-866E-18C0DE7944BD}"/>
              </a:ext>
            </a:extLst>
          </p:cNvPr>
          <p:cNvSpPr txBox="1"/>
          <p:nvPr/>
        </p:nvSpPr>
        <p:spPr>
          <a:xfrm>
            <a:off x="370115" y="2631569"/>
            <a:ext cx="2614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7 – Canal cystique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F0ECA1-F5DC-46CE-A720-E877505D6B59}"/>
              </a:ext>
            </a:extLst>
          </p:cNvPr>
          <p:cNvSpPr txBox="1"/>
          <p:nvPr/>
        </p:nvSpPr>
        <p:spPr>
          <a:xfrm>
            <a:off x="348721" y="3475933"/>
            <a:ext cx="3598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8 – Canal hépatique droit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107910-DC47-4891-8A47-FEA7DB47C2E9}"/>
              </a:ext>
            </a:extLst>
          </p:cNvPr>
          <p:cNvSpPr txBox="1"/>
          <p:nvPr/>
        </p:nvSpPr>
        <p:spPr>
          <a:xfrm>
            <a:off x="297670" y="4388486"/>
            <a:ext cx="39136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9 – Canal hépatique gauche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8D7B3F-BA5E-44CD-92BC-B8822A0804AD}"/>
              </a:ext>
            </a:extLst>
          </p:cNvPr>
          <p:cNvSpPr txBox="1"/>
          <p:nvPr/>
        </p:nvSpPr>
        <p:spPr>
          <a:xfrm>
            <a:off x="297670" y="5318035"/>
            <a:ext cx="4311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10 – Canal hépatique commun</a:t>
            </a:r>
          </a:p>
        </p:txBody>
      </p:sp>
    </p:spTree>
    <p:extLst>
      <p:ext uri="{BB962C8B-B14F-4D97-AF65-F5344CB8AC3E}">
        <p14:creationId xmlns:p14="http://schemas.microsoft.com/office/powerpoint/2010/main" val="27403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2AE92-7BAE-4CA0-A420-B2416D59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14. Vrai ou faux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54412-73B5-4E36-807C-FA5D28D60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CA" dirty="0"/>
              <a:t>Le pancréas passe devant l’estomac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La tête du pancréas est voisine de la rate</a:t>
            </a:r>
          </a:p>
          <a:p>
            <a:pPr marL="514350" indent="-514350">
              <a:buFont typeface="+mj-lt"/>
              <a:buAutoNum type="alphaUcPeriod"/>
            </a:pPr>
            <a:endParaRPr lang="fr-CA" dirty="0"/>
          </a:p>
          <a:p>
            <a:pPr marL="514350" indent="-514350">
              <a:buFont typeface="+mj-lt"/>
              <a:buAutoNum type="alphaUcPeriod"/>
            </a:pPr>
            <a:r>
              <a:rPr lang="fr-CA" dirty="0"/>
              <a:t>L’aorte et la veine cave inférieure sont situées derrière le pancréas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951827-6E33-4CBF-999F-AC25FDADBB04}"/>
              </a:ext>
            </a:extLst>
          </p:cNvPr>
          <p:cNvSpPr txBox="1"/>
          <p:nvPr/>
        </p:nvSpPr>
        <p:spPr>
          <a:xfrm>
            <a:off x="2235242" y="2703463"/>
            <a:ext cx="8088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Faux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BC9A7F-6BB2-4665-981D-CA05C2C8241E}"/>
              </a:ext>
            </a:extLst>
          </p:cNvPr>
          <p:cNvSpPr txBox="1"/>
          <p:nvPr/>
        </p:nvSpPr>
        <p:spPr>
          <a:xfrm>
            <a:off x="3577412" y="3755072"/>
            <a:ext cx="8088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Faux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98D43C-9AF2-4FD3-B211-2F11AEFD1455}"/>
              </a:ext>
            </a:extLst>
          </p:cNvPr>
          <p:cNvSpPr txBox="1"/>
          <p:nvPr/>
        </p:nvSpPr>
        <p:spPr>
          <a:xfrm>
            <a:off x="2536160" y="5684520"/>
            <a:ext cx="7130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600" dirty="0">
                <a:solidFill>
                  <a:srgbClr val="FF0000"/>
                </a:solidFill>
              </a:rPr>
              <a:t>Vrai</a:t>
            </a:r>
          </a:p>
        </p:txBody>
      </p:sp>
      <p:pic>
        <p:nvPicPr>
          <p:cNvPr id="8" name="Picture 2" descr="http://academic.kellogg.edu/herbrandsonc/bio201_mckinley/f20-13at_pancreas_c.jpg">
            <a:extLst>
              <a:ext uri="{FF2B5EF4-FFF2-40B4-BE49-F238E27FC236}">
                <a16:creationId xmlns:a16="http://schemas.microsoft.com/office/drawing/2014/main" id="{67F5C58A-7CAD-4031-ACEA-A04EA5BC215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/>
          <a:stretch>
            <a:fillRect/>
          </a:stretch>
        </p:blipFill>
        <p:spPr bwMode="auto">
          <a:xfrm>
            <a:off x="6625390" y="1523617"/>
            <a:ext cx="54229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1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CEDDE59-34AF-433E-BA59-83E955A40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78" y="194811"/>
            <a:ext cx="8011643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9B41A14-1EC2-4712-BEA9-B6C72ECF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2. Membrane recouvrant une grande partie des organes abdominaux ?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EB1EBC-49A2-443F-AFE3-9FF0B8298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Le péritoine : </a:t>
            </a: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  <a:p>
            <a:pPr lvl="1"/>
            <a:r>
              <a:rPr lang="fr-CA" dirty="0">
                <a:solidFill>
                  <a:srgbClr val="FF0000"/>
                </a:solidFill>
              </a:rPr>
              <a:t>Membrane séreuse composée de 2 feuillets : </a:t>
            </a:r>
          </a:p>
          <a:p>
            <a:pPr marL="457200" lvl="1" indent="0">
              <a:buNone/>
            </a:pPr>
            <a:endParaRPr lang="fr-CA" dirty="0">
              <a:solidFill>
                <a:srgbClr val="FF0000"/>
              </a:solidFill>
            </a:endParaRPr>
          </a:p>
          <a:p>
            <a:pPr lvl="2"/>
            <a:r>
              <a:rPr lang="fr-CA" dirty="0">
                <a:solidFill>
                  <a:srgbClr val="FF0000"/>
                </a:solidFill>
              </a:rPr>
              <a:t>Feuillet pariétal : Appliqué sur les parois des cavités abdo et pelviennes</a:t>
            </a:r>
          </a:p>
          <a:p>
            <a:pPr lvl="2"/>
            <a:endParaRPr lang="fr-CA" dirty="0">
              <a:solidFill>
                <a:srgbClr val="FF0000"/>
              </a:solidFill>
            </a:endParaRPr>
          </a:p>
          <a:p>
            <a:pPr lvl="2"/>
            <a:r>
              <a:rPr lang="fr-CA" dirty="0">
                <a:solidFill>
                  <a:srgbClr val="FF0000"/>
                </a:solidFill>
              </a:rPr>
              <a:t>Feuillet viscéral : Recouvre les organes abdo et pelviens</a:t>
            </a:r>
          </a:p>
          <a:p>
            <a:pPr lvl="2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74FD6-BE0C-48EA-971F-77511C7D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3. Espace se situant entre les 2 feuillets du péritoine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14EB33-891B-497F-99C8-99D9C88E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4110" cy="4351338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Cavité péritonéale</a:t>
            </a:r>
          </a:p>
          <a:p>
            <a:endParaRPr lang="fr-CA" dirty="0">
              <a:solidFill>
                <a:srgbClr val="FF0000"/>
              </a:solidFill>
            </a:endParaRPr>
          </a:p>
          <a:p>
            <a:pPr lvl="1"/>
            <a:r>
              <a:rPr lang="fr-CA" dirty="0">
                <a:solidFill>
                  <a:srgbClr val="FF0000"/>
                </a:solidFill>
              </a:rPr>
              <a:t>Contient un liquide favorisant le glissement des organes</a:t>
            </a: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7948BAF8-DAF0-40BF-A539-4CFCE508B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32147"/>
            <a:ext cx="4904550" cy="533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06432-6E2A-4083-8C21-66AA03BD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4. Identifier chacune des régions abdomino-pelviennes.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BB9A6F-0FC4-446F-9473-AC70C8662F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77" y="2112135"/>
            <a:ext cx="3949320" cy="3803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A94692-3F9D-4743-B73C-6F26D3C9C82F}"/>
              </a:ext>
            </a:extLst>
          </p:cNvPr>
          <p:cNvSpPr txBox="1"/>
          <p:nvPr/>
        </p:nvSpPr>
        <p:spPr>
          <a:xfrm>
            <a:off x="838200" y="1906073"/>
            <a:ext cx="4314423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2800" dirty="0">
                <a:solidFill>
                  <a:srgbClr val="FF0000"/>
                </a:solidFill>
              </a:rPr>
              <a:t>Épigastrique</a:t>
            </a:r>
          </a:p>
          <a:p>
            <a:endParaRPr lang="fr-CA" sz="28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Supéro- médiane</a:t>
            </a:r>
          </a:p>
          <a:p>
            <a:r>
              <a:rPr lang="fr-CA" sz="2400" dirty="0">
                <a:solidFill>
                  <a:srgbClr val="FF0000"/>
                </a:solidFill>
              </a:rPr>
              <a:t>Estomac, foie, pancréas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8D6E54-4FF5-49BD-B707-90E17C223AE6}"/>
              </a:ext>
            </a:extLst>
          </p:cNvPr>
          <p:cNvSpPr txBox="1"/>
          <p:nvPr/>
        </p:nvSpPr>
        <p:spPr>
          <a:xfrm>
            <a:off x="838200" y="4041531"/>
            <a:ext cx="4314423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CA" sz="2800" dirty="0">
                <a:solidFill>
                  <a:srgbClr val="FF0000"/>
                </a:solidFill>
              </a:rPr>
              <a:t>Ombilicale</a:t>
            </a:r>
          </a:p>
          <a:p>
            <a:endParaRPr lang="fr-CA" sz="28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Centrale</a:t>
            </a:r>
          </a:p>
          <a:p>
            <a:r>
              <a:rPr lang="fr-CA" sz="2400" dirty="0">
                <a:solidFill>
                  <a:srgbClr val="FF0000"/>
                </a:solidFill>
              </a:rPr>
              <a:t>Grêle, partie des uretères D et G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794B343-8CCE-421D-8FE5-6CF94F6958C8}"/>
              </a:ext>
            </a:extLst>
          </p:cNvPr>
          <p:cNvSpPr/>
          <p:nvPr/>
        </p:nvSpPr>
        <p:spPr>
          <a:xfrm>
            <a:off x="8405712" y="2595653"/>
            <a:ext cx="515155" cy="540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4CCA37B-102E-4353-8AFD-8A05F399FA7A}"/>
              </a:ext>
            </a:extLst>
          </p:cNvPr>
          <p:cNvSpPr/>
          <p:nvPr/>
        </p:nvSpPr>
        <p:spPr>
          <a:xfrm>
            <a:off x="8405712" y="3328388"/>
            <a:ext cx="515155" cy="540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94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06432-6E2A-4083-8C21-66AA03BD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4. Identifier chacune des régions abdomino-pelviennes.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BB9A6F-0FC4-446F-9473-AC70C8662F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77" y="2112135"/>
            <a:ext cx="3949320" cy="3803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A94692-3F9D-4743-B73C-6F26D3C9C82F}"/>
              </a:ext>
            </a:extLst>
          </p:cNvPr>
          <p:cNvSpPr txBox="1"/>
          <p:nvPr/>
        </p:nvSpPr>
        <p:spPr>
          <a:xfrm>
            <a:off x="838200" y="2397864"/>
            <a:ext cx="4314423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A" sz="2800" dirty="0">
                <a:solidFill>
                  <a:srgbClr val="FF0000"/>
                </a:solidFill>
              </a:rPr>
              <a:t>Hypogastrique (pelvienne)</a:t>
            </a:r>
          </a:p>
          <a:p>
            <a:endParaRPr lang="fr-CA" sz="2800" dirty="0">
              <a:solidFill>
                <a:srgbClr val="FF0000"/>
              </a:solidFill>
            </a:endParaRPr>
          </a:p>
          <a:p>
            <a:r>
              <a:rPr lang="fr-CA" sz="2400" dirty="0" err="1">
                <a:solidFill>
                  <a:srgbClr val="FF0000"/>
                </a:solidFill>
              </a:rPr>
              <a:t>Inféro</a:t>
            </a:r>
            <a:r>
              <a:rPr lang="fr-CA" sz="2400" dirty="0">
                <a:solidFill>
                  <a:srgbClr val="FF0000"/>
                </a:solidFill>
              </a:rPr>
              <a:t> - médiane</a:t>
            </a:r>
          </a:p>
          <a:p>
            <a:r>
              <a:rPr lang="fr-CA" sz="2400" dirty="0">
                <a:solidFill>
                  <a:srgbClr val="FF0000"/>
                </a:solidFill>
              </a:rPr>
              <a:t>Partie inf. des uretères D et G, iléon terminal, côlon pelvien, vessie, ampoule rectale, organes génitaux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56D4BEF-8A71-4076-B5E1-015A875C28D0}"/>
              </a:ext>
            </a:extLst>
          </p:cNvPr>
          <p:cNvSpPr/>
          <p:nvPr/>
        </p:nvSpPr>
        <p:spPr>
          <a:xfrm>
            <a:off x="8457227" y="4604757"/>
            <a:ext cx="515155" cy="540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52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06432-6E2A-4083-8C21-66AA03BD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4. Identifier chacune des régions abdomino-pelviennes.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BB9A6F-0FC4-446F-9473-AC70C8662F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77" y="2112135"/>
            <a:ext cx="3949320" cy="3803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A94692-3F9D-4743-B73C-6F26D3C9C82F}"/>
              </a:ext>
            </a:extLst>
          </p:cNvPr>
          <p:cNvSpPr txBox="1"/>
          <p:nvPr/>
        </p:nvSpPr>
        <p:spPr>
          <a:xfrm>
            <a:off x="838200" y="2397864"/>
            <a:ext cx="4314423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CA" sz="2800" dirty="0">
                <a:solidFill>
                  <a:srgbClr val="FF0000"/>
                </a:solidFill>
              </a:rPr>
              <a:t>Hypocondre droit</a:t>
            </a:r>
          </a:p>
          <a:p>
            <a:endParaRPr lang="fr-CA" sz="28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Dessous le diaphragme, </a:t>
            </a:r>
            <a:r>
              <a:rPr lang="fr-CA" sz="2400" dirty="0" err="1">
                <a:solidFill>
                  <a:srgbClr val="FF0000"/>
                </a:solidFill>
              </a:rPr>
              <a:t>supéro-externe</a:t>
            </a:r>
            <a:endParaRPr lang="fr-CA" sz="24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Foie, vésicule biliaire, angle hépatique, surrénale droite et partie du rein droit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9F9D94A-B717-40A7-AA46-CD843D0440B1}"/>
              </a:ext>
            </a:extLst>
          </p:cNvPr>
          <p:cNvSpPr/>
          <p:nvPr/>
        </p:nvSpPr>
        <p:spPr>
          <a:xfrm>
            <a:off x="7259493" y="2397864"/>
            <a:ext cx="515155" cy="540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680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06432-6E2A-4083-8C21-66AA03BD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970"/>
            <a:ext cx="10515600" cy="1325563"/>
          </a:xfrm>
        </p:spPr>
        <p:txBody>
          <a:bodyPr/>
          <a:lstStyle/>
          <a:p>
            <a:r>
              <a:rPr lang="fr-CA" dirty="0"/>
              <a:t>4. Identifier chacune des régions abdomino-pelviennes.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BB9A6F-0FC4-446F-9473-AC70C8662F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77" y="2112135"/>
            <a:ext cx="3949320" cy="3803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A94692-3F9D-4743-B73C-6F26D3C9C82F}"/>
              </a:ext>
            </a:extLst>
          </p:cNvPr>
          <p:cNvSpPr txBox="1"/>
          <p:nvPr/>
        </p:nvSpPr>
        <p:spPr>
          <a:xfrm>
            <a:off x="838200" y="1595048"/>
            <a:ext cx="4314423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CA" sz="2800" dirty="0">
                <a:solidFill>
                  <a:srgbClr val="FF0000"/>
                </a:solidFill>
              </a:rPr>
              <a:t>Lombaire droite (latéral ou flanc)</a:t>
            </a:r>
          </a:p>
          <a:p>
            <a:endParaRPr lang="fr-CA" sz="28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Centrale et externe</a:t>
            </a:r>
          </a:p>
          <a:p>
            <a:r>
              <a:rPr lang="fr-CA" sz="2400" dirty="0">
                <a:solidFill>
                  <a:srgbClr val="FF0000"/>
                </a:solidFill>
              </a:rPr>
              <a:t>Côlon ascendant, partie du rein droit et une partie du grêle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5F4EF4-E066-461C-96BC-74F3A4E8DC5E}"/>
              </a:ext>
            </a:extLst>
          </p:cNvPr>
          <p:cNvSpPr txBox="1"/>
          <p:nvPr/>
        </p:nvSpPr>
        <p:spPr>
          <a:xfrm>
            <a:off x="838199" y="4231900"/>
            <a:ext cx="431442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fr-CA" sz="2800" dirty="0">
                <a:solidFill>
                  <a:srgbClr val="FF0000"/>
                </a:solidFill>
              </a:rPr>
              <a:t>FID (inguinale)</a:t>
            </a:r>
          </a:p>
          <a:p>
            <a:endParaRPr lang="fr-CA" sz="28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Vers la crête iliaque, </a:t>
            </a:r>
            <a:r>
              <a:rPr lang="fr-CA" sz="2400" dirty="0" err="1">
                <a:solidFill>
                  <a:srgbClr val="FF0000"/>
                </a:solidFill>
              </a:rPr>
              <a:t>inféro-latérale</a:t>
            </a:r>
            <a:endParaRPr lang="fr-CA" sz="2400" dirty="0">
              <a:solidFill>
                <a:srgbClr val="FF0000"/>
              </a:solidFill>
            </a:endParaRPr>
          </a:p>
          <a:p>
            <a:r>
              <a:rPr lang="fr-CA" sz="2400" dirty="0" err="1">
                <a:solidFill>
                  <a:srgbClr val="FF0000"/>
                </a:solidFill>
              </a:rPr>
              <a:t>Caecum</a:t>
            </a:r>
            <a:r>
              <a:rPr lang="fr-CA" sz="2400" dirty="0">
                <a:solidFill>
                  <a:srgbClr val="FF0000"/>
                </a:solidFill>
              </a:rPr>
              <a:t> et appendice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C9D429C-BAD7-4662-872F-48742F4B3C5E}"/>
              </a:ext>
            </a:extLst>
          </p:cNvPr>
          <p:cNvSpPr/>
          <p:nvPr/>
        </p:nvSpPr>
        <p:spPr>
          <a:xfrm>
            <a:off x="7388281" y="3429000"/>
            <a:ext cx="515155" cy="540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D225095-C3ED-4CD6-9F4A-30249AB8A231}"/>
              </a:ext>
            </a:extLst>
          </p:cNvPr>
          <p:cNvSpPr/>
          <p:nvPr/>
        </p:nvSpPr>
        <p:spPr>
          <a:xfrm>
            <a:off x="7478433" y="4312393"/>
            <a:ext cx="515155" cy="540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36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812</Words>
  <Application>Microsoft Office PowerPoint</Application>
  <PresentationFormat>Grand écran</PresentationFormat>
  <Paragraphs>163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Anatomie abdominale et pelvienne</vt:lpstr>
      <vt:lpstr>1. Quelles structures se retrouvent dans ces cavités anatomiques ? </vt:lpstr>
      <vt:lpstr>Présentation PowerPoint</vt:lpstr>
      <vt:lpstr>2. Membrane recouvrant une grande partie des organes abdominaux ? </vt:lpstr>
      <vt:lpstr>3. Espace se situant entre les 2 feuillets du péritoine ? </vt:lpstr>
      <vt:lpstr>4. Identifier chacune des régions abdomino-pelviennes. </vt:lpstr>
      <vt:lpstr>4. Identifier chacune des régions abdomino-pelviennes. </vt:lpstr>
      <vt:lpstr>4. Identifier chacune des régions abdomino-pelviennes. </vt:lpstr>
      <vt:lpstr>4. Identifier chacune des régions abdomino-pelviennes. </vt:lpstr>
      <vt:lpstr>4. Identifier chacune des régions abdomino-pelviennes. </vt:lpstr>
      <vt:lpstr>4. Identifier chacune des régions abdomino-pelviennes. </vt:lpstr>
      <vt:lpstr>5. Par rapport à la trachée, comment est situé l’œsophage ? </vt:lpstr>
      <vt:lpstr>6. L’extrémité inférieure de l’œsophage se situe dans : </vt:lpstr>
      <vt:lpstr>7. Comment se nomme l’orifice permettant la communication entre l’œsophage et l’estomac ?</vt:lpstr>
      <vt:lpstr>8. Qui suis-je ? </vt:lpstr>
      <vt:lpstr>9. Quels sont les trois segments de l’intestin grêle ? </vt:lpstr>
      <vt:lpstr>10. Associer les parties du duodénum</vt:lpstr>
      <vt:lpstr>Présentation PowerPoint</vt:lpstr>
      <vt:lpstr>11. Qui suis-je ? </vt:lpstr>
      <vt:lpstr>12. Associer</vt:lpstr>
      <vt:lpstr>Présentation PowerPoint</vt:lpstr>
      <vt:lpstr>13. Identifier les structures suivantes. </vt:lpstr>
      <vt:lpstr>13. Identifier les structures suivantes. </vt:lpstr>
      <vt:lpstr>14. Vrai ou faux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abdominale et pelvienne</dc:title>
  <dc:creator>Luc Bélanger</dc:creator>
  <cp:lastModifiedBy>Luc Bélanger</cp:lastModifiedBy>
  <cp:revision>27</cp:revision>
  <dcterms:created xsi:type="dcterms:W3CDTF">2022-03-26T14:07:51Z</dcterms:created>
  <dcterms:modified xsi:type="dcterms:W3CDTF">2022-03-28T12:31:24Z</dcterms:modified>
</cp:coreProperties>
</file>