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A886E0"/>
    <a:srgbClr val="0099CC"/>
    <a:srgbClr val="66FF66"/>
    <a:srgbClr val="EA7068"/>
    <a:srgbClr val="CC5046"/>
    <a:srgbClr val="E9CE9F"/>
    <a:srgbClr val="9EE9E4"/>
    <a:srgbClr val="E59F5A"/>
    <a:srgbClr val="367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>
      <p:cViewPr varScale="1">
        <p:scale>
          <a:sx n="74" d="100"/>
          <a:sy n="74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A9A0E-EB4E-4E62-8BBF-9F4678C95E5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88EA329-2A20-4CAE-9808-61581DE0A056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CA" sz="1050" dirty="0">
              <a:solidFill>
                <a:schemeClr val="tx1"/>
              </a:solidFill>
            </a:rPr>
            <a:t>Veines pulmonaires</a:t>
          </a:r>
        </a:p>
      </dgm:t>
    </dgm:pt>
    <dgm:pt modelId="{D1935453-7890-44F3-B9AC-9BD778ADE071}" type="parTrans" cxnId="{B18DB834-B2D6-49E3-AC4E-B09418A3C342}">
      <dgm:prSet/>
      <dgm:spPr/>
      <dgm:t>
        <a:bodyPr/>
        <a:lstStyle/>
        <a:p>
          <a:endParaRPr lang="fr-CA"/>
        </a:p>
      </dgm:t>
    </dgm:pt>
    <dgm:pt modelId="{1C068708-3A37-47DD-811F-8828D0E3B447}" type="sibTrans" cxnId="{B18DB834-B2D6-49E3-AC4E-B09418A3C342}">
      <dgm:prSet/>
      <dgm:spPr/>
      <dgm:t>
        <a:bodyPr/>
        <a:lstStyle/>
        <a:p>
          <a:endParaRPr lang="fr-CA"/>
        </a:p>
      </dgm:t>
    </dgm:pt>
    <dgm:pt modelId="{C7553FAD-0A7C-4C3C-B397-B4DB65CD0B33}">
      <dgm:prSet phldrT="[Texte]" custT="1"/>
      <dgm:spPr>
        <a:solidFill>
          <a:srgbClr val="FF9966"/>
        </a:solidFill>
      </dgm:spPr>
      <dgm:t>
        <a:bodyPr/>
        <a:lstStyle/>
        <a:p>
          <a:r>
            <a:rPr lang="fr-CA" sz="1200" dirty="0">
              <a:solidFill>
                <a:schemeClr val="tx1"/>
              </a:solidFill>
            </a:rPr>
            <a:t>Bronche souche G</a:t>
          </a:r>
        </a:p>
      </dgm:t>
    </dgm:pt>
    <dgm:pt modelId="{FD7FA1CB-C7AF-4879-B1DB-124954D582A5}" type="parTrans" cxnId="{3B4F6A4E-5B6D-4F90-AF0D-01945C32D830}">
      <dgm:prSet/>
      <dgm:spPr/>
      <dgm:t>
        <a:bodyPr/>
        <a:lstStyle/>
        <a:p>
          <a:endParaRPr lang="fr-CA"/>
        </a:p>
      </dgm:t>
    </dgm:pt>
    <dgm:pt modelId="{F456F6FD-6897-4932-8C37-058C7CAE35F1}" type="sibTrans" cxnId="{3B4F6A4E-5B6D-4F90-AF0D-01945C32D830}">
      <dgm:prSet/>
      <dgm:spPr/>
      <dgm:t>
        <a:bodyPr/>
        <a:lstStyle/>
        <a:p>
          <a:endParaRPr lang="fr-CA"/>
        </a:p>
      </dgm:t>
    </dgm:pt>
    <dgm:pt modelId="{C132671B-582D-42A0-9684-60DDD9B869AF}">
      <dgm:prSet phldrT="[Texte]" custT="1"/>
      <dgm:spPr>
        <a:solidFill>
          <a:srgbClr val="CC0000"/>
        </a:solidFill>
      </dgm:spPr>
      <dgm:t>
        <a:bodyPr/>
        <a:lstStyle/>
        <a:p>
          <a:r>
            <a:rPr lang="fr-CA" sz="1050" dirty="0">
              <a:solidFill>
                <a:schemeClr val="tx1"/>
              </a:solidFill>
            </a:rPr>
            <a:t>Artères pulmonaires</a:t>
          </a:r>
        </a:p>
      </dgm:t>
    </dgm:pt>
    <dgm:pt modelId="{6D512E9C-EE19-4629-90C2-2A9B955882CA}" type="parTrans" cxnId="{1315B344-2361-4ECB-8F78-F2110917978C}">
      <dgm:prSet/>
      <dgm:spPr/>
      <dgm:t>
        <a:bodyPr/>
        <a:lstStyle/>
        <a:p>
          <a:endParaRPr lang="fr-CA"/>
        </a:p>
      </dgm:t>
    </dgm:pt>
    <dgm:pt modelId="{5F8311E5-42C2-45D4-8239-84723ADADD66}" type="sibTrans" cxnId="{1315B344-2361-4ECB-8F78-F2110917978C}">
      <dgm:prSet/>
      <dgm:spPr/>
      <dgm:t>
        <a:bodyPr/>
        <a:lstStyle/>
        <a:p>
          <a:endParaRPr lang="fr-CA"/>
        </a:p>
      </dgm:t>
    </dgm:pt>
    <dgm:pt modelId="{E2BC4702-2D75-44D0-B38E-23623CD597E1}">
      <dgm:prSet phldrT="[Texte]"/>
      <dgm:spPr/>
      <dgm:t>
        <a:bodyPr/>
        <a:lstStyle/>
        <a:p>
          <a:r>
            <a:rPr lang="fr-CA" dirty="0">
              <a:solidFill>
                <a:srgbClr val="FF0000"/>
              </a:solidFill>
            </a:rPr>
            <a:t>Pédicule</a:t>
          </a:r>
        </a:p>
        <a:p>
          <a:r>
            <a:rPr lang="fr-CA" dirty="0">
              <a:solidFill>
                <a:srgbClr val="FF0000"/>
              </a:solidFill>
            </a:rPr>
            <a:t>pulmonaire</a:t>
          </a:r>
        </a:p>
      </dgm:t>
    </dgm:pt>
    <dgm:pt modelId="{CA7D81CF-D159-4F8E-8437-E1EA436B5F3C}" type="parTrans" cxnId="{69DB622D-EA08-46BB-9B6D-33FDC121B22D}">
      <dgm:prSet/>
      <dgm:spPr/>
      <dgm:t>
        <a:bodyPr/>
        <a:lstStyle/>
        <a:p>
          <a:endParaRPr lang="fr-CA"/>
        </a:p>
      </dgm:t>
    </dgm:pt>
    <dgm:pt modelId="{F5E8501F-5C37-472A-8501-A8DB53C784D4}" type="sibTrans" cxnId="{69DB622D-EA08-46BB-9B6D-33FDC121B22D}">
      <dgm:prSet/>
      <dgm:spPr/>
      <dgm:t>
        <a:bodyPr/>
        <a:lstStyle/>
        <a:p>
          <a:endParaRPr lang="fr-CA"/>
        </a:p>
      </dgm:t>
    </dgm:pt>
    <dgm:pt modelId="{506CF6EE-28D2-483E-B277-011A3F627DF0}" type="pres">
      <dgm:prSet presAssocID="{9C2A9A0E-EB4E-4E62-8BBF-9F4678C95E50}" presName="Name0" presStyleCnt="0">
        <dgm:presLayoutVars>
          <dgm:chMax val="4"/>
          <dgm:resizeHandles val="exact"/>
        </dgm:presLayoutVars>
      </dgm:prSet>
      <dgm:spPr/>
    </dgm:pt>
    <dgm:pt modelId="{28B54470-DD85-4FDE-B66A-C6B01D12C2DE}" type="pres">
      <dgm:prSet presAssocID="{9C2A9A0E-EB4E-4E62-8BBF-9F4678C95E50}" presName="ellipse" presStyleLbl="trBgShp" presStyleIdx="0" presStyleCnt="1" custAng="0" custScaleX="110903" custScaleY="107079" custLinFactNeighborX="1196" custLinFactNeighborY="9630"/>
      <dgm:spPr/>
    </dgm:pt>
    <dgm:pt modelId="{DFAAF837-34AD-483C-A41C-36B72188706C}" type="pres">
      <dgm:prSet presAssocID="{9C2A9A0E-EB4E-4E62-8BBF-9F4678C95E50}" presName="arrow1" presStyleLbl="fgShp" presStyleIdx="0" presStyleCnt="1" custAng="2263006" custScaleY="414125" custLinFactX="-63291" custLinFactY="69125" custLinFactNeighborX="-100000" custLinFactNeighborY="100000"/>
      <dgm:spPr>
        <a:solidFill>
          <a:srgbClr val="00B0F0"/>
        </a:solidFill>
      </dgm:spPr>
    </dgm:pt>
    <dgm:pt modelId="{665C8674-C8F8-4935-9A10-0150705C8CC7}" type="pres">
      <dgm:prSet presAssocID="{9C2A9A0E-EB4E-4E62-8BBF-9F4678C95E50}" presName="rectangle" presStyleLbl="revTx" presStyleIdx="0" presStyleCnt="1" custScaleX="69312" custScaleY="248148" custLinFactY="-79844" custLinFactNeighborX="-50479" custLinFactNeighborY="-100000">
        <dgm:presLayoutVars>
          <dgm:bulletEnabled val="1"/>
        </dgm:presLayoutVars>
      </dgm:prSet>
      <dgm:spPr/>
    </dgm:pt>
    <dgm:pt modelId="{EEDD086C-CCC5-47D4-AC79-BB62BCEC47C5}" type="pres">
      <dgm:prSet presAssocID="{C7553FAD-0A7C-4C3C-B397-B4DB65CD0B33}" presName="item1" presStyleLbl="node1" presStyleIdx="0" presStyleCnt="3" custScaleX="123503">
        <dgm:presLayoutVars>
          <dgm:bulletEnabled val="1"/>
        </dgm:presLayoutVars>
      </dgm:prSet>
      <dgm:spPr/>
    </dgm:pt>
    <dgm:pt modelId="{8434D1B1-CFA1-43CC-9463-CEC48276D703}" type="pres">
      <dgm:prSet presAssocID="{C132671B-582D-42A0-9684-60DDD9B869AF}" presName="item2" presStyleLbl="node1" presStyleIdx="1" presStyleCnt="3" custScaleX="137883" custLinFactNeighborX="-7336" custLinFactNeighborY="-19556">
        <dgm:presLayoutVars>
          <dgm:bulletEnabled val="1"/>
        </dgm:presLayoutVars>
      </dgm:prSet>
      <dgm:spPr/>
    </dgm:pt>
    <dgm:pt modelId="{E9B79B15-CE84-43AB-B50F-321F98405AF2}" type="pres">
      <dgm:prSet presAssocID="{E2BC4702-2D75-44D0-B38E-23623CD597E1}" presName="item3" presStyleLbl="node1" presStyleIdx="2" presStyleCnt="3" custScaleX="130336" custScaleY="102292" custLinFactNeighborX="33548" custLinFactNeighborY="885">
        <dgm:presLayoutVars>
          <dgm:bulletEnabled val="1"/>
        </dgm:presLayoutVars>
      </dgm:prSet>
      <dgm:spPr/>
    </dgm:pt>
    <dgm:pt modelId="{4CD73532-C63C-478B-A2AB-9629977674AD}" type="pres">
      <dgm:prSet presAssocID="{9C2A9A0E-EB4E-4E62-8BBF-9F4678C95E50}" presName="funnel" presStyleLbl="trAlignAcc1" presStyleIdx="0" presStyleCnt="1" custScaleX="109755" custScaleY="114007" custLinFactNeighborX="2093" custLinFactNeighborY="8489"/>
      <dgm:spPr>
        <a:ln>
          <a:solidFill>
            <a:srgbClr val="00B0F0"/>
          </a:solidFill>
        </a:ln>
      </dgm:spPr>
    </dgm:pt>
  </dgm:ptLst>
  <dgm:cxnLst>
    <dgm:cxn modelId="{81F36F0E-47DE-4981-B300-ECA7C86A234D}" type="presOf" srcId="{9C2A9A0E-EB4E-4E62-8BBF-9F4678C95E50}" destId="{506CF6EE-28D2-483E-B277-011A3F627DF0}" srcOrd="0" destOrd="0" presId="urn:microsoft.com/office/officeart/2005/8/layout/funnel1"/>
    <dgm:cxn modelId="{69DB622D-EA08-46BB-9B6D-33FDC121B22D}" srcId="{9C2A9A0E-EB4E-4E62-8BBF-9F4678C95E50}" destId="{E2BC4702-2D75-44D0-B38E-23623CD597E1}" srcOrd="3" destOrd="0" parTransId="{CA7D81CF-D159-4F8E-8437-E1EA436B5F3C}" sibTransId="{F5E8501F-5C37-472A-8501-A8DB53C784D4}"/>
    <dgm:cxn modelId="{B18DB834-B2D6-49E3-AC4E-B09418A3C342}" srcId="{9C2A9A0E-EB4E-4E62-8BBF-9F4678C95E50}" destId="{588EA329-2A20-4CAE-9808-61581DE0A056}" srcOrd="0" destOrd="0" parTransId="{D1935453-7890-44F3-B9AC-9BD778ADE071}" sibTransId="{1C068708-3A37-47DD-811F-8828D0E3B447}"/>
    <dgm:cxn modelId="{EE8D043E-AE30-4C6B-8820-789176F0C078}" type="presOf" srcId="{588EA329-2A20-4CAE-9808-61581DE0A056}" destId="{E9B79B15-CE84-43AB-B50F-321F98405AF2}" srcOrd="0" destOrd="0" presId="urn:microsoft.com/office/officeart/2005/8/layout/funnel1"/>
    <dgm:cxn modelId="{1315B344-2361-4ECB-8F78-F2110917978C}" srcId="{9C2A9A0E-EB4E-4E62-8BBF-9F4678C95E50}" destId="{C132671B-582D-42A0-9684-60DDD9B869AF}" srcOrd="2" destOrd="0" parTransId="{6D512E9C-EE19-4629-90C2-2A9B955882CA}" sibTransId="{5F8311E5-42C2-45D4-8239-84723ADADD66}"/>
    <dgm:cxn modelId="{3B4F6A4E-5B6D-4F90-AF0D-01945C32D830}" srcId="{9C2A9A0E-EB4E-4E62-8BBF-9F4678C95E50}" destId="{C7553FAD-0A7C-4C3C-B397-B4DB65CD0B33}" srcOrd="1" destOrd="0" parTransId="{FD7FA1CB-C7AF-4879-B1DB-124954D582A5}" sibTransId="{F456F6FD-6897-4932-8C37-058C7CAE35F1}"/>
    <dgm:cxn modelId="{23487EC9-C094-4A77-BB0D-B73E4E09630B}" type="presOf" srcId="{E2BC4702-2D75-44D0-B38E-23623CD597E1}" destId="{665C8674-C8F8-4935-9A10-0150705C8CC7}" srcOrd="0" destOrd="0" presId="urn:microsoft.com/office/officeart/2005/8/layout/funnel1"/>
    <dgm:cxn modelId="{94A45CE5-4EF2-4FE9-99EB-FFB61D0028DC}" type="presOf" srcId="{C132671B-582D-42A0-9684-60DDD9B869AF}" destId="{EEDD086C-CCC5-47D4-AC79-BB62BCEC47C5}" srcOrd="0" destOrd="0" presId="urn:microsoft.com/office/officeart/2005/8/layout/funnel1"/>
    <dgm:cxn modelId="{6B8783F7-C74C-469E-BCE0-F38ACDA7740C}" type="presOf" srcId="{C7553FAD-0A7C-4C3C-B397-B4DB65CD0B33}" destId="{8434D1B1-CFA1-43CC-9463-CEC48276D703}" srcOrd="0" destOrd="0" presId="urn:microsoft.com/office/officeart/2005/8/layout/funnel1"/>
    <dgm:cxn modelId="{7666FC45-A74A-44EF-823A-F75F7D156B47}" type="presParOf" srcId="{506CF6EE-28D2-483E-B277-011A3F627DF0}" destId="{28B54470-DD85-4FDE-B66A-C6B01D12C2DE}" srcOrd="0" destOrd="0" presId="urn:microsoft.com/office/officeart/2005/8/layout/funnel1"/>
    <dgm:cxn modelId="{6CB89774-D8EB-4841-8D17-CB7B701CE89B}" type="presParOf" srcId="{506CF6EE-28D2-483E-B277-011A3F627DF0}" destId="{DFAAF837-34AD-483C-A41C-36B72188706C}" srcOrd="1" destOrd="0" presId="urn:microsoft.com/office/officeart/2005/8/layout/funnel1"/>
    <dgm:cxn modelId="{C78F1D61-8D90-4DA8-AC7C-2A4786350EAD}" type="presParOf" srcId="{506CF6EE-28D2-483E-B277-011A3F627DF0}" destId="{665C8674-C8F8-4935-9A10-0150705C8CC7}" srcOrd="2" destOrd="0" presId="urn:microsoft.com/office/officeart/2005/8/layout/funnel1"/>
    <dgm:cxn modelId="{710DE886-E0EA-4339-8B41-999D10D31A2C}" type="presParOf" srcId="{506CF6EE-28D2-483E-B277-011A3F627DF0}" destId="{EEDD086C-CCC5-47D4-AC79-BB62BCEC47C5}" srcOrd="3" destOrd="0" presId="urn:microsoft.com/office/officeart/2005/8/layout/funnel1"/>
    <dgm:cxn modelId="{BE4469CA-D11B-4B15-AB5E-A99B38519080}" type="presParOf" srcId="{506CF6EE-28D2-483E-B277-011A3F627DF0}" destId="{8434D1B1-CFA1-43CC-9463-CEC48276D703}" srcOrd="4" destOrd="0" presId="urn:microsoft.com/office/officeart/2005/8/layout/funnel1"/>
    <dgm:cxn modelId="{1B301F5F-4A01-4C1A-AFE2-88F04C1FB764}" type="presParOf" srcId="{506CF6EE-28D2-483E-B277-011A3F627DF0}" destId="{E9B79B15-CE84-43AB-B50F-321F98405AF2}" srcOrd="5" destOrd="0" presId="urn:microsoft.com/office/officeart/2005/8/layout/funnel1"/>
    <dgm:cxn modelId="{EDB30460-90A0-499D-8796-3FB444F23D34}" type="presParOf" srcId="{506CF6EE-28D2-483E-B277-011A3F627DF0}" destId="{4CD73532-C63C-478B-A2AB-9629977674A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4470-DD85-4FDE-B66A-C6B01D12C2DE}">
      <dsp:nvSpPr>
        <dsp:cNvPr id="0" name=""/>
        <dsp:cNvSpPr/>
      </dsp:nvSpPr>
      <dsp:spPr>
        <a:xfrm>
          <a:off x="549219" y="1023387"/>
          <a:ext cx="2635789" cy="8838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AF837-34AD-483C-A41C-36B72188706C}">
      <dsp:nvSpPr>
        <dsp:cNvPr id="0" name=""/>
        <dsp:cNvSpPr/>
      </dsp:nvSpPr>
      <dsp:spPr>
        <a:xfrm rot="2263006">
          <a:off x="859969" y="3029759"/>
          <a:ext cx="460593" cy="1220757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C8674-C8F8-4935-9A10-0150705C8CC7}">
      <dsp:nvSpPr>
        <dsp:cNvPr id="0" name=""/>
        <dsp:cNvSpPr/>
      </dsp:nvSpPr>
      <dsp:spPr>
        <a:xfrm>
          <a:off x="0" y="1826589"/>
          <a:ext cx="1532383" cy="137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FF0000"/>
              </a:solidFill>
            </a:rPr>
            <a:t>Pédicule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>
              <a:solidFill>
                <a:srgbClr val="FF0000"/>
              </a:solidFill>
            </a:rPr>
            <a:t>pulmonaire</a:t>
          </a:r>
        </a:p>
      </dsp:txBody>
      <dsp:txXfrm>
        <a:off x="0" y="1826589"/>
        <a:ext cx="1532383" cy="1371544"/>
      </dsp:txXfrm>
    </dsp:sp>
    <dsp:sp modelId="{EEDD086C-CCC5-47D4-AC79-BB62BCEC47C5}">
      <dsp:nvSpPr>
        <dsp:cNvPr id="0" name=""/>
        <dsp:cNvSpPr/>
      </dsp:nvSpPr>
      <dsp:spPr>
        <a:xfrm>
          <a:off x="1417003" y="1862246"/>
          <a:ext cx="1023924" cy="829068"/>
        </a:xfrm>
        <a:prstGeom prst="ellipse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50" kern="1200" dirty="0">
              <a:solidFill>
                <a:schemeClr val="tx1"/>
              </a:solidFill>
            </a:rPr>
            <a:t>Artères pulmonaires</a:t>
          </a:r>
        </a:p>
      </dsp:txBody>
      <dsp:txXfrm>
        <a:off x="1566953" y="1983660"/>
        <a:ext cx="724024" cy="586240"/>
      </dsp:txXfrm>
    </dsp:sp>
    <dsp:sp modelId="{8434D1B1-CFA1-43CC-9463-CEC48276D703}">
      <dsp:nvSpPr>
        <dsp:cNvPr id="0" name=""/>
        <dsp:cNvSpPr/>
      </dsp:nvSpPr>
      <dsp:spPr>
        <a:xfrm>
          <a:off x="703328" y="1078128"/>
          <a:ext cx="1143144" cy="829068"/>
        </a:xfrm>
        <a:prstGeom prst="ellipse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 dirty="0">
              <a:solidFill>
                <a:schemeClr val="tx1"/>
              </a:solidFill>
            </a:rPr>
            <a:t>Bronche souche G</a:t>
          </a:r>
        </a:p>
      </dsp:txBody>
      <dsp:txXfrm>
        <a:off x="870738" y="1199542"/>
        <a:ext cx="808324" cy="586240"/>
      </dsp:txXfrm>
    </dsp:sp>
    <dsp:sp modelId="{E9B79B15-CE84-43AB-B50F-321F98405AF2}">
      <dsp:nvSpPr>
        <dsp:cNvPr id="0" name=""/>
        <dsp:cNvSpPr/>
      </dsp:nvSpPr>
      <dsp:spPr>
        <a:xfrm>
          <a:off x="1921061" y="1037647"/>
          <a:ext cx="1080574" cy="84807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050" kern="1200" dirty="0">
              <a:solidFill>
                <a:schemeClr val="tx1"/>
              </a:solidFill>
            </a:rPr>
            <a:t>Veines pulmonaires</a:t>
          </a:r>
        </a:p>
      </dsp:txBody>
      <dsp:txXfrm>
        <a:off x="2079307" y="1161844"/>
        <a:ext cx="764082" cy="599676"/>
      </dsp:txXfrm>
    </dsp:sp>
    <dsp:sp modelId="{4CD73532-C63C-478B-A2AB-9629977674AD}">
      <dsp:nvSpPr>
        <dsp:cNvPr id="0" name=""/>
        <dsp:cNvSpPr/>
      </dsp:nvSpPr>
      <dsp:spPr>
        <a:xfrm>
          <a:off x="480890" y="902439"/>
          <a:ext cx="2830936" cy="23524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2F042-52EC-4513-8C46-E97C56AAF5EB}" type="datetimeFigureOut">
              <a:rPr lang="fr-CA" smtClean="0"/>
              <a:t>2022-02-02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2FC8-FA52-484A-B118-71060AE774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579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1672-9E3B-4CB4-B7A4-4095ABD33527}" type="datetime1">
              <a:rPr lang="fr-FR" smtClean="0"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EDDE-5AC2-42D8-B1BE-B1AFC0BD7CFE}" type="datetime1">
              <a:rPr lang="fr-FR" smtClean="0"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E139-013E-45C1-85A5-9B0353959BED}" type="datetime1">
              <a:rPr lang="fr-FR" smtClean="0"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0478-0C57-4D55-91FC-D8D00634EBCE}" type="datetime1">
              <a:rPr lang="fr-FR" smtClean="0"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BA2-A06E-4FCA-B9BC-2507A29D7513}" type="datetime1">
              <a:rPr lang="fr-FR" smtClean="0"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8D7A-B047-4D4A-A201-2E2A5F7BB174}" type="datetime1">
              <a:rPr lang="fr-FR" smtClean="0"/>
              <a:t>02/02/2022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0D56-A169-4B6A-9041-4F691A1A0820}" type="datetime1">
              <a:rPr lang="fr-FR" smtClean="0"/>
              <a:t>02/02/2022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BFD3-C5DB-42DF-9430-5112EB542D38}" type="datetime1">
              <a:rPr lang="fr-FR" smtClean="0"/>
              <a:t>02/02/2022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7DB1-4F26-4538-AF9B-35A9F8CF87C4}" type="datetime1">
              <a:rPr lang="fr-FR" smtClean="0"/>
              <a:t>02/02/2022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DAB8-2A4E-4888-8F70-68E992285C2B}" type="datetime1">
              <a:rPr lang="fr-FR" smtClean="0"/>
              <a:t>02/02/2022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C6E1-3E51-46E9-983C-CD51F803CCBC}" type="datetime1">
              <a:rPr lang="fr-FR" smtClean="0"/>
              <a:t>02/02/2022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34A7-477B-4D63-9DA2-BA78179FAE6F}" type="datetime1">
              <a:rPr lang="fr-FR" smtClean="0"/>
              <a:t>02/02/2022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rt%C3%A8re_pulmonaire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Tete-et-cou/Cavite-nasa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6FB346F-87DB-4E6A-A352-7643F1923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8477EE3-E637-45CF-ABF8-05BCAB35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63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0372F-321C-4E03-B8BE-09197D71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/>
          <a:lstStyle/>
          <a:p>
            <a:r>
              <a:rPr lang="fr-CA" dirty="0" err="1"/>
              <a:t>Laryngoparynx</a:t>
            </a:r>
            <a:endParaRPr lang="fr-CA" dirty="0"/>
          </a:p>
          <a:p>
            <a:pPr lvl="1"/>
            <a:r>
              <a:rPr lang="fr-CA" dirty="0"/>
              <a:t>S’étend de l’os hyoïde jusqu’au cartilage cricoïde </a:t>
            </a:r>
          </a:p>
          <a:p>
            <a:pPr lvl="1"/>
            <a:r>
              <a:rPr lang="fr-CA" dirty="0"/>
              <a:t>Se poursuit :</a:t>
            </a:r>
          </a:p>
          <a:p>
            <a:pPr lvl="2"/>
            <a:r>
              <a:rPr lang="fr-CA" dirty="0"/>
              <a:t>Avec l’œsophage en arrière</a:t>
            </a:r>
          </a:p>
          <a:p>
            <a:pPr lvl="2"/>
            <a:r>
              <a:rPr lang="fr-CA" dirty="0"/>
              <a:t>Avec le larynx en avant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674BCF60-25E6-4CEE-970C-3F0D8CC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 pharynx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B0E1A4-E6A9-4955-9D36-1711DD3F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99A88FF-4288-47C8-A583-6833CB823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 bwMode="auto">
          <a:xfrm>
            <a:off x="5860497" y="2320645"/>
            <a:ext cx="3283503" cy="290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149659-4429-4994-BA7D-8EDF6A9A96BD}"/>
              </a:ext>
            </a:extLst>
          </p:cNvPr>
          <p:cNvSpPr/>
          <p:nvPr/>
        </p:nvSpPr>
        <p:spPr>
          <a:xfrm>
            <a:off x="5864978" y="3933056"/>
            <a:ext cx="1155294" cy="288032"/>
          </a:xfrm>
          <a:prstGeom prst="rect">
            <a:avLst/>
          </a:prstGeom>
          <a:solidFill>
            <a:srgbClr val="36757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4695AF-7EB2-4AD2-9D30-DAA8EF0FDE05}"/>
              </a:ext>
            </a:extLst>
          </p:cNvPr>
          <p:cNvSpPr txBox="1"/>
          <p:nvPr/>
        </p:nvSpPr>
        <p:spPr>
          <a:xfrm>
            <a:off x="2225679" y="4680843"/>
            <a:ext cx="1081898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A" sz="2600" dirty="0"/>
              <a:t>Rôle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52DA3B-B625-465B-B7C8-D3AA15B23B80}"/>
              </a:ext>
            </a:extLst>
          </p:cNvPr>
          <p:cNvSpPr txBox="1"/>
          <p:nvPr/>
        </p:nvSpPr>
        <p:spPr>
          <a:xfrm>
            <a:off x="688450" y="5311238"/>
            <a:ext cx="469043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Constitue une voie respiratoire et digestive</a:t>
            </a:r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A62A9813-010A-4F16-9498-7C14337F7AA4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2,5</a:t>
            </a:r>
          </a:p>
        </p:txBody>
      </p:sp>
    </p:spTree>
    <p:extLst>
      <p:ext uri="{BB962C8B-B14F-4D97-AF65-F5344CB8AC3E}">
        <p14:creationId xmlns:p14="http://schemas.microsoft.com/office/powerpoint/2010/main" val="68439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0372F-321C-4E03-B8BE-09197D71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4464496" cy="3197711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Déglutition : </a:t>
            </a:r>
          </a:p>
          <a:p>
            <a:pPr lvl="1"/>
            <a:r>
              <a:rPr lang="fr-CA" sz="2400" dirty="0"/>
              <a:t>Fermeture de la voie aérienne</a:t>
            </a:r>
          </a:p>
          <a:p>
            <a:pPr lvl="1"/>
            <a:r>
              <a:rPr lang="fr-CA" sz="2400" dirty="0"/>
              <a:t>Soulèvement de la langue contre le palais</a:t>
            </a:r>
          </a:p>
          <a:p>
            <a:pPr lvl="1"/>
            <a:r>
              <a:rPr lang="fr-CA" sz="2400" dirty="0"/>
              <a:t>Abaissement de l’épiglotte</a:t>
            </a:r>
          </a:p>
          <a:p>
            <a:pPr lvl="1"/>
            <a:r>
              <a:rPr lang="fr-CA" sz="2400" dirty="0"/>
              <a:t>Luette remonte pour boucher les fausses nasales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674BCF60-25E6-4CEE-970C-3F0D8CC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 pharynx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582C34-59DB-48A1-B9D5-7A7E183E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2" descr="http://buzzly.fr/uploads/thumb/960/5782947132131.gif">
            <a:extLst>
              <a:ext uri="{FF2B5EF4-FFF2-40B4-BE49-F238E27FC236}">
                <a16:creationId xmlns:a16="http://schemas.microsoft.com/office/drawing/2014/main" id="{FBE2D78E-70E3-401D-9035-029BCB70B4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93201"/>
            <a:ext cx="3286880" cy="2465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412041D-C659-4E9F-8818-C68187E0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34" y="1515627"/>
            <a:ext cx="4236182" cy="213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D17E96BC-C3E0-4536-A4D9-EDFB67C9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346751"/>
            <a:ext cx="274637" cy="306388"/>
          </a:xfrm>
          <a:custGeom>
            <a:avLst/>
            <a:gdLst>
              <a:gd name="T0" fmla="*/ 132 w 197"/>
              <a:gd name="T1" fmla="*/ 0 h 193"/>
              <a:gd name="T2" fmla="*/ 21 w 197"/>
              <a:gd name="T3" fmla="*/ 105 h 193"/>
              <a:gd name="T4" fmla="*/ 53 w 197"/>
              <a:gd name="T5" fmla="*/ 184 h 193"/>
              <a:gd name="T6" fmla="*/ 80 w 197"/>
              <a:gd name="T7" fmla="*/ 157 h 193"/>
              <a:gd name="T8" fmla="*/ 86 w 197"/>
              <a:gd name="T9" fmla="*/ 138 h 193"/>
              <a:gd name="T10" fmla="*/ 106 w 197"/>
              <a:gd name="T11" fmla="*/ 125 h 193"/>
              <a:gd name="T12" fmla="*/ 165 w 197"/>
              <a:gd name="T13" fmla="*/ 66 h 193"/>
              <a:gd name="T14" fmla="*/ 197 w 197"/>
              <a:gd name="T15" fmla="*/ 46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" h="193">
                <a:moveTo>
                  <a:pt x="132" y="0"/>
                </a:moveTo>
                <a:cubicBezTo>
                  <a:pt x="78" y="19"/>
                  <a:pt x="66" y="74"/>
                  <a:pt x="21" y="105"/>
                </a:cubicBezTo>
                <a:cubicBezTo>
                  <a:pt x="4" y="153"/>
                  <a:pt x="0" y="164"/>
                  <a:pt x="53" y="184"/>
                </a:cubicBezTo>
                <a:cubicBezTo>
                  <a:pt x="72" y="131"/>
                  <a:pt x="44" y="193"/>
                  <a:pt x="80" y="157"/>
                </a:cubicBezTo>
                <a:cubicBezTo>
                  <a:pt x="85" y="152"/>
                  <a:pt x="82" y="143"/>
                  <a:pt x="86" y="138"/>
                </a:cubicBezTo>
                <a:cubicBezTo>
                  <a:pt x="91" y="132"/>
                  <a:pt x="99" y="129"/>
                  <a:pt x="106" y="125"/>
                </a:cubicBezTo>
                <a:cubicBezTo>
                  <a:pt x="116" y="91"/>
                  <a:pt x="131" y="76"/>
                  <a:pt x="165" y="66"/>
                </a:cubicBezTo>
                <a:cubicBezTo>
                  <a:pt x="188" y="50"/>
                  <a:pt x="177" y="57"/>
                  <a:pt x="197" y="46"/>
                </a:cubicBezTo>
              </a:path>
            </a:pathLst>
          </a:custGeom>
          <a:noFill/>
          <a:ln w="38160" cap="sq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6AC44961-7569-49C3-A1E4-2AB49D738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1716" y="2707333"/>
            <a:ext cx="360363" cy="1587"/>
          </a:xfrm>
          <a:prstGeom prst="line">
            <a:avLst/>
          </a:prstGeom>
          <a:noFill/>
          <a:ln w="28440" cap="sq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854EA94-518F-415C-B88C-47307194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2816012"/>
            <a:ext cx="138113" cy="176212"/>
          </a:xfrm>
          <a:custGeom>
            <a:avLst/>
            <a:gdLst>
              <a:gd name="T0" fmla="*/ 87 w 87"/>
              <a:gd name="T1" fmla="*/ 39 h 111"/>
              <a:gd name="T2" fmla="*/ 28 w 87"/>
              <a:gd name="T3" fmla="*/ 0 h 111"/>
              <a:gd name="T4" fmla="*/ 9 w 87"/>
              <a:gd name="T5" fmla="*/ 6 h 111"/>
              <a:gd name="T6" fmla="*/ 41 w 87"/>
              <a:gd name="T7" fmla="*/ 65 h 111"/>
              <a:gd name="T8" fmla="*/ 74 w 87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11">
                <a:moveTo>
                  <a:pt x="87" y="39"/>
                </a:moveTo>
                <a:cubicBezTo>
                  <a:pt x="66" y="24"/>
                  <a:pt x="53" y="8"/>
                  <a:pt x="28" y="0"/>
                </a:cubicBezTo>
                <a:cubicBezTo>
                  <a:pt x="22" y="2"/>
                  <a:pt x="11" y="0"/>
                  <a:pt x="9" y="6"/>
                </a:cubicBezTo>
                <a:cubicBezTo>
                  <a:pt x="0" y="32"/>
                  <a:pt x="20" y="58"/>
                  <a:pt x="41" y="65"/>
                </a:cubicBezTo>
                <a:cubicBezTo>
                  <a:pt x="56" y="79"/>
                  <a:pt x="65" y="92"/>
                  <a:pt x="74" y="111"/>
                </a:cubicBezTo>
              </a:path>
            </a:pathLst>
          </a:custGeom>
          <a:noFill/>
          <a:ln w="38160" cap="sq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0194A991-8DF9-4A63-8E43-6DFF91770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2935" y="2981362"/>
            <a:ext cx="503238" cy="1588"/>
          </a:xfrm>
          <a:prstGeom prst="line">
            <a:avLst/>
          </a:prstGeom>
          <a:noFill/>
          <a:ln w="28440" cap="sq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704AFAA4-8EE9-42E4-B864-F917A2FA6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937" y="2298825"/>
            <a:ext cx="271463" cy="334962"/>
          </a:xfrm>
          <a:custGeom>
            <a:avLst/>
            <a:gdLst>
              <a:gd name="T0" fmla="*/ 164 w 171"/>
              <a:gd name="T1" fmla="*/ 0 h 211"/>
              <a:gd name="T2" fmla="*/ 53 w 171"/>
              <a:gd name="T3" fmla="*/ 26 h 211"/>
              <a:gd name="T4" fmla="*/ 14 w 171"/>
              <a:gd name="T5" fmla="*/ 104 h 211"/>
              <a:gd name="T6" fmla="*/ 59 w 171"/>
              <a:gd name="T7" fmla="*/ 189 h 211"/>
              <a:gd name="T8" fmla="*/ 171 w 171"/>
              <a:gd name="T9" fmla="*/ 9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211">
                <a:moveTo>
                  <a:pt x="164" y="0"/>
                </a:moveTo>
                <a:cubicBezTo>
                  <a:pt x="122" y="4"/>
                  <a:pt x="88" y="3"/>
                  <a:pt x="53" y="26"/>
                </a:cubicBezTo>
                <a:cubicBezTo>
                  <a:pt x="32" y="58"/>
                  <a:pt x="25" y="70"/>
                  <a:pt x="14" y="104"/>
                </a:cubicBezTo>
                <a:cubicBezTo>
                  <a:pt x="18" y="160"/>
                  <a:pt x="0" y="211"/>
                  <a:pt x="59" y="189"/>
                </a:cubicBezTo>
                <a:cubicBezTo>
                  <a:pt x="72" y="141"/>
                  <a:pt x="119" y="98"/>
                  <a:pt x="171" y="98"/>
                </a:cubicBezTo>
              </a:path>
            </a:pathLst>
          </a:custGeom>
          <a:noFill/>
          <a:ln w="38160" cap="sq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825F02E-DFA3-4BB6-9FD7-B0393548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275" y="2904118"/>
            <a:ext cx="238125" cy="131763"/>
          </a:xfrm>
          <a:custGeom>
            <a:avLst/>
            <a:gdLst>
              <a:gd name="T0" fmla="*/ 130 w 150"/>
              <a:gd name="T1" fmla="*/ 9 h 83"/>
              <a:gd name="T2" fmla="*/ 12 w 150"/>
              <a:gd name="T3" fmla="*/ 42 h 83"/>
              <a:gd name="T4" fmla="*/ 32 w 150"/>
              <a:gd name="T5" fmla="*/ 49 h 83"/>
              <a:gd name="T6" fmla="*/ 25 w 150"/>
              <a:gd name="T7" fmla="*/ 22 h 83"/>
              <a:gd name="T8" fmla="*/ 12 w 150"/>
              <a:gd name="T9" fmla="*/ 42 h 83"/>
              <a:gd name="T10" fmla="*/ 51 w 150"/>
              <a:gd name="T11" fmla="*/ 75 h 83"/>
              <a:gd name="T12" fmla="*/ 104 w 150"/>
              <a:gd name="T13" fmla="*/ 49 h 83"/>
              <a:gd name="T14" fmla="*/ 130 w 150"/>
              <a:gd name="T15" fmla="*/ 55 h 83"/>
              <a:gd name="T16" fmla="*/ 150 w 150"/>
              <a:gd name="T17" fmla="*/ 7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" h="83">
                <a:moveTo>
                  <a:pt x="130" y="9"/>
                </a:moveTo>
                <a:cubicBezTo>
                  <a:pt x="86" y="24"/>
                  <a:pt x="40" y="0"/>
                  <a:pt x="12" y="42"/>
                </a:cubicBezTo>
                <a:cubicBezTo>
                  <a:pt x="19" y="44"/>
                  <a:pt x="28" y="55"/>
                  <a:pt x="32" y="49"/>
                </a:cubicBezTo>
                <a:cubicBezTo>
                  <a:pt x="37" y="41"/>
                  <a:pt x="34" y="25"/>
                  <a:pt x="25" y="22"/>
                </a:cubicBezTo>
                <a:cubicBezTo>
                  <a:pt x="17" y="19"/>
                  <a:pt x="16" y="35"/>
                  <a:pt x="12" y="42"/>
                </a:cubicBezTo>
                <a:cubicBezTo>
                  <a:pt x="0" y="83"/>
                  <a:pt x="17" y="83"/>
                  <a:pt x="51" y="75"/>
                </a:cubicBezTo>
                <a:cubicBezTo>
                  <a:pt x="68" y="59"/>
                  <a:pt x="82" y="56"/>
                  <a:pt x="104" y="49"/>
                </a:cubicBezTo>
                <a:cubicBezTo>
                  <a:pt x="113" y="51"/>
                  <a:pt x="122" y="51"/>
                  <a:pt x="130" y="55"/>
                </a:cubicBezTo>
                <a:cubicBezTo>
                  <a:pt x="138" y="60"/>
                  <a:pt x="150" y="75"/>
                  <a:pt x="150" y="75"/>
                </a:cubicBezTo>
              </a:path>
            </a:pathLst>
          </a:custGeom>
          <a:noFill/>
          <a:ln w="38160" cap="sq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BEC3CB19-A54C-4AFA-99DB-428872E436B7}"/>
              </a:ext>
            </a:extLst>
          </p:cNvPr>
          <p:cNvSpPr>
            <a:spLocks noChangeArrowheads="1"/>
          </p:cNvSpPr>
          <p:nvPr/>
        </p:nvSpPr>
        <p:spPr bwMode="auto">
          <a:xfrm rot="3060000">
            <a:off x="8267120" y="2818160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0099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55ABEAE-0C4B-43AE-A436-539BF04E2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13" y="4220977"/>
            <a:ext cx="3190081" cy="2547922"/>
          </a:xfrm>
          <a:prstGeom prst="rect">
            <a:avLst/>
          </a:prstGeom>
        </p:spPr>
      </p:pic>
      <p:sp>
        <p:nvSpPr>
          <p:cNvPr id="17" name="AutoShape 20">
            <a:extLst>
              <a:ext uri="{FF2B5EF4-FFF2-40B4-BE49-F238E27FC236}">
                <a16:creationId xmlns:a16="http://schemas.microsoft.com/office/drawing/2014/main" id="{3A8F15E7-C53A-4333-8256-98CD4DD15291}"/>
              </a:ext>
            </a:extLst>
          </p:cNvPr>
          <p:cNvSpPr>
            <a:spLocks noChangeArrowheads="1"/>
          </p:cNvSpPr>
          <p:nvPr/>
        </p:nvSpPr>
        <p:spPr bwMode="auto">
          <a:xfrm rot="12420000" flipH="1">
            <a:off x="2812793" y="5584031"/>
            <a:ext cx="562120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0099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id="{94646D3B-DD9D-4186-AC15-0785F3BAE28D}"/>
              </a:ext>
            </a:extLst>
          </p:cNvPr>
          <p:cNvSpPr>
            <a:spLocks noChangeArrowheads="1"/>
          </p:cNvSpPr>
          <p:nvPr/>
        </p:nvSpPr>
        <p:spPr bwMode="auto">
          <a:xfrm rot="11520000" flipH="1" flipV="1">
            <a:off x="3093736" y="5939685"/>
            <a:ext cx="514232" cy="220663"/>
          </a:xfrm>
          <a:prstGeom prst="leftArrow">
            <a:avLst>
              <a:gd name="adj1" fmla="val 50000"/>
              <a:gd name="adj2" fmla="val 91187"/>
            </a:avLst>
          </a:prstGeom>
          <a:solidFill>
            <a:srgbClr val="0099CC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9" name="Organigramme : Terminateur 18">
            <a:extLst>
              <a:ext uri="{FF2B5EF4-FFF2-40B4-BE49-F238E27FC236}">
                <a16:creationId xmlns:a16="http://schemas.microsoft.com/office/drawing/2014/main" id="{FCA452F1-EB48-4BF1-B75E-2E8B7E56FA58}"/>
              </a:ext>
            </a:extLst>
          </p:cNvPr>
          <p:cNvSpPr/>
          <p:nvPr/>
        </p:nvSpPr>
        <p:spPr>
          <a:xfrm>
            <a:off x="7164288" y="136525"/>
            <a:ext cx="1767272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2,5 – 5,6</a:t>
            </a:r>
          </a:p>
        </p:txBody>
      </p:sp>
    </p:spTree>
    <p:extLst>
      <p:ext uri="{BB962C8B-B14F-4D97-AF65-F5344CB8AC3E}">
        <p14:creationId xmlns:p14="http://schemas.microsoft.com/office/powerpoint/2010/main" val="18135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FF1F4-E9EB-457F-8996-CCB4F5C8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système respiratoire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F68ADA-A149-4117-BB51-0AE432DD9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751" y="2887123"/>
            <a:ext cx="3508369" cy="1181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dirty="0">
                <a:solidFill>
                  <a:srgbClr val="FF0000"/>
                </a:solidFill>
              </a:rPr>
              <a:t>Voies respiratoires</a:t>
            </a:r>
          </a:p>
          <a:p>
            <a:pPr marL="0" indent="0" algn="ctr">
              <a:buNone/>
            </a:pPr>
            <a:r>
              <a:rPr lang="fr-CA" dirty="0">
                <a:solidFill>
                  <a:srgbClr val="FF0000"/>
                </a:solidFill>
              </a:rPr>
              <a:t> inférieures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E64BD06-BBA6-4755-BDAC-6C310A9C2D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5145"/>
            <a:ext cx="4038600" cy="355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17E667-65ED-4892-8D75-BA3FC6B54A6C}"/>
              </a:ext>
            </a:extLst>
          </p:cNvPr>
          <p:cNvSpPr/>
          <p:nvPr/>
        </p:nvSpPr>
        <p:spPr>
          <a:xfrm>
            <a:off x="4662762" y="3239663"/>
            <a:ext cx="773334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EC0B7-2E92-4595-A12F-09467FC3B066}"/>
              </a:ext>
            </a:extLst>
          </p:cNvPr>
          <p:cNvSpPr/>
          <p:nvPr/>
        </p:nvSpPr>
        <p:spPr>
          <a:xfrm>
            <a:off x="5300463" y="3429000"/>
            <a:ext cx="576065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928145-91F9-4FCA-80B2-85D16D009209}"/>
              </a:ext>
            </a:extLst>
          </p:cNvPr>
          <p:cNvSpPr/>
          <p:nvPr/>
        </p:nvSpPr>
        <p:spPr>
          <a:xfrm>
            <a:off x="7952184" y="3139691"/>
            <a:ext cx="576065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DA64E-5784-45B5-94D7-3F22A08F6BE8}"/>
              </a:ext>
            </a:extLst>
          </p:cNvPr>
          <p:cNvSpPr/>
          <p:nvPr/>
        </p:nvSpPr>
        <p:spPr>
          <a:xfrm>
            <a:off x="7952184" y="3449093"/>
            <a:ext cx="576065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E9A96D4-6892-47AC-8311-83F9BD5B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5" name="Organigramme : Terminateur 14">
            <a:extLst>
              <a:ext uri="{FF2B5EF4-FFF2-40B4-BE49-F238E27FC236}">
                <a16:creationId xmlns:a16="http://schemas.microsoft.com/office/drawing/2014/main" id="{C6B65AB3-B98B-4829-A255-85E285AFF651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2,7</a:t>
            </a:r>
          </a:p>
        </p:txBody>
      </p:sp>
    </p:spTree>
    <p:extLst>
      <p:ext uri="{BB962C8B-B14F-4D97-AF65-F5344CB8AC3E}">
        <p14:creationId xmlns:p14="http://schemas.microsoft.com/office/powerpoint/2010/main" val="14915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CAAF9-6D40-442F-9FAA-1DC42FA2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A8539-1436-4833-8D66-FB86BBD63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5194920" cy="4525963"/>
          </a:xfrm>
        </p:spPr>
        <p:txBody>
          <a:bodyPr/>
          <a:lstStyle/>
          <a:p>
            <a:r>
              <a:rPr lang="fr-CA" dirty="0"/>
              <a:t>Région médiane et antérieure du cou</a:t>
            </a:r>
          </a:p>
          <a:p>
            <a:r>
              <a:rPr lang="fr-CA" dirty="0"/>
              <a:t>En avant du laryngopharynx</a:t>
            </a:r>
          </a:p>
          <a:p>
            <a:r>
              <a:rPr lang="fr-CA" dirty="0"/>
              <a:t>Vis-à-vis C</a:t>
            </a:r>
            <a:r>
              <a:rPr lang="fr-CA" baseline="-25000" dirty="0"/>
              <a:t>4</a:t>
            </a:r>
            <a:r>
              <a:rPr lang="fr-CA" dirty="0"/>
              <a:t> – C</a:t>
            </a:r>
            <a:r>
              <a:rPr lang="fr-CA" baseline="-25000" dirty="0"/>
              <a:t>5</a:t>
            </a:r>
            <a:r>
              <a:rPr lang="fr-CA" dirty="0"/>
              <a:t> – C</a:t>
            </a:r>
            <a:r>
              <a:rPr lang="fr-CA" baseline="-25000" dirty="0"/>
              <a:t>6</a:t>
            </a:r>
            <a:r>
              <a:rPr lang="fr-CA" dirty="0"/>
              <a:t> </a:t>
            </a:r>
          </a:p>
          <a:p>
            <a:r>
              <a:rPr lang="fr-CA" dirty="0"/>
              <a:t>Sous l’os hyoïde, sous la peau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12A39A-00BE-470C-8CEE-476B2000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3BFA7-8D86-45E6-9712-D3162D73F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07" y="1394858"/>
            <a:ext cx="3337906" cy="442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728C2E3-1DA1-4F5A-A3D0-D92428733FF6}"/>
              </a:ext>
            </a:extLst>
          </p:cNvPr>
          <p:cNvSpPr txBox="1"/>
          <p:nvPr/>
        </p:nvSpPr>
        <p:spPr>
          <a:xfrm>
            <a:off x="2225679" y="4680843"/>
            <a:ext cx="1081898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A" sz="2600" dirty="0"/>
              <a:t>Rôle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C187D5-5C74-432E-9305-A446BDDE5D5C}"/>
              </a:ext>
            </a:extLst>
          </p:cNvPr>
          <p:cNvSpPr txBox="1"/>
          <p:nvPr/>
        </p:nvSpPr>
        <p:spPr>
          <a:xfrm>
            <a:off x="688450" y="5311238"/>
            <a:ext cx="4690438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rgbClr val="FF0000"/>
                </a:solidFill>
              </a:rPr>
              <a:t>Fait communiquer le pharynx avec la trachée</a:t>
            </a: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91A66A20-4889-4E5D-99E0-96E5C8A81C43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2,7</a:t>
            </a:r>
          </a:p>
        </p:txBody>
      </p:sp>
    </p:spTree>
    <p:extLst>
      <p:ext uri="{BB962C8B-B14F-4D97-AF65-F5344CB8AC3E}">
        <p14:creationId xmlns:p14="http://schemas.microsoft.com/office/powerpoint/2010/main" val="390104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CD4E66-8199-40FB-9C15-9C8B6081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72" y="4312344"/>
            <a:ext cx="6189360" cy="2409131"/>
          </a:xfrm>
        </p:spPr>
        <p:txBody>
          <a:bodyPr>
            <a:normAutofit fontScale="62500" lnSpcReduction="20000"/>
          </a:bodyPr>
          <a:lstStyle/>
          <a:p>
            <a:r>
              <a:rPr lang="fr-CA" dirty="0">
                <a:solidFill>
                  <a:srgbClr val="C00000"/>
                </a:solidFill>
              </a:rPr>
              <a:t>Cartilage épiglottique :</a:t>
            </a:r>
          </a:p>
          <a:p>
            <a:pPr lvl="1"/>
            <a:r>
              <a:rPr lang="fr-CA" dirty="0"/>
              <a:t>Forme l’épiglotte à la partie antéro-supérieure du larynx</a:t>
            </a:r>
          </a:p>
          <a:p>
            <a:r>
              <a:rPr lang="fr-CA" dirty="0">
                <a:solidFill>
                  <a:srgbClr val="00B0F0"/>
                </a:solidFill>
              </a:rPr>
              <a:t>Cartilage thyroïde : </a:t>
            </a:r>
          </a:p>
          <a:p>
            <a:pPr lvl="1"/>
            <a:r>
              <a:rPr lang="fr-CA" dirty="0"/>
              <a:t>Pomme d’Adam + 2 prolongements :</a:t>
            </a:r>
          </a:p>
          <a:p>
            <a:pPr lvl="2"/>
            <a:r>
              <a:rPr lang="fr-CA" dirty="0"/>
              <a:t>Grande corne ou corne supérieure</a:t>
            </a:r>
          </a:p>
          <a:p>
            <a:pPr lvl="2"/>
            <a:r>
              <a:rPr lang="fr-CA" dirty="0"/>
              <a:t>Petite corne ou corne inférieure</a:t>
            </a:r>
          </a:p>
          <a:p>
            <a:r>
              <a:rPr lang="fr-CA" dirty="0">
                <a:solidFill>
                  <a:srgbClr val="7030A0"/>
                </a:solidFill>
              </a:rPr>
              <a:t>Cartilage cricoïde : </a:t>
            </a:r>
          </a:p>
          <a:p>
            <a:pPr lvl="1"/>
            <a:r>
              <a:rPr lang="fr-CA" dirty="0"/>
              <a:t>Partie inférieure du larynx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5FCB7-0984-4FA6-9C99-928977A3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CCB8801-B9CC-49B6-988E-64302C5A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2202453-F548-4C81-9FBA-A75D42AC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2331"/>
            <a:ext cx="7480448" cy="30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8B65A3-44EE-4AF9-BBCE-240CDC4B7E5B}"/>
              </a:ext>
            </a:extLst>
          </p:cNvPr>
          <p:cNvSpPr/>
          <p:nvPr/>
        </p:nvSpPr>
        <p:spPr>
          <a:xfrm>
            <a:off x="4211960" y="1271900"/>
            <a:ext cx="914400" cy="291475"/>
          </a:xfrm>
          <a:prstGeom prst="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E61F8F-E084-459A-A8AD-B69F4A6C10E3}"/>
              </a:ext>
            </a:extLst>
          </p:cNvPr>
          <p:cNvSpPr/>
          <p:nvPr/>
        </p:nvSpPr>
        <p:spPr>
          <a:xfrm>
            <a:off x="1041914" y="2132856"/>
            <a:ext cx="1153822" cy="291475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847101-0CF0-47B2-89C5-1B23E3907445}"/>
              </a:ext>
            </a:extLst>
          </p:cNvPr>
          <p:cNvSpPr/>
          <p:nvPr/>
        </p:nvSpPr>
        <p:spPr>
          <a:xfrm>
            <a:off x="7043089" y="2492896"/>
            <a:ext cx="1153822" cy="288032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276A6-75E6-4BC3-9265-09B5C0C345FB}"/>
              </a:ext>
            </a:extLst>
          </p:cNvPr>
          <p:cNvSpPr/>
          <p:nvPr/>
        </p:nvSpPr>
        <p:spPr>
          <a:xfrm>
            <a:off x="4128472" y="3068960"/>
            <a:ext cx="1091600" cy="236691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CB1975-1F01-42E5-9E10-4BE820E45A5F}"/>
              </a:ext>
            </a:extLst>
          </p:cNvPr>
          <p:cNvSpPr/>
          <p:nvPr/>
        </p:nvSpPr>
        <p:spPr>
          <a:xfrm>
            <a:off x="1041914" y="1670306"/>
            <a:ext cx="1153822" cy="291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78D891-13FD-4254-9E19-7EA8708D1983}"/>
              </a:ext>
            </a:extLst>
          </p:cNvPr>
          <p:cNvSpPr/>
          <p:nvPr/>
        </p:nvSpPr>
        <p:spPr>
          <a:xfrm>
            <a:off x="1123286" y="2414882"/>
            <a:ext cx="1153822" cy="291475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31A50-AA9F-49F5-A978-EA70FBE7F1E3}"/>
              </a:ext>
            </a:extLst>
          </p:cNvPr>
          <p:cNvSpPr/>
          <p:nvPr/>
        </p:nvSpPr>
        <p:spPr>
          <a:xfrm>
            <a:off x="7092280" y="1663793"/>
            <a:ext cx="1153822" cy="291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D85987-46E6-43DB-8DC2-8671A3DFA108}"/>
              </a:ext>
            </a:extLst>
          </p:cNvPr>
          <p:cNvSpPr/>
          <p:nvPr/>
        </p:nvSpPr>
        <p:spPr>
          <a:xfrm>
            <a:off x="7043089" y="2206573"/>
            <a:ext cx="1345335" cy="286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B29E9-07A3-4259-9223-9B68F42D37A2}"/>
              </a:ext>
            </a:extLst>
          </p:cNvPr>
          <p:cNvSpPr/>
          <p:nvPr/>
        </p:nvSpPr>
        <p:spPr>
          <a:xfrm>
            <a:off x="7043089" y="2746972"/>
            <a:ext cx="913287" cy="177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3BD9BFA2-29E2-482E-B295-479E8AF5C157}"/>
              </a:ext>
            </a:extLst>
          </p:cNvPr>
          <p:cNvSpPr/>
          <p:nvPr/>
        </p:nvSpPr>
        <p:spPr>
          <a:xfrm>
            <a:off x="6559770" y="4347650"/>
            <a:ext cx="539080" cy="22843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8607C6-CAF9-4E29-AB1D-86E9B8337777}"/>
              </a:ext>
            </a:extLst>
          </p:cNvPr>
          <p:cNvSpPr txBox="1"/>
          <p:nvPr/>
        </p:nvSpPr>
        <p:spPr>
          <a:xfrm>
            <a:off x="7220810" y="5291793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Page 2,7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D70B2C-8C41-4A03-BB4D-B6DF0DC007B8}"/>
              </a:ext>
            </a:extLst>
          </p:cNvPr>
          <p:cNvSpPr txBox="1"/>
          <p:nvPr/>
        </p:nvSpPr>
        <p:spPr>
          <a:xfrm>
            <a:off x="1041914" y="3562985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Page 2,10</a:t>
            </a:r>
          </a:p>
        </p:txBody>
      </p:sp>
      <p:sp>
        <p:nvSpPr>
          <p:cNvPr id="20" name="Organigramme : Terminateur 19">
            <a:extLst>
              <a:ext uri="{FF2B5EF4-FFF2-40B4-BE49-F238E27FC236}">
                <a16:creationId xmlns:a16="http://schemas.microsoft.com/office/drawing/2014/main" id="{EA8AE7D7-DC39-41C3-A28D-C9A4C92CEAA4}"/>
              </a:ext>
            </a:extLst>
          </p:cNvPr>
          <p:cNvSpPr/>
          <p:nvPr/>
        </p:nvSpPr>
        <p:spPr>
          <a:xfrm>
            <a:off x="7092280" y="136525"/>
            <a:ext cx="1839280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2,7 – 2,10</a:t>
            </a:r>
          </a:p>
        </p:txBody>
      </p:sp>
    </p:spTree>
    <p:extLst>
      <p:ext uri="{BB962C8B-B14F-4D97-AF65-F5344CB8AC3E}">
        <p14:creationId xmlns:p14="http://schemas.microsoft.com/office/powerpoint/2010/main" val="95560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8B2F00-BE2D-4CBC-BD7E-AA2093D3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06BB17B-2DFA-44A4-B919-BF3DDDB3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27" y="1196752"/>
            <a:ext cx="5922746" cy="405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659938-F3A8-4643-92DA-6FBCAAC20EF1}"/>
              </a:ext>
            </a:extLst>
          </p:cNvPr>
          <p:cNvSpPr/>
          <p:nvPr/>
        </p:nvSpPr>
        <p:spPr>
          <a:xfrm>
            <a:off x="3995936" y="1319491"/>
            <a:ext cx="914400" cy="237302"/>
          </a:xfrm>
          <a:prstGeom prst="rect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1F08A4-66E5-4D86-8894-0889A70A0938}"/>
              </a:ext>
            </a:extLst>
          </p:cNvPr>
          <p:cNvSpPr txBox="1"/>
          <p:nvPr/>
        </p:nvSpPr>
        <p:spPr>
          <a:xfrm>
            <a:off x="2123728" y="5247035"/>
            <a:ext cx="1184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chemeClr val="tx1"/>
                </a:solidFill>
              </a:rPr>
              <a:t>Vue antérieure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03ACE2-F9A8-4B51-A1C9-1F8BBEEC26BA}"/>
              </a:ext>
            </a:extLst>
          </p:cNvPr>
          <p:cNvSpPr txBox="1"/>
          <p:nvPr/>
        </p:nvSpPr>
        <p:spPr>
          <a:xfrm>
            <a:off x="5961179" y="5298315"/>
            <a:ext cx="118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>
                <a:solidFill>
                  <a:schemeClr val="tx1"/>
                </a:solidFill>
              </a:rPr>
              <a:t>Vue postérieure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175A5-AA0A-4E4E-BBF5-2A99FF42FD94}"/>
              </a:ext>
            </a:extLst>
          </p:cNvPr>
          <p:cNvSpPr/>
          <p:nvPr/>
        </p:nvSpPr>
        <p:spPr>
          <a:xfrm>
            <a:off x="3995935" y="1533795"/>
            <a:ext cx="914401" cy="145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10DF6-A6EB-4A62-91C6-80111B00BAE9}"/>
              </a:ext>
            </a:extLst>
          </p:cNvPr>
          <p:cNvSpPr/>
          <p:nvPr/>
        </p:nvSpPr>
        <p:spPr>
          <a:xfrm>
            <a:off x="4139952" y="2276872"/>
            <a:ext cx="1153822" cy="432048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305A9-DAB4-44FD-83F8-0F3E46FD5FF2}"/>
              </a:ext>
            </a:extLst>
          </p:cNvPr>
          <p:cNvSpPr/>
          <p:nvPr/>
        </p:nvSpPr>
        <p:spPr>
          <a:xfrm>
            <a:off x="4026200" y="3283898"/>
            <a:ext cx="1153822" cy="236691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56B19A-5116-44EB-8A22-39AA91C27E94}"/>
              </a:ext>
            </a:extLst>
          </p:cNvPr>
          <p:cNvSpPr/>
          <p:nvPr/>
        </p:nvSpPr>
        <p:spPr>
          <a:xfrm>
            <a:off x="4043260" y="3006899"/>
            <a:ext cx="1153822" cy="256678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AF4C14-E736-476D-9ED0-7A5CA75C9125}"/>
              </a:ext>
            </a:extLst>
          </p:cNvPr>
          <p:cNvSpPr/>
          <p:nvPr/>
        </p:nvSpPr>
        <p:spPr>
          <a:xfrm>
            <a:off x="4043261" y="4518075"/>
            <a:ext cx="672756" cy="236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4" name="Organigramme : Terminateur 13">
            <a:extLst>
              <a:ext uri="{FF2B5EF4-FFF2-40B4-BE49-F238E27FC236}">
                <a16:creationId xmlns:a16="http://schemas.microsoft.com/office/drawing/2014/main" id="{022FDADB-58E8-4376-A719-D53D1C05A929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2,10</a:t>
            </a:r>
          </a:p>
        </p:txBody>
      </p:sp>
    </p:spTree>
    <p:extLst>
      <p:ext uri="{BB962C8B-B14F-4D97-AF65-F5344CB8AC3E}">
        <p14:creationId xmlns:p14="http://schemas.microsoft.com/office/powerpoint/2010/main" val="299138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EF132-48B9-4295-A478-37ACA472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143000"/>
          </a:xfrm>
        </p:spPr>
        <p:txBody>
          <a:bodyPr/>
          <a:lstStyle/>
          <a:p>
            <a:r>
              <a:rPr lang="fr-CA" dirty="0"/>
              <a:t>Division et parties du larynx :</a:t>
            </a:r>
          </a:p>
          <a:p>
            <a:pPr lvl="1"/>
            <a:r>
              <a:rPr lang="fr-CA" dirty="0"/>
              <a:t>3 étages : </a:t>
            </a:r>
            <a:r>
              <a:rPr lang="fr-CA" dirty="0">
                <a:solidFill>
                  <a:srgbClr val="E59F5A"/>
                </a:solidFill>
              </a:rPr>
              <a:t>Inférieur</a:t>
            </a:r>
            <a:r>
              <a:rPr lang="fr-CA" dirty="0"/>
              <a:t>, </a:t>
            </a:r>
            <a:r>
              <a:rPr lang="fr-CA" dirty="0">
                <a:solidFill>
                  <a:srgbClr val="9EE9E4"/>
                </a:solidFill>
              </a:rPr>
              <a:t>supérieur</a:t>
            </a:r>
            <a:r>
              <a:rPr lang="fr-CA" dirty="0"/>
              <a:t> et </a:t>
            </a:r>
            <a:r>
              <a:rPr lang="fr-CA" dirty="0">
                <a:solidFill>
                  <a:srgbClr val="E9CE9F"/>
                </a:solidFill>
              </a:rPr>
              <a:t>moyen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5994D-D6EA-4547-8C16-07CD1000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139439F-B6F7-4A26-827D-08161558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1AFDBC8-E9B9-408B-A1F9-E33784CB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06" y="2996952"/>
            <a:ext cx="5312601" cy="325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CAAC40-6B96-41DD-AF8E-38CBECCF93C6}"/>
              </a:ext>
            </a:extLst>
          </p:cNvPr>
          <p:cNvSpPr/>
          <p:nvPr/>
        </p:nvSpPr>
        <p:spPr>
          <a:xfrm>
            <a:off x="457200" y="3630899"/>
            <a:ext cx="3096344" cy="1872208"/>
          </a:xfrm>
          <a:prstGeom prst="rect">
            <a:avLst/>
          </a:prstGeom>
          <a:noFill/>
          <a:ln>
            <a:solidFill>
              <a:srgbClr val="E59F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E59F5A"/>
                </a:solidFill>
              </a:rPr>
              <a:t>Étage inférieur (ou sous glottique) : </a:t>
            </a:r>
          </a:p>
          <a:p>
            <a:pPr algn="ctr"/>
            <a:endParaRPr lang="fr-CA" dirty="0">
              <a:solidFill>
                <a:srgbClr val="E59F5A"/>
              </a:solidFill>
            </a:endParaRPr>
          </a:p>
          <a:p>
            <a:pPr algn="ctr"/>
            <a:r>
              <a:rPr lang="fr-CA" dirty="0">
                <a:solidFill>
                  <a:srgbClr val="E59F5A"/>
                </a:solidFill>
              </a:rPr>
              <a:t>En dessous des cordes vocales inférieures (plis vocaux)</a:t>
            </a: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3330D26C-9396-4C26-8BD3-A1477D62CD19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2,8</a:t>
            </a:r>
          </a:p>
        </p:txBody>
      </p:sp>
    </p:spTree>
    <p:extLst>
      <p:ext uri="{BB962C8B-B14F-4D97-AF65-F5344CB8AC3E}">
        <p14:creationId xmlns:p14="http://schemas.microsoft.com/office/powerpoint/2010/main" val="424688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EF132-48B9-4295-A478-37ACA472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143000"/>
          </a:xfrm>
        </p:spPr>
        <p:txBody>
          <a:bodyPr/>
          <a:lstStyle/>
          <a:p>
            <a:r>
              <a:rPr lang="fr-CA" dirty="0"/>
              <a:t>Division et parties du larynx :</a:t>
            </a:r>
          </a:p>
          <a:p>
            <a:pPr lvl="1"/>
            <a:r>
              <a:rPr lang="fr-CA" dirty="0"/>
              <a:t>3 étages : </a:t>
            </a:r>
            <a:r>
              <a:rPr lang="fr-CA" dirty="0">
                <a:solidFill>
                  <a:srgbClr val="E59F5A"/>
                </a:solidFill>
              </a:rPr>
              <a:t>Inférieur</a:t>
            </a:r>
            <a:r>
              <a:rPr lang="fr-CA" dirty="0"/>
              <a:t>, </a:t>
            </a:r>
            <a:r>
              <a:rPr lang="fr-CA" dirty="0">
                <a:solidFill>
                  <a:srgbClr val="9EE9E4"/>
                </a:solidFill>
              </a:rPr>
              <a:t>supérieur</a:t>
            </a:r>
            <a:r>
              <a:rPr lang="fr-CA" dirty="0"/>
              <a:t> et </a:t>
            </a:r>
            <a:r>
              <a:rPr lang="fr-CA" dirty="0">
                <a:solidFill>
                  <a:srgbClr val="E9CE9F"/>
                </a:solidFill>
              </a:rPr>
              <a:t>moyen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5994D-D6EA-4547-8C16-07CD1000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139439F-B6F7-4A26-827D-08161558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1AFDBC8-E9B9-408B-A1F9-E33784CB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06" y="2996952"/>
            <a:ext cx="5312601" cy="325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CAAC40-6B96-41DD-AF8E-38CBECCF93C6}"/>
              </a:ext>
            </a:extLst>
          </p:cNvPr>
          <p:cNvSpPr/>
          <p:nvPr/>
        </p:nvSpPr>
        <p:spPr>
          <a:xfrm>
            <a:off x="457200" y="3630899"/>
            <a:ext cx="3096344" cy="1872208"/>
          </a:xfrm>
          <a:prstGeom prst="rect">
            <a:avLst/>
          </a:prstGeom>
          <a:noFill/>
          <a:ln>
            <a:solidFill>
              <a:srgbClr val="9EE9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9EE9E4"/>
                </a:solidFill>
              </a:rPr>
              <a:t>Étage supérieur (ou sus-glottique) : </a:t>
            </a:r>
          </a:p>
          <a:p>
            <a:pPr algn="ctr"/>
            <a:endParaRPr lang="fr-CA" dirty="0">
              <a:solidFill>
                <a:srgbClr val="9EE9E4"/>
              </a:solidFill>
            </a:endParaRPr>
          </a:p>
          <a:p>
            <a:pPr algn="ctr"/>
            <a:r>
              <a:rPr lang="fr-CA" dirty="0">
                <a:solidFill>
                  <a:srgbClr val="9EE9E4"/>
                </a:solidFill>
              </a:rPr>
              <a:t>Au dessus des cordes vocales supérieures (plis vestibulaires)</a:t>
            </a: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00B7731B-EF5D-4C9F-A6EC-BD11A082E8F3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2,8</a:t>
            </a:r>
          </a:p>
        </p:txBody>
      </p:sp>
    </p:spTree>
    <p:extLst>
      <p:ext uri="{BB962C8B-B14F-4D97-AF65-F5344CB8AC3E}">
        <p14:creationId xmlns:p14="http://schemas.microsoft.com/office/powerpoint/2010/main" val="282492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EF132-48B9-4295-A478-37ACA4729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143000"/>
          </a:xfrm>
        </p:spPr>
        <p:txBody>
          <a:bodyPr/>
          <a:lstStyle/>
          <a:p>
            <a:r>
              <a:rPr lang="fr-CA" dirty="0"/>
              <a:t>Division et parties du larynx :</a:t>
            </a:r>
          </a:p>
          <a:p>
            <a:pPr lvl="1"/>
            <a:r>
              <a:rPr lang="fr-CA" dirty="0"/>
              <a:t>3 étages : </a:t>
            </a:r>
            <a:r>
              <a:rPr lang="fr-CA" dirty="0">
                <a:solidFill>
                  <a:srgbClr val="E59F5A"/>
                </a:solidFill>
              </a:rPr>
              <a:t>Inférieur</a:t>
            </a:r>
            <a:r>
              <a:rPr lang="fr-CA" dirty="0"/>
              <a:t>, </a:t>
            </a:r>
            <a:r>
              <a:rPr lang="fr-CA" dirty="0">
                <a:solidFill>
                  <a:srgbClr val="9EE9E4"/>
                </a:solidFill>
              </a:rPr>
              <a:t>supérieur</a:t>
            </a:r>
            <a:r>
              <a:rPr lang="fr-CA" dirty="0"/>
              <a:t> et </a:t>
            </a:r>
            <a:r>
              <a:rPr lang="fr-CA" dirty="0">
                <a:solidFill>
                  <a:srgbClr val="E9CE9F"/>
                </a:solidFill>
              </a:rPr>
              <a:t>moyen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5994D-D6EA-4547-8C16-07CD1000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139439F-B6F7-4A26-827D-08161558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1AFDBC8-E9B9-408B-A1F9-E33784CB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06" y="2996952"/>
            <a:ext cx="5312601" cy="325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CAAC40-6B96-41DD-AF8E-38CBECCF93C6}"/>
              </a:ext>
            </a:extLst>
          </p:cNvPr>
          <p:cNvSpPr/>
          <p:nvPr/>
        </p:nvSpPr>
        <p:spPr>
          <a:xfrm>
            <a:off x="457200" y="3630899"/>
            <a:ext cx="3096344" cy="1872208"/>
          </a:xfrm>
          <a:prstGeom prst="rect">
            <a:avLst/>
          </a:prstGeom>
          <a:noFill/>
          <a:ln>
            <a:solidFill>
              <a:srgbClr val="E9C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E9CE9F"/>
                </a:solidFill>
              </a:rPr>
              <a:t>Étage moyen (ou glottique) : </a:t>
            </a:r>
          </a:p>
          <a:p>
            <a:pPr algn="ctr"/>
            <a:endParaRPr lang="fr-CA" dirty="0">
              <a:solidFill>
                <a:srgbClr val="E9CE9F"/>
              </a:solidFill>
            </a:endParaRPr>
          </a:p>
          <a:p>
            <a:pPr algn="ctr"/>
            <a:r>
              <a:rPr lang="fr-CA" dirty="0">
                <a:solidFill>
                  <a:srgbClr val="E9CE9F"/>
                </a:solidFill>
              </a:rPr>
              <a:t>Entre les plis vocaux et les plis vestibulaires</a:t>
            </a: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82BFB197-3F36-49C6-A457-2B779FC013D7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2,8</a:t>
            </a:r>
          </a:p>
        </p:txBody>
      </p:sp>
    </p:spTree>
    <p:extLst>
      <p:ext uri="{BB962C8B-B14F-4D97-AF65-F5344CB8AC3E}">
        <p14:creationId xmlns:p14="http://schemas.microsoft.com/office/powerpoint/2010/main" val="4344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95B829-78A1-420D-9E50-BE9176A1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04" y="1681509"/>
            <a:ext cx="4690864" cy="4857403"/>
          </a:xfrm>
        </p:spPr>
        <p:txBody>
          <a:bodyPr>
            <a:normAutofit/>
          </a:bodyPr>
          <a:lstStyle/>
          <a:p>
            <a:r>
              <a:rPr lang="fr-CA" sz="2800" dirty="0">
                <a:solidFill>
                  <a:srgbClr val="00B050"/>
                </a:solidFill>
              </a:rPr>
              <a:t>Cordes vocales supérieures :</a:t>
            </a:r>
          </a:p>
          <a:p>
            <a:pPr lvl="1"/>
            <a:r>
              <a:rPr lang="fr-CA" sz="2400" dirty="0">
                <a:solidFill>
                  <a:srgbClr val="00B050"/>
                </a:solidFill>
              </a:rPr>
              <a:t>Plis vestibulaires</a:t>
            </a:r>
          </a:p>
          <a:p>
            <a:pPr lvl="1"/>
            <a:endParaRPr lang="fr-CA" sz="2400" dirty="0"/>
          </a:p>
          <a:p>
            <a:r>
              <a:rPr lang="fr-CA" sz="2800" dirty="0">
                <a:solidFill>
                  <a:srgbClr val="00B0F0"/>
                </a:solidFill>
              </a:rPr>
              <a:t>Cordes vocales inférieures : </a:t>
            </a:r>
          </a:p>
          <a:p>
            <a:pPr lvl="1"/>
            <a:r>
              <a:rPr lang="fr-CA" sz="2400" dirty="0">
                <a:solidFill>
                  <a:srgbClr val="00B0F0"/>
                </a:solidFill>
              </a:rPr>
              <a:t>Plis vocaux</a:t>
            </a:r>
          </a:p>
          <a:p>
            <a:pPr lvl="1"/>
            <a:endParaRPr lang="fr-CA" sz="2400" dirty="0"/>
          </a:p>
          <a:p>
            <a:r>
              <a:rPr lang="fr-CA" sz="2800" dirty="0">
                <a:solidFill>
                  <a:srgbClr val="EA7068"/>
                </a:solidFill>
              </a:rPr>
              <a:t>Ventricules de </a:t>
            </a:r>
            <a:r>
              <a:rPr lang="fr-CA" sz="2800" dirty="0" err="1">
                <a:solidFill>
                  <a:srgbClr val="EA7068"/>
                </a:solidFill>
              </a:rPr>
              <a:t>Morgani</a:t>
            </a:r>
            <a:r>
              <a:rPr lang="fr-CA" sz="2800" dirty="0">
                <a:solidFill>
                  <a:srgbClr val="EA7068"/>
                </a:solidFill>
              </a:rPr>
              <a:t> ou laryngés : </a:t>
            </a:r>
          </a:p>
          <a:p>
            <a:pPr lvl="1"/>
            <a:r>
              <a:rPr lang="fr-CA" sz="2400" dirty="0"/>
              <a:t>Entre les plis vocaux et les plis vestibulaires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1E853E-C596-4793-9253-6520BE93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930E175-A42D-4341-A97E-CC13ECEC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FBAA2A4-F593-47DD-A008-1E8EAD008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7248" r="12694" b="6438"/>
          <a:stretch/>
        </p:blipFill>
        <p:spPr bwMode="auto">
          <a:xfrm>
            <a:off x="6167862" y="620688"/>
            <a:ext cx="2520280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F7102C68-9153-4B6F-9BFD-FE4A49376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1" y="2219913"/>
            <a:ext cx="1224136" cy="633023"/>
          </a:xfrm>
          <a:prstGeom prst="rect">
            <a:avLst/>
          </a:prstGeom>
          <a:solidFill>
            <a:srgbClr val="00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Plis </a:t>
            </a:r>
          </a:p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vestibulaires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A4C2CBA-B701-42C2-AA06-B88CAFA1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862" y="2724422"/>
            <a:ext cx="773906" cy="5048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Plis </a:t>
            </a:r>
          </a:p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vocaux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DCBC985-3571-4A77-B7B5-4F16EE02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252" y="3618981"/>
            <a:ext cx="1079500" cy="5032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CA" altLang="fr-FR" dirty="0">
                <a:solidFill>
                  <a:srgbClr val="FF0066"/>
                </a:solidFill>
                <a:latin typeface="Garamond" panose="02020404030301010803" pitchFamily="18" charset="0"/>
              </a:rPr>
              <a:t>Ventricule</a:t>
            </a:r>
          </a:p>
          <a:p>
            <a:pPr algn="ctr">
              <a:buClrTx/>
              <a:buFontTx/>
              <a:buNone/>
            </a:pPr>
            <a:r>
              <a:rPr lang="fr-CA" altLang="fr-FR" dirty="0">
                <a:solidFill>
                  <a:srgbClr val="FF0066"/>
                </a:solidFill>
                <a:latin typeface="Garamond" panose="02020404030301010803" pitchFamily="18" charset="0"/>
              </a:rPr>
              <a:t>de </a:t>
            </a:r>
            <a:r>
              <a:rPr lang="fr-CA" altLang="fr-FR" dirty="0" err="1">
                <a:solidFill>
                  <a:srgbClr val="FF0066"/>
                </a:solidFill>
                <a:latin typeface="Garamond" panose="02020404030301010803" pitchFamily="18" charset="0"/>
              </a:rPr>
              <a:t>Morgani</a:t>
            </a:r>
            <a:endParaRPr lang="fr-CA" altLang="fr-FR" dirty="0">
              <a:solidFill>
                <a:srgbClr val="FF006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99E7C0F1-8D16-40B7-862D-20525A2B73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7151" y="2754291"/>
            <a:ext cx="215900" cy="868362"/>
          </a:xfrm>
          <a:prstGeom prst="line">
            <a:avLst/>
          </a:prstGeom>
          <a:noFill/>
          <a:ln w="38160" cap="sq">
            <a:solidFill>
              <a:srgbClr val="00051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9D29AEA-34AB-432E-9CBD-FA32A2410A0A}"/>
              </a:ext>
            </a:extLst>
          </p:cNvPr>
          <p:cNvSpPr txBox="1">
            <a:spLocks/>
          </p:cNvSpPr>
          <p:nvPr/>
        </p:nvSpPr>
        <p:spPr>
          <a:xfrm>
            <a:off x="55752" y="1109730"/>
            <a:ext cx="6172431" cy="735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Division et parties du larynx (suite) :</a:t>
            </a: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A312792D-7E7C-4378-8D27-6897E57484EB}"/>
              </a:ext>
            </a:extLst>
          </p:cNvPr>
          <p:cNvSpPr/>
          <p:nvPr/>
        </p:nvSpPr>
        <p:spPr>
          <a:xfrm>
            <a:off x="7164288" y="136525"/>
            <a:ext cx="1767272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2,8 – 2,9</a:t>
            </a:r>
          </a:p>
        </p:txBody>
      </p:sp>
    </p:spTree>
    <p:extLst>
      <p:ext uri="{BB962C8B-B14F-4D97-AF65-F5344CB8AC3E}">
        <p14:creationId xmlns:p14="http://schemas.microsoft.com/office/powerpoint/2010/main" val="317417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FF1F4-E9EB-457F-8996-CCB4F5C8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système respiratoire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F68ADA-A149-4117-BB51-0AE432DD9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Quelles structures font partie :</a:t>
            </a:r>
          </a:p>
          <a:p>
            <a:pPr lvl="1"/>
            <a:r>
              <a:rPr lang="fr-CA" dirty="0">
                <a:solidFill>
                  <a:srgbClr val="00B0F0"/>
                </a:solidFill>
              </a:rPr>
              <a:t>Des voies respiratoires supérieures ? 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>
                <a:solidFill>
                  <a:srgbClr val="FF0000"/>
                </a:solidFill>
              </a:rPr>
              <a:t>Des voies respiratoires inférieures ?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E64BD06-BBA6-4755-BDAC-6C310A9C2D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5145"/>
            <a:ext cx="4038600" cy="355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B91055-C522-40B7-8B5C-AA43A17DC1BF}"/>
              </a:ext>
            </a:extLst>
          </p:cNvPr>
          <p:cNvSpPr/>
          <p:nvPr/>
        </p:nvSpPr>
        <p:spPr>
          <a:xfrm>
            <a:off x="6012160" y="2924944"/>
            <a:ext cx="576064" cy="338336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07EB0-22D2-4481-BE5E-631E5F054F63}"/>
              </a:ext>
            </a:extLst>
          </p:cNvPr>
          <p:cNvSpPr/>
          <p:nvPr/>
        </p:nvSpPr>
        <p:spPr>
          <a:xfrm>
            <a:off x="7952184" y="2612418"/>
            <a:ext cx="734616" cy="338336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7E667-65ED-4892-8D75-BA3FC6B54A6C}"/>
              </a:ext>
            </a:extLst>
          </p:cNvPr>
          <p:cNvSpPr/>
          <p:nvPr/>
        </p:nvSpPr>
        <p:spPr>
          <a:xfrm>
            <a:off x="4662762" y="3239663"/>
            <a:ext cx="773334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EC0B7-2E92-4595-A12F-09467FC3B066}"/>
              </a:ext>
            </a:extLst>
          </p:cNvPr>
          <p:cNvSpPr/>
          <p:nvPr/>
        </p:nvSpPr>
        <p:spPr>
          <a:xfrm>
            <a:off x="5300463" y="3429000"/>
            <a:ext cx="576065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928145-91F9-4FCA-80B2-85D16D009209}"/>
              </a:ext>
            </a:extLst>
          </p:cNvPr>
          <p:cNvSpPr/>
          <p:nvPr/>
        </p:nvSpPr>
        <p:spPr>
          <a:xfrm>
            <a:off x="7952184" y="3139691"/>
            <a:ext cx="576065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DA64E-5784-45B5-94D7-3F22A08F6BE8}"/>
              </a:ext>
            </a:extLst>
          </p:cNvPr>
          <p:cNvSpPr/>
          <p:nvPr/>
        </p:nvSpPr>
        <p:spPr>
          <a:xfrm>
            <a:off x="7952184" y="3449093"/>
            <a:ext cx="576065" cy="33833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E9A96D4-6892-47AC-8311-83F9BD5B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Organigramme : Terminateur 2">
            <a:extLst>
              <a:ext uri="{FF2B5EF4-FFF2-40B4-BE49-F238E27FC236}">
                <a16:creationId xmlns:a16="http://schemas.microsoft.com/office/drawing/2014/main" id="{E0BF493A-0716-45FE-A517-47BBFB355A02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2,3</a:t>
            </a:r>
          </a:p>
        </p:txBody>
      </p:sp>
    </p:spTree>
    <p:extLst>
      <p:ext uri="{BB962C8B-B14F-4D97-AF65-F5344CB8AC3E}">
        <p14:creationId xmlns:p14="http://schemas.microsoft.com/office/powerpoint/2010/main" val="34750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146EF2-5AEE-43A3-B9AA-E9194590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6E94E11-F994-409B-8764-08866AC6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052236"/>
            <a:ext cx="3960440" cy="41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32C139E4-1152-487C-B858-D61CD286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392" y="4480827"/>
            <a:ext cx="1080120" cy="504825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Plis </a:t>
            </a:r>
          </a:p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vocaux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05A2EE0-C278-48FB-8A96-449C2C90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392" y="3213206"/>
            <a:ext cx="1224136" cy="633023"/>
          </a:xfrm>
          <a:prstGeom prst="rect">
            <a:avLst/>
          </a:prstGeom>
          <a:solidFill>
            <a:srgbClr val="0099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Plis </a:t>
            </a:r>
          </a:p>
          <a:p>
            <a:pPr algn="ctr">
              <a:buClrTx/>
              <a:buFontTx/>
              <a:buNone/>
            </a:pPr>
            <a:r>
              <a:rPr lang="fr-CA" altLang="fr-FR" dirty="0">
                <a:latin typeface="Garamond" panose="02020404030301010803" pitchFamily="18" charset="0"/>
              </a:rPr>
              <a:t>vestibulaires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9D6512-9D33-4F9E-9E2E-9722704A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33A8F6-BF48-45D1-82A5-080780BC804C}"/>
              </a:ext>
            </a:extLst>
          </p:cNvPr>
          <p:cNvSpPr txBox="1"/>
          <p:nvPr/>
        </p:nvSpPr>
        <p:spPr>
          <a:xfrm>
            <a:off x="2969734" y="1580564"/>
            <a:ext cx="320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Coupe coronale du larynx - TDM</a:t>
            </a: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4062BBE8-961F-4B6E-8940-063FA3BEC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088" y="4123395"/>
            <a:ext cx="810178" cy="25685"/>
          </a:xfrm>
          <a:prstGeom prst="line">
            <a:avLst/>
          </a:prstGeom>
          <a:noFill/>
          <a:ln w="36000" cap="flat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994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CCC07-067A-408D-9B92-E22953FB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303"/>
            <a:ext cx="8229600" cy="2260848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Division et parties du larynx (suites) : </a:t>
            </a:r>
          </a:p>
          <a:p>
            <a:pPr lvl="1"/>
            <a:r>
              <a:rPr lang="fr-CA" dirty="0"/>
              <a:t>Glotte (étage moyen) : </a:t>
            </a:r>
          </a:p>
          <a:p>
            <a:pPr lvl="2"/>
            <a:r>
              <a:rPr lang="fr-CA" dirty="0"/>
              <a:t>Formée par les plis vocaux et l’ouverture qui est située entre ceux-ci</a:t>
            </a:r>
          </a:p>
          <a:p>
            <a:pPr lvl="2"/>
            <a:r>
              <a:rPr lang="fr-CA" dirty="0"/>
              <a:t>Endroit la plus rétrécie du larynx</a:t>
            </a:r>
          </a:p>
          <a:p>
            <a:pPr lvl="2"/>
            <a:r>
              <a:rPr lang="fr-CA" dirty="0"/>
              <a:t>Organe de la phonation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5A8B28-AD91-4A92-9AEC-2AE1AC4C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178AC10-CABA-4F22-B615-28A273F2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8" y="136525"/>
            <a:ext cx="8229600" cy="891758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099996C1-38EB-46E0-873F-3BB06CB3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2"/>
          <a:stretch>
            <a:fillRect/>
          </a:stretch>
        </p:blipFill>
        <p:spPr bwMode="auto">
          <a:xfrm>
            <a:off x="1799431" y="3662003"/>
            <a:ext cx="5545137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83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2D0BDA-D944-44BB-8E8E-BB688C7EE512}"/>
              </a:ext>
            </a:extLst>
          </p:cNvPr>
          <p:cNvSpPr/>
          <p:nvPr/>
        </p:nvSpPr>
        <p:spPr>
          <a:xfrm>
            <a:off x="3707904" y="4176743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358D12-F37F-4275-A991-744B77FBAD75}"/>
              </a:ext>
            </a:extLst>
          </p:cNvPr>
          <p:cNvSpPr/>
          <p:nvPr/>
        </p:nvSpPr>
        <p:spPr>
          <a:xfrm>
            <a:off x="3708532" y="4390356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B4AF1-9B4F-42BE-B89A-B5CF06363ABB}"/>
              </a:ext>
            </a:extLst>
          </p:cNvPr>
          <p:cNvSpPr/>
          <p:nvPr/>
        </p:nvSpPr>
        <p:spPr>
          <a:xfrm>
            <a:off x="3744536" y="4613846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9F2DA-6F2D-4F5C-9F92-5A3FCBC312D1}"/>
              </a:ext>
            </a:extLst>
          </p:cNvPr>
          <p:cNvSpPr/>
          <p:nvPr/>
        </p:nvSpPr>
        <p:spPr>
          <a:xfrm>
            <a:off x="3744536" y="4850440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230C604-DE47-4ABF-AD46-A717D41C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0" y="2455004"/>
            <a:ext cx="3190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C1EE894E-80A7-46FC-91EB-D28230E42CF6}"/>
              </a:ext>
            </a:extLst>
          </p:cNvPr>
          <p:cNvSpPr/>
          <p:nvPr/>
        </p:nvSpPr>
        <p:spPr>
          <a:xfrm>
            <a:off x="7020272" y="136525"/>
            <a:ext cx="1911288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2,9 – 2,11</a:t>
            </a:r>
          </a:p>
        </p:txBody>
      </p:sp>
    </p:spTree>
    <p:extLst>
      <p:ext uri="{BB962C8B-B14F-4D97-AF65-F5344CB8AC3E}">
        <p14:creationId xmlns:p14="http://schemas.microsoft.com/office/powerpoint/2010/main" val="3113051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91428D-DFCC-4360-91B4-38D19F18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AA0631-F126-44F3-BEE4-AE1F8C85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04" y="337344"/>
            <a:ext cx="5819775" cy="4572000"/>
          </a:xfrm>
          <a:prstGeom prst="rect">
            <a:avLst/>
          </a:prstGeom>
        </p:spPr>
      </p:pic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5A660D19-BB25-4AEE-BAC4-EFAFA9174EA2}"/>
              </a:ext>
            </a:extLst>
          </p:cNvPr>
          <p:cNvSpPr/>
          <p:nvPr/>
        </p:nvSpPr>
        <p:spPr bwMode="auto">
          <a:xfrm rot="4251509">
            <a:off x="2770076" y="2180265"/>
            <a:ext cx="720080" cy="1728192"/>
          </a:xfrm>
          <a:prstGeom prst="rightBrace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3177C424-C641-45E3-A3A8-D469AC313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48" y="3527425"/>
            <a:ext cx="3851275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12">
            <a:extLst>
              <a:ext uri="{FF2B5EF4-FFF2-40B4-BE49-F238E27FC236}">
                <a16:creationId xmlns:a16="http://schemas.microsoft.com/office/drawing/2014/main" id="{74CD4C8D-F6D6-4157-8231-7B154F65F84A}"/>
              </a:ext>
            </a:extLst>
          </p:cNvPr>
          <p:cNvSpPr>
            <a:spLocks/>
          </p:cNvSpPr>
          <p:nvPr/>
        </p:nvSpPr>
        <p:spPr bwMode="auto">
          <a:xfrm rot="5400000">
            <a:off x="7512049" y="4293245"/>
            <a:ext cx="215900" cy="1655763"/>
          </a:xfrm>
          <a:prstGeom prst="rightBrace">
            <a:avLst>
              <a:gd name="adj1" fmla="val 63909"/>
              <a:gd name="adj2" fmla="val 50000"/>
            </a:avLst>
          </a:prstGeom>
          <a:noFill/>
          <a:ln w="38160" cap="sq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0C8522-C6FA-4A06-A358-FD53BC9419C2}"/>
              </a:ext>
            </a:extLst>
          </p:cNvPr>
          <p:cNvSpPr txBox="1"/>
          <p:nvPr/>
        </p:nvSpPr>
        <p:spPr>
          <a:xfrm>
            <a:off x="1907704" y="5661248"/>
            <a:ext cx="768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Glotte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5B39E81-C3E0-48C3-81FD-F1F35F9FCE7C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292104" y="3356992"/>
            <a:ext cx="911744" cy="2304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FC8A43-F2C6-4715-B674-1A2935093237}"/>
              </a:ext>
            </a:extLst>
          </p:cNvPr>
          <p:cNvCxnSpPr>
            <a:cxnSpLocks/>
          </p:cNvCxnSpPr>
          <p:nvPr/>
        </p:nvCxnSpPr>
        <p:spPr>
          <a:xfrm flipV="1">
            <a:off x="2676504" y="5373216"/>
            <a:ext cx="4943495" cy="4798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0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C79B82-F6B7-4706-9F96-7D7151D1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1DFC44B-5A33-465F-9E55-E8039D34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Larynx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E0EB4CA-9E24-4F42-92B7-CCFC19761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302"/>
            <a:ext cx="4762872" cy="5590173"/>
          </a:xfrm>
        </p:spPr>
        <p:txBody>
          <a:bodyPr>
            <a:normAutofit/>
          </a:bodyPr>
          <a:lstStyle/>
          <a:p>
            <a:r>
              <a:rPr lang="fr-CA" dirty="0"/>
              <a:t>Division et parties du larynx (suites) : </a:t>
            </a:r>
          </a:p>
          <a:p>
            <a:pPr lvl="1"/>
            <a:r>
              <a:rPr lang="fr-CA" dirty="0"/>
              <a:t>Vallécules : </a:t>
            </a:r>
          </a:p>
          <a:p>
            <a:pPr lvl="2"/>
            <a:r>
              <a:rPr lang="fr-CA" dirty="0"/>
              <a:t>Dépressions situées entre les replis glosso-épiglottiques (entre l’épiglotte et la base de la langue)</a:t>
            </a:r>
          </a:p>
          <a:p>
            <a:pPr lvl="1"/>
            <a:r>
              <a:rPr lang="fr-CA" dirty="0"/>
              <a:t>Sinus piriformes : </a:t>
            </a:r>
          </a:p>
          <a:p>
            <a:pPr lvl="2"/>
            <a:r>
              <a:rPr lang="fr-CA" dirty="0"/>
              <a:t>Replis entre les parois latérales du pharynx et du larynx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B46B9D4-1016-4504-8308-707D89165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976"/>
          <a:stretch/>
        </p:blipFill>
        <p:spPr bwMode="auto">
          <a:xfrm>
            <a:off x="5982778" y="381233"/>
            <a:ext cx="2723972" cy="360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B7A0C84-22AC-44E2-AF50-6B43D93B132E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2308231"/>
            <a:ext cx="576064" cy="472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781846F-A010-4318-A0D6-3188BC7E6898}"/>
              </a:ext>
            </a:extLst>
          </p:cNvPr>
          <p:cNvSpPr txBox="1"/>
          <p:nvPr/>
        </p:nvSpPr>
        <p:spPr>
          <a:xfrm>
            <a:off x="7377009" y="2780928"/>
            <a:ext cx="111280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Vallécules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809348E-2EBC-433A-9B6A-B772AD02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39"/>
            <a:ext cx="1945208" cy="279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32C2259A-D108-4D3C-B437-A5062C8C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581" y="4606467"/>
            <a:ext cx="766763" cy="200025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253EB5BC-E06B-4534-AB3E-327EA9A887FC}"/>
              </a:ext>
            </a:extLst>
          </p:cNvPr>
          <p:cNvSpPr/>
          <p:nvPr/>
        </p:nvSpPr>
        <p:spPr>
          <a:xfrm>
            <a:off x="7877746" y="72113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2,9</a:t>
            </a:r>
          </a:p>
        </p:txBody>
      </p:sp>
    </p:spTree>
    <p:extLst>
      <p:ext uri="{BB962C8B-B14F-4D97-AF65-F5344CB8AC3E}">
        <p14:creationId xmlns:p14="http://schemas.microsoft.com/office/powerpoint/2010/main" val="320898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CD77B-BD97-4DC5-B36A-37C07C08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247F4419-8AB5-44B9-8696-9F211B54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832648" cy="388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6DD3B7-EE65-4E7F-87E6-BABCC96C0D48}"/>
              </a:ext>
            </a:extLst>
          </p:cNvPr>
          <p:cNvSpPr/>
          <p:nvPr/>
        </p:nvSpPr>
        <p:spPr>
          <a:xfrm>
            <a:off x="2267744" y="1772816"/>
            <a:ext cx="216024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CC9FC-3243-446C-9AE0-2F6810FA42B8}"/>
              </a:ext>
            </a:extLst>
          </p:cNvPr>
          <p:cNvSpPr/>
          <p:nvPr/>
        </p:nvSpPr>
        <p:spPr>
          <a:xfrm>
            <a:off x="2987824" y="3174863"/>
            <a:ext cx="216024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28062-C2F7-4322-B927-F2A8B3A1D28D}"/>
              </a:ext>
            </a:extLst>
          </p:cNvPr>
          <p:cNvSpPr/>
          <p:nvPr/>
        </p:nvSpPr>
        <p:spPr>
          <a:xfrm>
            <a:off x="2879812" y="3980730"/>
            <a:ext cx="216024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D2C7F-FA3A-4E0D-BF84-98126057D16B}"/>
              </a:ext>
            </a:extLst>
          </p:cNvPr>
          <p:cNvSpPr/>
          <p:nvPr/>
        </p:nvSpPr>
        <p:spPr>
          <a:xfrm>
            <a:off x="2483768" y="4761149"/>
            <a:ext cx="216024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C2E66-DF2D-43DA-8957-E8D74E6EC260}"/>
              </a:ext>
            </a:extLst>
          </p:cNvPr>
          <p:cNvSpPr/>
          <p:nvPr/>
        </p:nvSpPr>
        <p:spPr>
          <a:xfrm>
            <a:off x="611560" y="4293096"/>
            <a:ext cx="216024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943D96-FB85-4674-9F16-16CB71F84BF6}"/>
              </a:ext>
            </a:extLst>
          </p:cNvPr>
          <p:cNvSpPr/>
          <p:nvPr/>
        </p:nvSpPr>
        <p:spPr>
          <a:xfrm>
            <a:off x="5004048" y="1405586"/>
            <a:ext cx="216024" cy="216024"/>
          </a:xfrm>
          <a:prstGeom prst="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A4C50E73-4709-429E-8307-DB1F847A1717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2,11</a:t>
            </a:r>
          </a:p>
        </p:txBody>
      </p:sp>
    </p:spTree>
    <p:extLst>
      <p:ext uri="{BB962C8B-B14F-4D97-AF65-F5344CB8AC3E}">
        <p14:creationId xmlns:p14="http://schemas.microsoft.com/office/powerpoint/2010/main" val="3379606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CC461C-A94A-4B6C-BFF7-376333A2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fr-CA" b="1" dirty="0"/>
              <a:t>Glande thyroïde : </a:t>
            </a:r>
          </a:p>
          <a:p>
            <a:pPr lvl="1"/>
            <a:r>
              <a:rPr lang="fr-CA" dirty="0"/>
              <a:t>Glande à sécrétion interne</a:t>
            </a:r>
          </a:p>
          <a:p>
            <a:pPr lvl="1"/>
            <a:r>
              <a:rPr lang="fr-CA" dirty="0"/>
              <a:t>Stimule le développement cellulaire + tissulaire (système nerveux, croissance)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9C22D4-66AE-4BBC-A305-92E5FC1D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Picture 2" descr="Résultats de recherche d'images pour « glande thyroïde »">
            <a:extLst>
              <a:ext uri="{FF2B5EF4-FFF2-40B4-BE49-F238E27FC236}">
                <a16:creationId xmlns:a16="http://schemas.microsoft.com/office/drawing/2014/main" id="{D96EA0D8-E772-4B53-91AC-CE485CCC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83209"/>
            <a:ext cx="4762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FF37C6DE-5C8D-4254-9EC0-F8BC7D69C12D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2,12</a:t>
            </a:r>
          </a:p>
        </p:txBody>
      </p:sp>
    </p:spTree>
    <p:extLst>
      <p:ext uri="{BB962C8B-B14F-4D97-AF65-F5344CB8AC3E}">
        <p14:creationId xmlns:p14="http://schemas.microsoft.com/office/powerpoint/2010/main" val="94620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CC461C-A94A-4B6C-BFF7-376333A2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624012"/>
            <a:ext cx="4474840" cy="4525963"/>
          </a:xfrm>
        </p:spPr>
        <p:txBody>
          <a:bodyPr>
            <a:normAutofit fontScale="92500"/>
          </a:bodyPr>
          <a:lstStyle/>
          <a:p>
            <a:r>
              <a:rPr lang="fr-CA" b="1" dirty="0"/>
              <a:t>Glandes parathyroïdes : </a:t>
            </a:r>
          </a:p>
          <a:p>
            <a:pPr lvl="1"/>
            <a:r>
              <a:rPr lang="fr-CA" dirty="0"/>
              <a:t>Appliquées contre la face postérieure de la thyroïde</a:t>
            </a:r>
          </a:p>
          <a:p>
            <a:pPr lvl="1"/>
            <a:r>
              <a:rPr lang="fr-CA" dirty="0"/>
              <a:t>Glande endocrine sécrètent des hormones dans la circulation sanguine</a:t>
            </a:r>
          </a:p>
          <a:p>
            <a:pPr lvl="1"/>
            <a:r>
              <a:rPr lang="fr-CA" b="1" dirty="0"/>
              <a:t>Rôle important dans le métabolisme du calcium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9C22D4-66AE-4BBC-A305-92E5FC1D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31E0279-7087-41FF-BC1C-F0F68D03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1417637"/>
            <a:ext cx="439261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BA754ED-40A7-440A-99B3-C66F09C2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2956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9197B8A3-B618-4629-B21A-D223ECADDF28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2,12</a:t>
            </a:r>
          </a:p>
        </p:txBody>
      </p:sp>
    </p:spTree>
    <p:extLst>
      <p:ext uri="{BB962C8B-B14F-4D97-AF65-F5344CB8AC3E}">
        <p14:creationId xmlns:p14="http://schemas.microsoft.com/office/powerpoint/2010/main" val="319683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A4333-6D0F-4CBD-A5CE-0AA1A51D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 trachée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7AD50-394E-4883-925F-89B7C8B2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782713" cy="4349080"/>
          </a:xfrm>
        </p:spPr>
        <p:txBody>
          <a:bodyPr>
            <a:normAutofit/>
          </a:bodyPr>
          <a:lstStyle/>
          <a:p>
            <a:r>
              <a:rPr lang="fr-CA" sz="2800" dirty="0"/>
              <a:t>Fait suite au larynx, située devant l’œsophage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Se termine en bifurquant en 2 conduits au niveau de T</a:t>
            </a:r>
            <a:r>
              <a:rPr lang="fr-CA" sz="2800" baseline="-25000" dirty="0"/>
              <a:t>4</a:t>
            </a:r>
            <a:r>
              <a:rPr lang="fr-CA" sz="2800" dirty="0"/>
              <a:t> – T</a:t>
            </a:r>
            <a:r>
              <a:rPr lang="fr-CA" sz="2800" baseline="-25000" dirty="0"/>
              <a:t>5</a:t>
            </a:r>
            <a:r>
              <a:rPr lang="fr-CA" sz="2800" dirty="0"/>
              <a:t> :</a:t>
            </a:r>
          </a:p>
          <a:p>
            <a:pPr lvl="1"/>
            <a:r>
              <a:rPr lang="fr-CA" sz="2400" dirty="0"/>
              <a:t>Bronche principale (souche) droite</a:t>
            </a:r>
          </a:p>
          <a:p>
            <a:pPr lvl="1"/>
            <a:r>
              <a:rPr lang="fr-CA" sz="2400" dirty="0"/>
              <a:t>Bronche principale (souche) gauche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1C8B0D-9BE8-46A9-BF8B-D01A935C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47FCA10F-201E-4C98-AA25-B0A4C14CDAE4}"/>
              </a:ext>
            </a:extLst>
          </p:cNvPr>
          <p:cNvSpPr/>
          <p:nvPr/>
        </p:nvSpPr>
        <p:spPr>
          <a:xfrm>
            <a:off x="5520634" y="2934179"/>
            <a:ext cx="659504" cy="208823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CD50C5-F234-4090-8A65-C1EA2F34F763}"/>
              </a:ext>
            </a:extLst>
          </p:cNvPr>
          <p:cNvSpPr txBox="1"/>
          <p:nvPr/>
        </p:nvSpPr>
        <p:spPr>
          <a:xfrm>
            <a:off x="6239913" y="3692989"/>
            <a:ext cx="1152128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Carène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49C7B9E-4262-424D-8706-3983DB98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26" y="1196752"/>
            <a:ext cx="1874261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DC764A7-CA37-4CD7-8726-2AA3575B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12" y="4343401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B10598E7-9A67-4FC3-ABC9-53D7EA1BDD0E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2,12</a:t>
            </a:r>
          </a:p>
        </p:txBody>
      </p:sp>
    </p:spTree>
    <p:extLst>
      <p:ext uri="{BB962C8B-B14F-4D97-AF65-F5344CB8AC3E}">
        <p14:creationId xmlns:p14="http://schemas.microsoft.com/office/powerpoint/2010/main" val="425560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D284E-8508-4445-8F73-92A1B175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556793"/>
            <a:ext cx="3610744" cy="4464496"/>
          </a:xfrm>
        </p:spPr>
        <p:txBody>
          <a:bodyPr>
            <a:normAutofit/>
          </a:bodyPr>
          <a:lstStyle/>
          <a:p>
            <a:r>
              <a:rPr lang="fr-CA" sz="2800" dirty="0"/>
              <a:t>Situation et division :</a:t>
            </a:r>
          </a:p>
          <a:p>
            <a:pPr lvl="1"/>
            <a:r>
              <a:rPr lang="fr-CA" sz="2400" dirty="0"/>
              <a:t>Trachée cervicale : </a:t>
            </a:r>
          </a:p>
          <a:p>
            <a:pPr lvl="2"/>
            <a:r>
              <a:rPr lang="fr-CA" sz="2000" dirty="0"/>
              <a:t>Vis-à-vis C</a:t>
            </a:r>
            <a:r>
              <a:rPr lang="fr-CA" sz="2000" baseline="-25000" dirty="0"/>
              <a:t>6</a:t>
            </a:r>
            <a:r>
              <a:rPr lang="fr-CA" sz="2000" dirty="0"/>
              <a:t> – C</a:t>
            </a:r>
            <a:r>
              <a:rPr lang="fr-CA" sz="2000" baseline="-25000" dirty="0"/>
              <a:t>7</a:t>
            </a:r>
            <a:r>
              <a:rPr lang="fr-CA" sz="2000" dirty="0"/>
              <a:t> </a:t>
            </a:r>
          </a:p>
          <a:p>
            <a:pPr lvl="2"/>
            <a:r>
              <a:rPr lang="fr-CA" sz="2000" dirty="0"/>
              <a:t>Endroit pour trachéotomie (sous cartilage cricoïde)</a:t>
            </a:r>
          </a:p>
          <a:p>
            <a:pPr lvl="2"/>
            <a:endParaRPr lang="fr-CA" sz="2000" dirty="0"/>
          </a:p>
          <a:p>
            <a:pPr lvl="1"/>
            <a:r>
              <a:rPr lang="fr-CA" sz="2400" dirty="0"/>
              <a:t>Trachée thoracique : </a:t>
            </a:r>
          </a:p>
          <a:p>
            <a:pPr lvl="2"/>
            <a:r>
              <a:rPr lang="fr-CA" sz="2000" dirty="0"/>
              <a:t>D</a:t>
            </a:r>
            <a:r>
              <a:rPr lang="fr-CA" sz="2000" baseline="-25000" dirty="0"/>
              <a:t>1</a:t>
            </a:r>
            <a:r>
              <a:rPr lang="fr-CA" sz="2000" dirty="0"/>
              <a:t> à D</a:t>
            </a:r>
            <a:r>
              <a:rPr lang="fr-CA" sz="2000" baseline="-25000" dirty="0"/>
              <a:t>6</a:t>
            </a:r>
          </a:p>
          <a:p>
            <a:pPr lvl="2"/>
            <a:r>
              <a:rPr lang="fr-CA" sz="2000" dirty="0"/>
              <a:t>Bifurcation = carène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8FFC8E-BE66-4FF0-9CAA-25646497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FDD2421-7653-4562-9C93-0CEBF145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La trachée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57C21A9-1B97-4E5B-A9AB-D8BAB258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970703" cy="437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7">
            <a:extLst>
              <a:ext uri="{FF2B5EF4-FFF2-40B4-BE49-F238E27FC236}">
                <a16:creationId xmlns:a16="http://schemas.microsoft.com/office/drawing/2014/main" id="{F25D7B9C-7B76-4420-A8D9-39AB180E4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413872"/>
            <a:ext cx="1403176" cy="15127"/>
          </a:xfrm>
          <a:prstGeom prst="line">
            <a:avLst/>
          </a:prstGeom>
          <a:noFill/>
          <a:ln w="28575" cap="sq">
            <a:solidFill>
              <a:srgbClr val="FF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DBF5A68-6C4E-435A-A881-00713470D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0232" y="4221088"/>
            <a:ext cx="1403176" cy="15127"/>
          </a:xfrm>
          <a:prstGeom prst="line">
            <a:avLst/>
          </a:prstGeom>
          <a:noFill/>
          <a:ln w="28575" cap="sq">
            <a:solidFill>
              <a:srgbClr val="FF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73C9FC-D330-40AD-A191-8D7A3D38595B}"/>
              </a:ext>
            </a:extLst>
          </p:cNvPr>
          <p:cNvSpPr txBox="1"/>
          <p:nvPr/>
        </p:nvSpPr>
        <p:spPr>
          <a:xfrm>
            <a:off x="8236195" y="370551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C6 à D6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0A2CC-7027-44AC-9481-184749E809EE}"/>
              </a:ext>
            </a:extLst>
          </p:cNvPr>
          <p:cNvSpPr/>
          <p:nvPr/>
        </p:nvSpPr>
        <p:spPr>
          <a:xfrm>
            <a:off x="514703" y="5998851"/>
            <a:ext cx="4394610" cy="54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À quel niveau se situe la carène 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1491B-9B31-4E53-96D2-9A609B6E6530}"/>
              </a:ext>
            </a:extLst>
          </p:cNvPr>
          <p:cNvSpPr/>
          <p:nvPr/>
        </p:nvSpPr>
        <p:spPr>
          <a:xfrm>
            <a:off x="5156957" y="5884160"/>
            <a:ext cx="16546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fr-FR" sz="44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r>
              <a:rPr lang="fr-FR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T</a:t>
            </a:r>
            <a:r>
              <a:rPr lang="fr-FR" sz="4400" b="0" cap="none" spc="0" baseline="-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8E8C52DB-1D89-4A6A-800D-4EB44904CC32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2,13</a:t>
            </a:r>
          </a:p>
        </p:txBody>
      </p:sp>
    </p:spTree>
    <p:extLst>
      <p:ext uri="{BB962C8B-B14F-4D97-AF65-F5344CB8AC3E}">
        <p14:creationId xmlns:p14="http://schemas.microsoft.com/office/powerpoint/2010/main" val="13105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9C889-A564-4585-8982-A5F34BDC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5ED7BD-A1FF-408E-AB47-4817CEED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0" y="1988840"/>
            <a:ext cx="6048375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0ACAA6-287B-4ABA-ACEF-58D2A439C527}"/>
              </a:ext>
            </a:extLst>
          </p:cNvPr>
          <p:cNvSpPr/>
          <p:nvPr/>
        </p:nvSpPr>
        <p:spPr>
          <a:xfrm>
            <a:off x="2544713" y="764704"/>
            <a:ext cx="4054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Trachéotomie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B8070F5-94E2-4C41-9A13-271C9551D04E}"/>
              </a:ext>
            </a:extLst>
          </p:cNvPr>
          <p:cNvSpPr/>
          <p:nvPr/>
        </p:nvSpPr>
        <p:spPr>
          <a:xfrm rot="20802048">
            <a:off x="2880949" y="2522764"/>
            <a:ext cx="936104" cy="432048"/>
          </a:xfrm>
          <a:prstGeom prst="ellipse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693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4D4E796-60B0-4BD5-9C75-FB7BEF01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Les fosses nasales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040F90D-B81D-43D2-B70C-BB4D8C1B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7638"/>
            <a:ext cx="4717572" cy="46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A80E7A-29DA-4813-98D6-D5D4EAE7D197}"/>
              </a:ext>
            </a:extLst>
          </p:cNvPr>
          <p:cNvSpPr/>
          <p:nvPr/>
        </p:nvSpPr>
        <p:spPr>
          <a:xfrm>
            <a:off x="858416" y="2492896"/>
            <a:ext cx="29523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Quels orifices permettent la communication entre les fosses nasales et le pharynx ?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880686-8641-4499-A45A-D53844E6DC2F}"/>
              </a:ext>
            </a:extLst>
          </p:cNvPr>
          <p:cNvSpPr txBox="1"/>
          <p:nvPr/>
        </p:nvSpPr>
        <p:spPr>
          <a:xfrm>
            <a:off x="683568" y="4624537"/>
            <a:ext cx="30243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Les orifices </a:t>
            </a:r>
            <a:r>
              <a:rPr lang="fr-CA" dirty="0" err="1">
                <a:solidFill>
                  <a:srgbClr val="FF0000"/>
                </a:solidFill>
              </a:rPr>
              <a:t>nasopharyngiens</a:t>
            </a:r>
            <a:r>
              <a:rPr lang="fr-CA" dirty="0">
                <a:solidFill>
                  <a:srgbClr val="FF0000"/>
                </a:solidFill>
              </a:rPr>
              <a:t> ou choanes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B6F358A-2490-41DC-87CB-0F7B3FFE2DAA}"/>
              </a:ext>
            </a:extLst>
          </p:cNvPr>
          <p:cNvSpPr/>
          <p:nvPr/>
        </p:nvSpPr>
        <p:spPr>
          <a:xfrm>
            <a:off x="4067944" y="2075148"/>
            <a:ext cx="540060" cy="201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74A6B61-FFEF-49B8-B336-6933A7B1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B7C97C35-B7B4-4E0F-BEC1-425A64AA7399}"/>
              </a:ext>
            </a:extLst>
          </p:cNvPr>
          <p:cNvSpPr/>
          <p:nvPr/>
        </p:nvSpPr>
        <p:spPr>
          <a:xfrm>
            <a:off x="766834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2,3</a:t>
            </a:r>
          </a:p>
        </p:txBody>
      </p:sp>
    </p:spTree>
    <p:extLst>
      <p:ext uri="{BB962C8B-B14F-4D97-AF65-F5344CB8AC3E}">
        <p14:creationId xmlns:p14="http://schemas.microsoft.com/office/powerpoint/2010/main" val="13813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9B6DAB-CA11-4A7B-B724-C4114051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A7547B5-ED9A-47D0-B64D-1BBD922E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8" y="1177206"/>
            <a:ext cx="7433345" cy="554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F69664-1C84-4399-A8C8-14B97ECAEF67}"/>
              </a:ext>
            </a:extLst>
          </p:cNvPr>
          <p:cNvSpPr/>
          <p:nvPr/>
        </p:nvSpPr>
        <p:spPr>
          <a:xfrm>
            <a:off x="5403816" y="1314347"/>
            <a:ext cx="936104" cy="288032"/>
          </a:xfrm>
          <a:prstGeom prst="rect">
            <a:avLst/>
          </a:prstGeom>
          <a:solidFill>
            <a:srgbClr val="66FF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4F8E4-CAA4-4F9F-9982-58DBA5D7F9D6}"/>
              </a:ext>
            </a:extLst>
          </p:cNvPr>
          <p:cNvSpPr/>
          <p:nvPr/>
        </p:nvSpPr>
        <p:spPr>
          <a:xfrm>
            <a:off x="5403816" y="1715524"/>
            <a:ext cx="936104" cy="288032"/>
          </a:xfrm>
          <a:prstGeom prst="rect">
            <a:avLst/>
          </a:prstGeom>
          <a:solidFill>
            <a:srgbClr val="66FF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738109-474F-4FE5-9071-BD16E1BE40E6}"/>
              </a:ext>
            </a:extLst>
          </p:cNvPr>
          <p:cNvSpPr/>
          <p:nvPr/>
        </p:nvSpPr>
        <p:spPr>
          <a:xfrm>
            <a:off x="1020268" y="1978338"/>
            <a:ext cx="1421173" cy="288032"/>
          </a:xfrm>
          <a:prstGeom prst="rect">
            <a:avLst/>
          </a:prstGeom>
          <a:solidFill>
            <a:srgbClr val="66FF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479156-E930-47BE-88E0-80D242E1BC26}"/>
              </a:ext>
            </a:extLst>
          </p:cNvPr>
          <p:cNvSpPr txBox="1"/>
          <p:nvPr/>
        </p:nvSpPr>
        <p:spPr>
          <a:xfrm>
            <a:off x="7524328" y="240114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9E66A-000B-4E34-8900-7CE09285BD20}"/>
              </a:ext>
            </a:extLst>
          </p:cNvPr>
          <p:cNvSpPr/>
          <p:nvPr/>
        </p:nvSpPr>
        <p:spPr>
          <a:xfrm>
            <a:off x="7056276" y="2600908"/>
            <a:ext cx="936104" cy="288032"/>
          </a:xfrm>
          <a:prstGeom prst="rect">
            <a:avLst/>
          </a:prstGeom>
          <a:solidFill>
            <a:srgbClr val="66FF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chemeClr val="tx1"/>
                </a:solidFill>
              </a:rPr>
              <a:t>carène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29A65C-E848-45E7-8F6F-CE70D723749D}"/>
              </a:ext>
            </a:extLst>
          </p:cNvPr>
          <p:cNvSpPr/>
          <p:nvPr/>
        </p:nvSpPr>
        <p:spPr>
          <a:xfrm>
            <a:off x="7032936" y="3805324"/>
            <a:ext cx="1420677" cy="288032"/>
          </a:xfrm>
          <a:prstGeom prst="rect">
            <a:avLst/>
          </a:prstGeom>
          <a:solidFill>
            <a:srgbClr val="66FF66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40FD652-1A5C-4087-B0C7-DD8F108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9689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FF0000"/>
                </a:solidFill>
              </a:rPr>
              <a:t>Les bronches :</a:t>
            </a:r>
            <a:br>
              <a:rPr lang="fr-CA" sz="3600" dirty="0">
                <a:solidFill>
                  <a:srgbClr val="FF0000"/>
                </a:solidFill>
              </a:rPr>
            </a:br>
            <a:r>
              <a:rPr lang="fr-CA" sz="3600" dirty="0">
                <a:solidFill>
                  <a:srgbClr val="FF0000"/>
                </a:solidFill>
              </a:rPr>
              <a:t>Division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7A0E41-9018-4AD4-A83C-1237E50C1837}"/>
              </a:ext>
            </a:extLst>
          </p:cNvPr>
          <p:cNvSpPr txBox="1"/>
          <p:nvPr/>
        </p:nvSpPr>
        <p:spPr>
          <a:xfrm>
            <a:off x="690387" y="2330728"/>
            <a:ext cx="19942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+ courte, + grosse, + verticale</a:t>
            </a:r>
          </a:p>
          <a:p>
            <a:pPr algn="ctr"/>
            <a:r>
              <a:rPr lang="fr-CA" sz="1200" dirty="0"/>
              <a:t>Se divise en 3 bronches lobaires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A577092-238E-48D4-AA30-36953686DCE1}"/>
              </a:ext>
            </a:extLst>
          </p:cNvPr>
          <p:cNvSpPr txBox="1"/>
          <p:nvPr/>
        </p:nvSpPr>
        <p:spPr>
          <a:xfrm>
            <a:off x="6789216" y="3158993"/>
            <a:ext cx="199427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200" dirty="0"/>
              <a:t>+ longue et + oblique</a:t>
            </a:r>
          </a:p>
          <a:p>
            <a:pPr algn="ctr"/>
            <a:r>
              <a:rPr lang="fr-CA" sz="1200" dirty="0"/>
              <a:t>Se divise en 2 bronches lobaires</a:t>
            </a:r>
          </a:p>
        </p:txBody>
      </p: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912DB64D-45F6-4D25-ACA1-183C9C5944F4}"/>
              </a:ext>
            </a:extLst>
          </p:cNvPr>
          <p:cNvSpPr/>
          <p:nvPr/>
        </p:nvSpPr>
        <p:spPr>
          <a:xfrm>
            <a:off x="7032936" y="136525"/>
            <a:ext cx="1898624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2,13 – 2,14</a:t>
            </a:r>
          </a:p>
        </p:txBody>
      </p:sp>
    </p:spTree>
    <p:extLst>
      <p:ext uri="{BB962C8B-B14F-4D97-AF65-F5344CB8AC3E}">
        <p14:creationId xmlns:p14="http://schemas.microsoft.com/office/powerpoint/2010/main" val="32021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 animBg="1"/>
      <p:bldP spid="12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2BAFE-76D7-4EED-8BC4-D3BB6D1F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Les bronches : </a:t>
            </a:r>
            <a:br>
              <a:rPr lang="fr-CA" dirty="0">
                <a:solidFill>
                  <a:srgbClr val="FF000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Lobes – Segments - Lobules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3BBC-5A97-49C4-A76B-EA3A6BAB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AD80908-B4F9-4EE6-8A32-92A05AB0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096344" cy="4364137"/>
          </a:xfrm>
          <a:prstGeom prst="rect">
            <a:avLst/>
          </a:prstGeom>
          <a:noFill/>
          <a:ln w="64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EE8F7AF-ED48-4971-868B-0DE31B54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060848"/>
            <a:ext cx="4221162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B28B05-0243-4F63-A0AF-82EC61F617E5}"/>
              </a:ext>
            </a:extLst>
          </p:cNvPr>
          <p:cNvSpPr/>
          <p:nvPr/>
        </p:nvSpPr>
        <p:spPr>
          <a:xfrm>
            <a:off x="886624" y="3140968"/>
            <a:ext cx="1237104" cy="41034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4408E-0361-43D9-A323-D0AC9CC9564A}"/>
              </a:ext>
            </a:extLst>
          </p:cNvPr>
          <p:cNvSpPr/>
          <p:nvPr/>
        </p:nvSpPr>
        <p:spPr>
          <a:xfrm>
            <a:off x="2195736" y="4509120"/>
            <a:ext cx="1008112" cy="41034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4DEF67-82AD-42FA-B81C-9608A788E8BC}"/>
              </a:ext>
            </a:extLst>
          </p:cNvPr>
          <p:cNvSpPr/>
          <p:nvPr/>
        </p:nvSpPr>
        <p:spPr>
          <a:xfrm>
            <a:off x="5669706" y="5013176"/>
            <a:ext cx="1008112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E0863C-1F31-4F32-9858-D63A8C4A1D9B}"/>
              </a:ext>
            </a:extLst>
          </p:cNvPr>
          <p:cNvSpPr/>
          <p:nvPr/>
        </p:nvSpPr>
        <p:spPr>
          <a:xfrm>
            <a:off x="4567237" y="2204864"/>
            <a:ext cx="1008112" cy="41034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638C7-B556-46B0-9F62-B100F08CB04C}"/>
              </a:ext>
            </a:extLst>
          </p:cNvPr>
          <p:cNvSpPr/>
          <p:nvPr/>
        </p:nvSpPr>
        <p:spPr>
          <a:xfrm>
            <a:off x="6732240" y="2246040"/>
            <a:ext cx="1008112" cy="41034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E4321B-4262-42F7-BF01-7C815A35FBE9}"/>
              </a:ext>
            </a:extLst>
          </p:cNvPr>
          <p:cNvSpPr/>
          <p:nvPr/>
        </p:nvSpPr>
        <p:spPr>
          <a:xfrm>
            <a:off x="1862163" y="5263932"/>
            <a:ext cx="1008112" cy="41034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15065-898C-4986-BD0C-3B914AA50CD6}"/>
              </a:ext>
            </a:extLst>
          </p:cNvPr>
          <p:cNvSpPr/>
          <p:nvPr/>
        </p:nvSpPr>
        <p:spPr>
          <a:xfrm>
            <a:off x="5004048" y="5270695"/>
            <a:ext cx="1008112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7CDA8D-1867-4972-ADFC-F5B39BE9A236}"/>
              </a:ext>
            </a:extLst>
          </p:cNvPr>
          <p:cNvSpPr/>
          <p:nvPr/>
        </p:nvSpPr>
        <p:spPr>
          <a:xfrm>
            <a:off x="6300192" y="5270695"/>
            <a:ext cx="1008112" cy="216024"/>
          </a:xfrm>
          <a:prstGeom prst="rect">
            <a:avLst/>
          </a:prstGeom>
          <a:solidFill>
            <a:srgbClr val="00B0F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Organigramme : Terminateur 15">
            <a:extLst>
              <a:ext uri="{FF2B5EF4-FFF2-40B4-BE49-F238E27FC236}">
                <a16:creationId xmlns:a16="http://schemas.microsoft.com/office/drawing/2014/main" id="{CE3436BA-CE87-43A1-B032-29258A6B0DAC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2,15</a:t>
            </a:r>
          </a:p>
        </p:txBody>
      </p:sp>
    </p:spTree>
    <p:extLst>
      <p:ext uri="{BB962C8B-B14F-4D97-AF65-F5344CB8AC3E}">
        <p14:creationId xmlns:p14="http://schemas.microsoft.com/office/powerpoint/2010/main" val="3897571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63B3B9-1E0D-4EB5-90DE-749DCD4F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4E3A1FE-948E-49F9-A721-1E913A44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Les bronches : </a:t>
            </a:r>
            <a:br>
              <a:rPr lang="fr-CA" dirty="0">
                <a:solidFill>
                  <a:srgbClr val="FF000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Lobes – Segments - Lobules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442B1EE-7AFC-4269-90E6-066FEC95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64327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C12501-CCA3-45F3-AD0E-CAB9613B3708}"/>
              </a:ext>
            </a:extLst>
          </p:cNvPr>
          <p:cNvSpPr/>
          <p:nvPr/>
        </p:nvSpPr>
        <p:spPr bwMode="auto">
          <a:xfrm>
            <a:off x="7236296" y="3285917"/>
            <a:ext cx="1656184" cy="64713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CA" sz="3600" dirty="0">
                <a:latin typeface="Arial" panose="020B0604020202020204" pitchFamily="34" charset="0"/>
                <a:ea typeface="Microsoft YaHei" panose="020B0503020204020204" pitchFamily="34" charset="-122"/>
              </a:rPr>
              <a:t>L</a:t>
            </a:r>
            <a:r>
              <a:rPr kumimoji="0" lang="fr-C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obule</a:t>
            </a: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4BC1B32B-2A41-4E8C-B3F7-E9F943FBB36F}"/>
              </a:ext>
            </a:extLst>
          </p:cNvPr>
          <p:cNvSpPr/>
          <p:nvPr/>
        </p:nvSpPr>
        <p:spPr>
          <a:xfrm>
            <a:off x="6972334" y="136525"/>
            <a:ext cx="195922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2,15 – 2,19</a:t>
            </a:r>
          </a:p>
        </p:txBody>
      </p:sp>
    </p:spTree>
    <p:extLst>
      <p:ext uri="{BB962C8B-B14F-4D97-AF65-F5344CB8AC3E}">
        <p14:creationId xmlns:p14="http://schemas.microsoft.com/office/powerpoint/2010/main" val="1914927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099BFB0-2D88-45A1-9EB8-45BC250C4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58" y="4204170"/>
            <a:ext cx="6007342" cy="251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10CE8E-3CE2-4B63-9B9C-0B74EDED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Hile pulmonaire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A38BA-CFFC-4F8A-A6C1-1F1C2F6D3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2719475"/>
          </a:xfrm>
        </p:spPr>
        <p:txBody>
          <a:bodyPr>
            <a:normAutofit/>
          </a:bodyPr>
          <a:lstStyle/>
          <a:p>
            <a:r>
              <a:rPr lang="fr-CA" sz="2800" dirty="0"/>
              <a:t>Accueille le pédicule pulmonaire qui comprend : </a:t>
            </a:r>
          </a:p>
          <a:p>
            <a:pPr lvl="1"/>
            <a:r>
              <a:rPr lang="fr-CA" sz="2400" dirty="0"/>
              <a:t>Les bronches principales</a:t>
            </a:r>
          </a:p>
          <a:p>
            <a:pPr lvl="1"/>
            <a:r>
              <a:rPr lang="fr-CA" sz="2400" dirty="0"/>
              <a:t>Artères pulmonaires</a:t>
            </a:r>
          </a:p>
          <a:p>
            <a:pPr lvl="1"/>
            <a:r>
              <a:rPr lang="fr-CA" sz="2400" dirty="0"/>
              <a:t>Veines pulmonaires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CA6716-3938-4A26-A438-5BE89C82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33</a:t>
            </a:fld>
            <a:endParaRPr lang="fr-FR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58AF57F-EBD0-4D95-B582-7DA8E1027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53380"/>
              </p:ext>
            </p:extLst>
          </p:nvPr>
        </p:nvGraphicFramePr>
        <p:xfrm>
          <a:off x="5459252" y="1052736"/>
          <a:ext cx="3684748" cy="491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rganigramme : Terminateur 6">
            <a:extLst>
              <a:ext uri="{FF2B5EF4-FFF2-40B4-BE49-F238E27FC236}">
                <a16:creationId xmlns:a16="http://schemas.microsoft.com/office/drawing/2014/main" id="{A97E346D-D64F-4021-B39A-4E82910C78EA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2,14</a:t>
            </a:r>
          </a:p>
        </p:txBody>
      </p:sp>
    </p:spTree>
    <p:extLst>
      <p:ext uri="{BB962C8B-B14F-4D97-AF65-F5344CB8AC3E}">
        <p14:creationId xmlns:p14="http://schemas.microsoft.com/office/powerpoint/2010/main" val="34948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E0A9D26-341C-4BE5-B642-AB57089D6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0"/>
          <a:stretch/>
        </p:blipFill>
        <p:spPr bwMode="auto">
          <a:xfrm>
            <a:off x="4004851" y="1661257"/>
            <a:ext cx="4755390" cy="434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2D1EE0-C47B-43C2-8388-B7766D4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75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Division des bronches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9D0BA-040D-4F17-B4BF-CED0A8CB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8BDA9E3-3B29-4809-BA80-E631CB950377}"/>
              </a:ext>
            </a:extLst>
          </p:cNvPr>
          <p:cNvSpPr/>
          <p:nvPr/>
        </p:nvSpPr>
        <p:spPr>
          <a:xfrm>
            <a:off x="107504" y="1091171"/>
            <a:ext cx="2653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Les bronches principales donnent : 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C3724B3B-DAC2-49F8-8EA5-DA936627173E}"/>
              </a:ext>
            </a:extLst>
          </p:cNvPr>
          <p:cNvSpPr/>
          <p:nvPr/>
        </p:nvSpPr>
        <p:spPr>
          <a:xfrm rot="20560886">
            <a:off x="885808" y="1820897"/>
            <a:ext cx="484632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043D0D5-A0D2-44D9-8AE8-C74C2466D067}"/>
              </a:ext>
            </a:extLst>
          </p:cNvPr>
          <p:cNvSpPr/>
          <p:nvPr/>
        </p:nvSpPr>
        <p:spPr>
          <a:xfrm>
            <a:off x="322041" y="2378041"/>
            <a:ext cx="2653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Les bronches lobaires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21DF9C4-3C78-47C0-8028-BA92ED59DE94}"/>
              </a:ext>
            </a:extLst>
          </p:cNvPr>
          <p:cNvSpPr/>
          <p:nvPr/>
        </p:nvSpPr>
        <p:spPr>
          <a:xfrm>
            <a:off x="611560" y="3662480"/>
            <a:ext cx="2653951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Les bronches segmentaires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B770A10-3945-4789-8BB2-053C75A4B132}"/>
              </a:ext>
            </a:extLst>
          </p:cNvPr>
          <p:cNvSpPr/>
          <p:nvPr/>
        </p:nvSpPr>
        <p:spPr>
          <a:xfrm>
            <a:off x="901036" y="4957053"/>
            <a:ext cx="265395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Les bronches </a:t>
            </a:r>
            <a:r>
              <a:rPr lang="fr-CA" dirty="0" err="1"/>
              <a:t>intralobulaire</a:t>
            </a:r>
            <a:endParaRPr lang="fr-CA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64F5EFB-2F33-4AB9-BCF5-2F3BBD82DF1A}"/>
              </a:ext>
            </a:extLst>
          </p:cNvPr>
          <p:cNvSpPr/>
          <p:nvPr/>
        </p:nvSpPr>
        <p:spPr>
          <a:xfrm>
            <a:off x="1128124" y="6251626"/>
            <a:ext cx="2653950" cy="498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Les bronchioles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CDBF7DEC-6010-4138-AE3D-CCC2A8462337}"/>
              </a:ext>
            </a:extLst>
          </p:cNvPr>
          <p:cNvSpPr/>
          <p:nvPr/>
        </p:nvSpPr>
        <p:spPr>
          <a:xfrm rot="20560886">
            <a:off x="1251663" y="3094036"/>
            <a:ext cx="484632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6EEE4082-5BE7-4C7E-839C-F7207402B2FA}"/>
              </a:ext>
            </a:extLst>
          </p:cNvPr>
          <p:cNvSpPr/>
          <p:nvPr/>
        </p:nvSpPr>
        <p:spPr>
          <a:xfrm rot="20560886">
            <a:off x="1498519" y="4426931"/>
            <a:ext cx="484632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A8FED669-1C87-4C3D-B1BE-83C540A69629}"/>
              </a:ext>
            </a:extLst>
          </p:cNvPr>
          <p:cNvSpPr/>
          <p:nvPr/>
        </p:nvSpPr>
        <p:spPr>
          <a:xfrm rot="20560886">
            <a:off x="1804874" y="5689432"/>
            <a:ext cx="484632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4D4DD4E9-BFD4-49D6-A7CB-76EDFA12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8" y="4366223"/>
            <a:ext cx="2374975" cy="43338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C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Bronches </a:t>
            </a:r>
            <a:r>
              <a:rPr lang="fr-C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intralobulaires</a:t>
            </a:r>
            <a:endParaRPr lang="fr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rganigramme : Terminateur 19">
            <a:extLst>
              <a:ext uri="{FF2B5EF4-FFF2-40B4-BE49-F238E27FC236}">
                <a16:creationId xmlns:a16="http://schemas.microsoft.com/office/drawing/2014/main" id="{8B9208C9-C498-4ED9-9DD7-C1BFDCBD4E00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2,16</a:t>
            </a:r>
          </a:p>
        </p:txBody>
      </p:sp>
    </p:spTree>
    <p:extLst>
      <p:ext uri="{BB962C8B-B14F-4D97-AF65-F5344CB8AC3E}">
        <p14:creationId xmlns:p14="http://schemas.microsoft.com/office/powerpoint/2010/main" val="29587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48795-366E-484C-A6C9-C3F03DD5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Poumons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42AE6C-D043-4589-98EB-DD82C69A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Occupe la presque totalité de la cage thoracique</a:t>
            </a:r>
          </a:p>
          <a:p>
            <a:endParaRPr lang="fr-CA" dirty="0"/>
          </a:p>
          <a:p>
            <a:r>
              <a:rPr lang="fr-CA" dirty="0"/>
              <a:t>Séparés par le médiastin (cœur, gros vaisseaux, œsophage et aorte) </a:t>
            </a:r>
          </a:p>
          <a:p>
            <a:endParaRPr lang="fr-CA" dirty="0"/>
          </a:p>
          <a:p>
            <a:r>
              <a:rPr lang="fr-CA" dirty="0"/>
              <a:t>Poumon droit : </a:t>
            </a:r>
          </a:p>
          <a:p>
            <a:pPr lvl="1"/>
            <a:r>
              <a:rPr lang="fr-CA" dirty="0"/>
              <a:t>3 lobes (sup., moyen, inf.)</a:t>
            </a:r>
          </a:p>
          <a:p>
            <a:pPr lvl="1"/>
            <a:r>
              <a:rPr lang="fr-CA" dirty="0"/>
              <a:t>+ volumineux</a:t>
            </a:r>
          </a:p>
          <a:p>
            <a:pPr lvl="1"/>
            <a:endParaRPr lang="fr-CA" dirty="0"/>
          </a:p>
          <a:p>
            <a:r>
              <a:rPr lang="fr-CA" dirty="0"/>
              <a:t>Poumon gauche : </a:t>
            </a:r>
          </a:p>
          <a:p>
            <a:pPr lvl="1"/>
            <a:r>
              <a:rPr lang="fr-CA" dirty="0"/>
              <a:t>2 lobe (sup. et </a:t>
            </a:r>
            <a:r>
              <a:rPr lang="fr-CA" dirty="0" err="1"/>
              <a:t>inf</a:t>
            </a:r>
            <a:r>
              <a:rPr lang="fr-CA" dirty="0"/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A80926-5D45-41C5-8080-D81A234B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ED9542-193B-43F5-92DF-27C7749D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052736"/>
            <a:ext cx="3209320" cy="3332971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3CD02FD9-3B56-4EA2-BD98-EF8FC677F58C}"/>
              </a:ext>
            </a:extLst>
          </p:cNvPr>
          <p:cNvSpPr/>
          <p:nvPr/>
        </p:nvSpPr>
        <p:spPr>
          <a:xfrm>
            <a:off x="3995936" y="3964757"/>
            <a:ext cx="875527" cy="20162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0C6048-26F0-425A-A3D6-2AA22AB1D10D}"/>
              </a:ext>
            </a:extLst>
          </p:cNvPr>
          <p:cNvSpPr txBox="1"/>
          <p:nvPr/>
        </p:nvSpPr>
        <p:spPr>
          <a:xfrm>
            <a:off x="5004048" y="4788203"/>
            <a:ext cx="25430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Séparés par des scissures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B4076AC-6530-46A8-897A-538B8B213857}"/>
              </a:ext>
            </a:extLst>
          </p:cNvPr>
          <p:cNvCxnSpPr>
            <a:cxnSpLocks/>
          </p:cNvCxnSpPr>
          <p:nvPr/>
        </p:nvCxnSpPr>
        <p:spPr>
          <a:xfrm flipV="1">
            <a:off x="5513240" y="3465525"/>
            <a:ext cx="565791" cy="247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2C9D0D-917C-4394-AE45-4396DFD5F0D7}"/>
              </a:ext>
            </a:extLst>
          </p:cNvPr>
          <p:cNvCxnSpPr>
            <a:cxnSpLocks/>
          </p:cNvCxnSpPr>
          <p:nvPr/>
        </p:nvCxnSpPr>
        <p:spPr>
          <a:xfrm flipV="1">
            <a:off x="5652120" y="2892690"/>
            <a:ext cx="565791" cy="247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4439968-CE09-47C1-B9EC-F68573FCEACA}"/>
              </a:ext>
            </a:extLst>
          </p:cNvPr>
          <p:cNvCxnSpPr>
            <a:cxnSpLocks/>
          </p:cNvCxnSpPr>
          <p:nvPr/>
        </p:nvCxnSpPr>
        <p:spPr>
          <a:xfrm flipH="1" flipV="1">
            <a:off x="8599647" y="3249330"/>
            <a:ext cx="405809" cy="432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Terminateur 12">
            <a:extLst>
              <a:ext uri="{FF2B5EF4-FFF2-40B4-BE49-F238E27FC236}">
                <a16:creationId xmlns:a16="http://schemas.microsoft.com/office/drawing/2014/main" id="{5E3D061F-2C47-4825-88DA-1B35EF137127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2,17</a:t>
            </a:r>
          </a:p>
        </p:txBody>
      </p:sp>
    </p:spTree>
    <p:extLst>
      <p:ext uri="{BB962C8B-B14F-4D97-AF65-F5344CB8AC3E}">
        <p14:creationId xmlns:p14="http://schemas.microsoft.com/office/powerpoint/2010/main" val="37974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63FE8-98D4-434D-BD6A-BB203420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Poumons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6F873E-18EB-4828-840F-25A9F567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D4613E7-8A55-4339-9832-9E637526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6850"/>
            <a:ext cx="7344816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63BE90-FF7B-4783-B87D-7F79617C62F4}"/>
              </a:ext>
            </a:extLst>
          </p:cNvPr>
          <p:cNvSpPr/>
          <p:nvPr/>
        </p:nvSpPr>
        <p:spPr>
          <a:xfrm>
            <a:off x="2339752" y="3654714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BDDBD3-829F-459D-A4F7-04AC23EEB458}"/>
              </a:ext>
            </a:extLst>
          </p:cNvPr>
          <p:cNvSpPr/>
          <p:nvPr/>
        </p:nvSpPr>
        <p:spPr>
          <a:xfrm>
            <a:off x="5004050" y="3789040"/>
            <a:ext cx="1944216" cy="271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5C2DC-3D6C-4C97-853D-8BFE75A9ACC5}"/>
              </a:ext>
            </a:extLst>
          </p:cNvPr>
          <p:cNvSpPr/>
          <p:nvPr/>
        </p:nvSpPr>
        <p:spPr>
          <a:xfrm>
            <a:off x="3931160" y="2060848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2C38EF-8A7C-4E3E-8E98-D923A0D72E63}"/>
              </a:ext>
            </a:extLst>
          </p:cNvPr>
          <p:cNvSpPr/>
          <p:nvPr/>
        </p:nvSpPr>
        <p:spPr>
          <a:xfrm>
            <a:off x="4031940" y="4908444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047653-27FB-443B-8EE5-55B9BE826AB8}"/>
              </a:ext>
            </a:extLst>
          </p:cNvPr>
          <p:cNvSpPr/>
          <p:nvPr/>
        </p:nvSpPr>
        <p:spPr>
          <a:xfrm>
            <a:off x="1319283" y="2852936"/>
            <a:ext cx="1008112" cy="216024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6B1EC2-3769-4568-A38C-4DA544D651D0}"/>
              </a:ext>
            </a:extLst>
          </p:cNvPr>
          <p:cNvSpPr/>
          <p:nvPr/>
        </p:nvSpPr>
        <p:spPr>
          <a:xfrm>
            <a:off x="6816607" y="2920975"/>
            <a:ext cx="1008112" cy="216024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0B6000-A18D-4655-B4A6-35652ED8195C}"/>
              </a:ext>
            </a:extLst>
          </p:cNvPr>
          <p:cNvSpPr/>
          <p:nvPr/>
        </p:nvSpPr>
        <p:spPr>
          <a:xfrm>
            <a:off x="4139952" y="2422832"/>
            <a:ext cx="792088" cy="384139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FD4E54-6CE9-47CE-9BE6-611689A899D9}"/>
              </a:ext>
            </a:extLst>
          </p:cNvPr>
          <p:cNvSpPr/>
          <p:nvPr/>
        </p:nvSpPr>
        <p:spPr>
          <a:xfrm>
            <a:off x="1547664" y="5949280"/>
            <a:ext cx="1008112" cy="216024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0A0A82-306D-4040-A6DB-E86F5CC989F0}"/>
              </a:ext>
            </a:extLst>
          </p:cNvPr>
          <p:cNvSpPr/>
          <p:nvPr/>
        </p:nvSpPr>
        <p:spPr>
          <a:xfrm>
            <a:off x="1043608" y="5283138"/>
            <a:ext cx="1224136" cy="216024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AF6E9-12D0-4E03-890E-3BBAD62620F6}"/>
              </a:ext>
            </a:extLst>
          </p:cNvPr>
          <p:cNvSpPr/>
          <p:nvPr/>
        </p:nvSpPr>
        <p:spPr>
          <a:xfrm>
            <a:off x="3952107" y="4327295"/>
            <a:ext cx="1008112" cy="216024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32324-6A7A-421F-9DA4-784BB0609AC2}"/>
              </a:ext>
            </a:extLst>
          </p:cNvPr>
          <p:cNvSpPr/>
          <p:nvPr/>
        </p:nvSpPr>
        <p:spPr>
          <a:xfrm>
            <a:off x="4440186" y="4568630"/>
            <a:ext cx="1008112" cy="216024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99EDF9-0EDB-4A31-AD8C-81F45C71F31F}"/>
              </a:ext>
            </a:extLst>
          </p:cNvPr>
          <p:cNvSpPr/>
          <p:nvPr/>
        </p:nvSpPr>
        <p:spPr>
          <a:xfrm>
            <a:off x="6948266" y="5883213"/>
            <a:ext cx="1008112" cy="216024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Organigramme : Terminateur 21">
            <a:extLst>
              <a:ext uri="{FF2B5EF4-FFF2-40B4-BE49-F238E27FC236}">
                <a16:creationId xmlns:a16="http://schemas.microsoft.com/office/drawing/2014/main" id="{B16D9634-2D74-499A-86B1-581F69071F7C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2,17</a:t>
            </a:r>
          </a:p>
        </p:txBody>
      </p:sp>
    </p:spTree>
    <p:extLst>
      <p:ext uri="{BB962C8B-B14F-4D97-AF65-F5344CB8AC3E}">
        <p14:creationId xmlns:p14="http://schemas.microsoft.com/office/powerpoint/2010/main" val="25497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8D595-D819-4C23-A653-735F312D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Poumons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F39E9D-B4DF-449F-8E0A-3B1720B8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F5A126E-FAB6-4881-B958-07C7930A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6" y="1628800"/>
            <a:ext cx="5119401" cy="428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16EC8975-29B4-4CDF-B4D2-55550E52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579" y="2276872"/>
            <a:ext cx="1394341" cy="3229574"/>
          </a:xfrm>
          <a:custGeom>
            <a:avLst/>
            <a:gdLst>
              <a:gd name="T0" fmla="*/ 853 w 853"/>
              <a:gd name="T1" fmla="*/ 0 h 1859"/>
              <a:gd name="T2" fmla="*/ 759 w 853"/>
              <a:gd name="T3" fmla="*/ 55 h 1859"/>
              <a:gd name="T4" fmla="*/ 657 w 853"/>
              <a:gd name="T5" fmla="*/ 122 h 1859"/>
              <a:gd name="T6" fmla="*/ 623 w 853"/>
              <a:gd name="T7" fmla="*/ 149 h 1859"/>
              <a:gd name="T8" fmla="*/ 582 w 853"/>
              <a:gd name="T9" fmla="*/ 177 h 1859"/>
              <a:gd name="T10" fmla="*/ 487 w 853"/>
              <a:gd name="T11" fmla="*/ 244 h 1859"/>
              <a:gd name="T12" fmla="*/ 454 w 853"/>
              <a:gd name="T13" fmla="*/ 271 h 1859"/>
              <a:gd name="T14" fmla="*/ 420 w 853"/>
              <a:gd name="T15" fmla="*/ 299 h 1859"/>
              <a:gd name="T16" fmla="*/ 406 w 853"/>
              <a:gd name="T17" fmla="*/ 319 h 1859"/>
              <a:gd name="T18" fmla="*/ 386 w 853"/>
              <a:gd name="T19" fmla="*/ 332 h 1859"/>
              <a:gd name="T20" fmla="*/ 277 w 853"/>
              <a:gd name="T21" fmla="*/ 481 h 1859"/>
              <a:gd name="T22" fmla="*/ 183 w 853"/>
              <a:gd name="T23" fmla="*/ 624 h 1859"/>
              <a:gd name="T24" fmla="*/ 155 w 853"/>
              <a:gd name="T25" fmla="*/ 664 h 1859"/>
              <a:gd name="T26" fmla="*/ 122 w 853"/>
              <a:gd name="T27" fmla="*/ 732 h 1859"/>
              <a:gd name="T28" fmla="*/ 94 w 853"/>
              <a:gd name="T29" fmla="*/ 800 h 1859"/>
              <a:gd name="T30" fmla="*/ 40 w 853"/>
              <a:gd name="T31" fmla="*/ 1105 h 1859"/>
              <a:gd name="T32" fmla="*/ 0 w 853"/>
              <a:gd name="T33" fmla="*/ 1403 h 1859"/>
              <a:gd name="T34" fmla="*/ 27 w 853"/>
              <a:gd name="T35" fmla="*/ 1586 h 1859"/>
              <a:gd name="T36" fmla="*/ 47 w 853"/>
              <a:gd name="T37" fmla="*/ 1647 h 1859"/>
              <a:gd name="T38" fmla="*/ 54 w 853"/>
              <a:gd name="T39" fmla="*/ 1667 h 1859"/>
              <a:gd name="T40" fmla="*/ 88 w 853"/>
              <a:gd name="T41" fmla="*/ 1776 h 1859"/>
              <a:gd name="T42" fmla="*/ 115 w 853"/>
              <a:gd name="T43" fmla="*/ 1837 h 1859"/>
              <a:gd name="T44" fmla="*/ 128 w 853"/>
              <a:gd name="T45" fmla="*/ 1857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3" h="1859">
                <a:moveTo>
                  <a:pt x="853" y="0"/>
                </a:moveTo>
                <a:cubicBezTo>
                  <a:pt x="828" y="40"/>
                  <a:pt x="796" y="32"/>
                  <a:pt x="759" y="55"/>
                </a:cubicBezTo>
                <a:cubicBezTo>
                  <a:pt x="724" y="77"/>
                  <a:pt x="697" y="110"/>
                  <a:pt x="657" y="122"/>
                </a:cubicBezTo>
                <a:cubicBezTo>
                  <a:pt x="630" y="163"/>
                  <a:pt x="659" y="129"/>
                  <a:pt x="623" y="149"/>
                </a:cubicBezTo>
                <a:cubicBezTo>
                  <a:pt x="609" y="157"/>
                  <a:pt x="582" y="177"/>
                  <a:pt x="582" y="177"/>
                </a:cubicBezTo>
                <a:cubicBezTo>
                  <a:pt x="562" y="208"/>
                  <a:pt x="520" y="224"/>
                  <a:pt x="487" y="244"/>
                </a:cubicBezTo>
                <a:cubicBezTo>
                  <a:pt x="450" y="303"/>
                  <a:pt x="499" y="236"/>
                  <a:pt x="454" y="271"/>
                </a:cubicBezTo>
                <a:cubicBezTo>
                  <a:pt x="408" y="308"/>
                  <a:pt x="472" y="281"/>
                  <a:pt x="420" y="299"/>
                </a:cubicBezTo>
                <a:cubicBezTo>
                  <a:pt x="415" y="306"/>
                  <a:pt x="412" y="313"/>
                  <a:pt x="406" y="319"/>
                </a:cubicBezTo>
                <a:cubicBezTo>
                  <a:pt x="400" y="325"/>
                  <a:pt x="391" y="326"/>
                  <a:pt x="386" y="332"/>
                </a:cubicBezTo>
                <a:cubicBezTo>
                  <a:pt x="346" y="378"/>
                  <a:pt x="316" y="434"/>
                  <a:pt x="277" y="481"/>
                </a:cubicBezTo>
                <a:cubicBezTo>
                  <a:pt x="241" y="524"/>
                  <a:pt x="214" y="577"/>
                  <a:pt x="183" y="624"/>
                </a:cubicBezTo>
                <a:cubicBezTo>
                  <a:pt x="174" y="638"/>
                  <a:pt x="162" y="649"/>
                  <a:pt x="155" y="664"/>
                </a:cubicBezTo>
                <a:cubicBezTo>
                  <a:pt x="144" y="688"/>
                  <a:pt x="136" y="710"/>
                  <a:pt x="122" y="732"/>
                </a:cubicBezTo>
                <a:cubicBezTo>
                  <a:pt x="115" y="759"/>
                  <a:pt x="110" y="777"/>
                  <a:pt x="94" y="800"/>
                </a:cubicBezTo>
                <a:cubicBezTo>
                  <a:pt x="63" y="899"/>
                  <a:pt x="58" y="1003"/>
                  <a:pt x="40" y="1105"/>
                </a:cubicBezTo>
                <a:cubicBezTo>
                  <a:pt x="23" y="1204"/>
                  <a:pt x="10" y="1302"/>
                  <a:pt x="0" y="1403"/>
                </a:cubicBezTo>
                <a:cubicBezTo>
                  <a:pt x="4" y="1491"/>
                  <a:pt x="2" y="1516"/>
                  <a:pt x="27" y="1586"/>
                </a:cubicBezTo>
                <a:cubicBezTo>
                  <a:pt x="34" y="1606"/>
                  <a:pt x="40" y="1627"/>
                  <a:pt x="47" y="1647"/>
                </a:cubicBezTo>
                <a:cubicBezTo>
                  <a:pt x="49" y="1654"/>
                  <a:pt x="54" y="1667"/>
                  <a:pt x="54" y="1667"/>
                </a:cubicBezTo>
                <a:cubicBezTo>
                  <a:pt x="61" y="1708"/>
                  <a:pt x="65" y="1742"/>
                  <a:pt x="88" y="1776"/>
                </a:cubicBezTo>
                <a:cubicBezTo>
                  <a:pt x="95" y="1800"/>
                  <a:pt x="104" y="1815"/>
                  <a:pt x="115" y="1837"/>
                </a:cubicBezTo>
                <a:cubicBezTo>
                  <a:pt x="126" y="1859"/>
                  <a:pt x="114" y="1857"/>
                  <a:pt x="128" y="1857"/>
                </a:cubicBezTo>
              </a:path>
            </a:pathLst>
          </a:custGeom>
          <a:noFill/>
          <a:ln w="76320" cap="sq">
            <a:solidFill>
              <a:srgbClr val="A886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C69C3C-5415-492B-9F18-7EC293FF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7" y="2564903"/>
            <a:ext cx="1163713" cy="2448273"/>
          </a:xfrm>
          <a:custGeom>
            <a:avLst/>
            <a:gdLst>
              <a:gd name="T0" fmla="*/ 799 w 799"/>
              <a:gd name="T1" fmla="*/ 0 h 1586"/>
              <a:gd name="T2" fmla="*/ 630 w 799"/>
              <a:gd name="T3" fmla="*/ 75 h 1586"/>
              <a:gd name="T4" fmla="*/ 596 w 799"/>
              <a:gd name="T5" fmla="*/ 102 h 1586"/>
              <a:gd name="T6" fmla="*/ 515 w 799"/>
              <a:gd name="T7" fmla="*/ 170 h 1586"/>
              <a:gd name="T8" fmla="*/ 494 w 799"/>
              <a:gd name="T9" fmla="*/ 183 h 1586"/>
              <a:gd name="T10" fmla="*/ 474 w 799"/>
              <a:gd name="T11" fmla="*/ 197 h 1586"/>
              <a:gd name="T12" fmla="*/ 400 w 799"/>
              <a:gd name="T13" fmla="*/ 298 h 1586"/>
              <a:gd name="T14" fmla="*/ 332 w 799"/>
              <a:gd name="T15" fmla="*/ 380 h 1586"/>
              <a:gd name="T16" fmla="*/ 244 w 799"/>
              <a:gd name="T17" fmla="*/ 475 h 1586"/>
              <a:gd name="T18" fmla="*/ 223 w 799"/>
              <a:gd name="T19" fmla="*/ 495 h 1586"/>
              <a:gd name="T20" fmla="*/ 196 w 799"/>
              <a:gd name="T21" fmla="*/ 536 h 1586"/>
              <a:gd name="T22" fmla="*/ 169 w 799"/>
              <a:gd name="T23" fmla="*/ 570 h 1586"/>
              <a:gd name="T24" fmla="*/ 149 w 799"/>
              <a:gd name="T25" fmla="*/ 610 h 1586"/>
              <a:gd name="T26" fmla="*/ 129 w 799"/>
              <a:gd name="T27" fmla="*/ 631 h 1586"/>
              <a:gd name="T28" fmla="*/ 101 w 799"/>
              <a:gd name="T29" fmla="*/ 671 h 1586"/>
              <a:gd name="T30" fmla="*/ 74 w 799"/>
              <a:gd name="T31" fmla="*/ 732 h 1586"/>
              <a:gd name="T32" fmla="*/ 47 w 799"/>
              <a:gd name="T33" fmla="*/ 820 h 1586"/>
              <a:gd name="T34" fmla="*/ 40 w 799"/>
              <a:gd name="T35" fmla="*/ 841 h 1586"/>
              <a:gd name="T36" fmla="*/ 20 w 799"/>
              <a:gd name="T37" fmla="*/ 969 h 1586"/>
              <a:gd name="T38" fmla="*/ 13 w 799"/>
              <a:gd name="T39" fmla="*/ 1254 h 1586"/>
              <a:gd name="T40" fmla="*/ 13 w 799"/>
              <a:gd name="T41" fmla="*/ 1457 h 1586"/>
              <a:gd name="T42" fmla="*/ 34 w 799"/>
              <a:gd name="T43" fmla="*/ 1498 h 1586"/>
              <a:gd name="T44" fmla="*/ 68 w 799"/>
              <a:gd name="T45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99" h="1586">
                <a:moveTo>
                  <a:pt x="799" y="0"/>
                </a:moveTo>
                <a:cubicBezTo>
                  <a:pt x="729" y="10"/>
                  <a:pt x="686" y="36"/>
                  <a:pt x="630" y="75"/>
                </a:cubicBezTo>
                <a:cubicBezTo>
                  <a:pt x="598" y="120"/>
                  <a:pt x="636" y="75"/>
                  <a:pt x="596" y="102"/>
                </a:cubicBezTo>
                <a:cubicBezTo>
                  <a:pt x="567" y="122"/>
                  <a:pt x="542" y="148"/>
                  <a:pt x="515" y="170"/>
                </a:cubicBezTo>
                <a:cubicBezTo>
                  <a:pt x="509" y="175"/>
                  <a:pt x="501" y="178"/>
                  <a:pt x="494" y="183"/>
                </a:cubicBezTo>
                <a:cubicBezTo>
                  <a:pt x="487" y="187"/>
                  <a:pt x="480" y="192"/>
                  <a:pt x="474" y="197"/>
                </a:cubicBezTo>
                <a:cubicBezTo>
                  <a:pt x="441" y="225"/>
                  <a:pt x="430" y="268"/>
                  <a:pt x="400" y="298"/>
                </a:cubicBezTo>
                <a:cubicBezTo>
                  <a:pt x="375" y="323"/>
                  <a:pt x="355" y="353"/>
                  <a:pt x="332" y="380"/>
                </a:cubicBezTo>
                <a:cubicBezTo>
                  <a:pt x="305" y="413"/>
                  <a:pt x="272" y="442"/>
                  <a:pt x="244" y="475"/>
                </a:cubicBezTo>
                <a:cubicBezTo>
                  <a:pt x="238" y="482"/>
                  <a:pt x="229" y="487"/>
                  <a:pt x="223" y="495"/>
                </a:cubicBezTo>
                <a:cubicBezTo>
                  <a:pt x="213" y="508"/>
                  <a:pt x="196" y="536"/>
                  <a:pt x="196" y="536"/>
                </a:cubicBezTo>
                <a:cubicBezTo>
                  <a:pt x="184" y="575"/>
                  <a:pt x="200" y="539"/>
                  <a:pt x="169" y="570"/>
                </a:cubicBezTo>
                <a:cubicBezTo>
                  <a:pt x="142" y="597"/>
                  <a:pt x="168" y="581"/>
                  <a:pt x="149" y="610"/>
                </a:cubicBezTo>
                <a:cubicBezTo>
                  <a:pt x="144" y="618"/>
                  <a:pt x="135" y="623"/>
                  <a:pt x="129" y="631"/>
                </a:cubicBezTo>
                <a:cubicBezTo>
                  <a:pt x="119" y="644"/>
                  <a:pt x="101" y="671"/>
                  <a:pt x="101" y="671"/>
                </a:cubicBezTo>
                <a:cubicBezTo>
                  <a:pt x="94" y="695"/>
                  <a:pt x="88" y="711"/>
                  <a:pt x="74" y="732"/>
                </a:cubicBezTo>
                <a:cubicBezTo>
                  <a:pt x="65" y="762"/>
                  <a:pt x="57" y="791"/>
                  <a:pt x="47" y="820"/>
                </a:cubicBezTo>
                <a:cubicBezTo>
                  <a:pt x="45" y="827"/>
                  <a:pt x="40" y="841"/>
                  <a:pt x="40" y="841"/>
                </a:cubicBezTo>
                <a:cubicBezTo>
                  <a:pt x="34" y="884"/>
                  <a:pt x="31" y="927"/>
                  <a:pt x="20" y="969"/>
                </a:cubicBezTo>
                <a:cubicBezTo>
                  <a:pt x="18" y="1064"/>
                  <a:pt x="16" y="1159"/>
                  <a:pt x="13" y="1254"/>
                </a:cubicBezTo>
                <a:cubicBezTo>
                  <a:pt x="10" y="1335"/>
                  <a:pt x="0" y="1376"/>
                  <a:pt x="13" y="1457"/>
                </a:cubicBezTo>
                <a:cubicBezTo>
                  <a:pt x="15" y="1472"/>
                  <a:pt x="29" y="1483"/>
                  <a:pt x="34" y="1498"/>
                </a:cubicBezTo>
                <a:cubicBezTo>
                  <a:pt x="42" y="1523"/>
                  <a:pt x="48" y="1566"/>
                  <a:pt x="68" y="1586"/>
                </a:cubicBezTo>
              </a:path>
            </a:pathLst>
          </a:custGeom>
          <a:noFill/>
          <a:ln w="76320" cap="sq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62476-659D-410F-A460-075A4DF21D48}"/>
              </a:ext>
            </a:extLst>
          </p:cNvPr>
          <p:cNvSpPr/>
          <p:nvPr/>
        </p:nvSpPr>
        <p:spPr>
          <a:xfrm>
            <a:off x="357083" y="2709645"/>
            <a:ext cx="1944216" cy="668195"/>
          </a:xfrm>
          <a:prstGeom prst="rect">
            <a:avLst/>
          </a:prstGeom>
          <a:solidFill>
            <a:srgbClr val="A886E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8E91E-30BD-443D-BAB9-C3A10043E700}"/>
              </a:ext>
            </a:extLst>
          </p:cNvPr>
          <p:cNvSpPr/>
          <p:nvPr/>
        </p:nvSpPr>
        <p:spPr>
          <a:xfrm>
            <a:off x="90906" y="3480161"/>
            <a:ext cx="1944216" cy="668195"/>
          </a:xfrm>
          <a:prstGeom prst="rect">
            <a:avLst/>
          </a:prstGeom>
          <a:solidFill>
            <a:srgbClr val="0099CC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1F8AB-D4F0-4E9D-89C8-CB8B14DD0768}"/>
              </a:ext>
            </a:extLst>
          </p:cNvPr>
          <p:cNvSpPr/>
          <p:nvPr/>
        </p:nvSpPr>
        <p:spPr>
          <a:xfrm>
            <a:off x="5303439" y="2060849"/>
            <a:ext cx="3784426" cy="3850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Plèvre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Membrane séreuse recouvrant chaque poumon. Contient 2 feuillets : 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99CC"/>
                </a:solidFill>
              </a:rPr>
              <a:t>Viscéral : S’accole directement au poumons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A886E0"/>
                </a:solidFill>
              </a:rPr>
              <a:t>Pariétal : S’accole à la cage thoracique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Entre les deux feuillets, il s’agit de la </a:t>
            </a:r>
            <a:r>
              <a:rPr lang="fr-CA" dirty="0">
                <a:solidFill>
                  <a:srgbClr val="00B050"/>
                </a:solidFill>
              </a:rPr>
              <a:t>cavité pleurale </a:t>
            </a:r>
            <a:r>
              <a:rPr lang="fr-CA" dirty="0">
                <a:solidFill>
                  <a:schemeClr val="tx1"/>
                </a:solidFill>
              </a:rPr>
              <a:t>qui contient un liquide lubrifiant sécrété par la plèvre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8DD789-9A3F-495D-BF51-F4E582E468F0}"/>
              </a:ext>
            </a:extLst>
          </p:cNvPr>
          <p:cNvSpPr/>
          <p:nvPr/>
        </p:nvSpPr>
        <p:spPr>
          <a:xfrm>
            <a:off x="77959" y="4250677"/>
            <a:ext cx="1944216" cy="402459"/>
          </a:xfrm>
          <a:prstGeom prst="rect">
            <a:avLst/>
          </a:prstGeom>
          <a:solidFill>
            <a:srgbClr val="00B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6E529A0C-2105-4760-A250-1E83B3199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527" y="2420889"/>
            <a:ext cx="1320993" cy="2808312"/>
          </a:xfrm>
          <a:custGeom>
            <a:avLst/>
            <a:gdLst>
              <a:gd name="T0" fmla="*/ 799 w 799"/>
              <a:gd name="T1" fmla="*/ 0 h 1586"/>
              <a:gd name="T2" fmla="*/ 630 w 799"/>
              <a:gd name="T3" fmla="*/ 75 h 1586"/>
              <a:gd name="T4" fmla="*/ 596 w 799"/>
              <a:gd name="T5" fmla="*/ 102 h 1586"/>
              <a:gd name="T6" fmla="*/ 515 w 799"/>
              <a:gd name="T7" fmla="*/ 170 h 1586"/>
              <a:gd name="T8" fmla="*/ 494 w 799"/>
              <a:gd name="T9" fmla="*/ 183 h 1586"/>
              <a:gd name="T10" fmla="*/ 474 w 799"/>
              <a:gd name="T11" fmla="*/ 197 h 1586"/>
              <a:gd name="T12" fmla="*/ 400 w 799"/>
              <a:gd name="T13" fmla="*/ 298 h 1586"/>
              <a:gd name="T14" fmla="*/ 332 w 799"/>
              <a:gd name="T15" fmla="*/ 380 h 1586"/>
              <a:gd name="T16" fmla="*/ 244 w 799"/>
              <a:gd name="T17" fmla="*/ 475 h 1586"/>
              <a:gd name="T18" fmla="*/ 223 w 799"/>
              <a:gd name="T19" fmla="*/ 495 h 1586"/>
              <a:gd name="T20" fmla="*/ 196 w 799"/>
              <a:gd name="T21" fmla="*/ 536 h 1586"/>
              <a:gd name="T22" fmla="*/ 169 w 799"/>
              <a:gd name="T23" fmla="*/ 570 h 1586"/>
              <a:gd name="T24" fmla="*/ 149 w 799"/>
              <a:gd name="T25" fmla="*/ 610 h 1586"/>
              <a:gd name="T26" fmla="*/ 129 w 799"/>
              <a:gd name="T27" fmla="*/ 631 h 1586"/>
              <a:gd name="T28" fmla="*/ 101 w 799"/>
              <a:gd name="T29" fmla="*/ 671 h 1586"/>
              <a:gd name="T30" fmla="*/ 74 w 799"/>
              <a:gd name="T31" fmla="*/ 732 h 1586"/>
              <a:gd name="T32" fmla="*/ 47 w 799"/>
              <a:gd name="T33" fmla="*/ 820 h 1586"/>
              <a:gd name="T34" fmla="*/ 40 w 799"/>
              <a:gd name="T35" fmla="*/ 841 h 1586"/>
              <a:gd name="T36" fmla="*/ 20 w 799"/>
              <a:gd name="T37" fmla="*/ 969 h 1586"/>
              <a:gd name="T38" fmla="*/ 13 w 799"/>
              <a:gd name="T39" fmla="*/ 1254 h 1586"/>
              <a:gd name="T40" fmla="*/ 13 w 799"/>
              <a:gd name="T41" fmla="*/ 1457 h 1586"/>
              <a:gd name="T42" fmla="*/ 34 w 799"/>
              <a:gd name="T43" fmla="*/ 1498 h 1586"/>
              <a:gd name="T44" fmla="*/ 68 w 799"/>
              <a:gd name="T45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99" h="1586">
                <a:moveTo>
                  <a:pt x="799" y="0"/>
                </a:moveTo>
                <a:cubicBezTo>
                  <a:pt x="729" y="10"/>
                  <a:pt x="686" y="36"/>
                  <a:pt x="630" y="75"/>
                </a:cubicBezTo>
                <a:cubicBezTo>
                  <a:pt x="598" y="120"/>
                  <a:pt x="636" y="75"/>
                  <a:pt x="596" y="102"/>
                </a:cubicBezTo>
                <a:cubicBezTo>
                  <a:pt x="567" y="122"/>
                  <a:pt x="542" y="148"/>
                  <a:pt x="515" y="170"/>
                </a:cubicBezTo>
                <a:cubicBezTo>
                  <a:pt x="509" y="175"/>
                  <a:pt x="501" y="178"/>
                  <a:pt x="494" y="183"/>
                </a:cubicBezTo>
                <a:cubicBezTo>
                  <a:pt x="487" y="187"/>
                  <a:pt x="480" y="192"/>
                  <a:pt x="474" y="197"/>
                </a:cubicBezTo>
                <a:cubicBezTo>
                  <a:pt x="441" y="225"/>
                  <a:pt x="430" y="268"/>
                  <a:pt x="400" y="298"/>
                </a:cubicBezTo>
                <a:cubicBezTo>
                  <a:pt x="375" y="323"/>
                  <a:pt x="355" y="353"/>
                  <a:pt x="332" y="380"/>
                </a:cubicBezTo>
                <a:cubicBezTo>
                  <a:pt x="305" y="413"/>
                  <a:pt x="272" y="442"/>
                  <a:pt x="244" y="475"/>
                </a:cubicBezTo>
                <a:cubicBezTo>
                  <a:pt x="238" y="482"/>
                  <a:pt x="229" y="487"/>
                  <a:pt x="223" y="495"/>
                </a:cubicBezTo>
                <a:cubicBezTo>
                  <a:pt x="213" y="508"/>
                  <a:pt x="196" y="536"/>
                  <a:pt x="196" y="536"/>
                </a:cubicBezTo>
                <a:cubicBezTo>
                  <a:pt x="184" y="575"/>
                  <a:pt x="200" y="539"/>
                  <a:pt x="169" y="570"/>
                </a:cubicBezTo>
                <a:cubicBezTo>
                  <a:pt x="142" y="597"/>
                  <a:pt x="168" y="581"/>
                  <a:pt x="149" y="610"/>
                </a:cubicBezTo>
                <a:cubicBezTo>
                  <a:pt x="144" y="618"/>
                  <a:pt x="135" y="623"/>
                  <a:pt x="129" y="631"/>
                </a:cubicBezTo>
                <a:cubicBezTo>
                  <a:pt x="119" y="644"/>
                  <a:pt x="101" y="671"/>
                  <a:pt x="101" y="671"/>
                </a:cubicBezTo>
                <a:cubicBezTo>
                  <a:pt x="94" y="695"/>
                  <a:pt x="88" y="711"/>
                  <a:pt x="74" y="732"/>
                </a:cubicBezTo>
                <a:cubicBezTo>
                  <a:pt x="65" y="762"/>
                  <a:pt x="57" y="791"/>
                  <a:pt x="47" y="820"/>
                </a:cubicBezTo>
                <a:cubicBezTo>
                  <a:pt x="45" y="827"/>
                  <a:pt x="40" y="841"/>
                  <a:pt x="40" y="841"/>
                </a:cubicBezTo>
                <a:cubicBezTo>
                  <a:pt x="34" y="884"/>
                  <a:pt x="31" y="927"/>
                  <a:pt x="20" y="969"/>
                </a:cubicBezTo>
                <a:cubicBezTo>
                  <a:pt x="18" y="1064"/>
                  <a:pt x="16" y="1159"/>
                  <a:pt x="13" y="1254"/>
                </a:cubicBezTo>
                <a:cubicBezTo>
                  <a:pt x="10" y="1335"/>
                  <a:pt x="0" y="1376"/>
                  <a:pt x="13" y="1457"/>
                </a:cubicBezTo>
                <a:cubicBezTo>
                  <a:pt x="15" y="1472"/>
                  <a:pt x="29" y="1483"/>
                  <a:pt x="34" y="1498"/>
                </a:cubicBezTo>
                <a:cubicBezTo>
                  <a:pt x="42" y="1523"/>
                  <a:pt x="48" y="1566"/>
                  <a:pt x="68" y="1586"/>
                </a:cubicBezTo>
              </a:path>
            </a:pathLst>
          </a:custGeom>
          <a:noFill/>
          <a:ln w="76320" cap="sq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57680F8D-2A62-4392-B99D-4F25E99C9B4E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2,18</a:t>
            </a:r>
          </a:p>
        </p:txBody>
      </p:sp>
    </p:spTree>
    <p:extLst>
      <p:ext uri="{BB962C8B-B14F-4D97-AF65-F5344CB8AC3E}">
        <p14:creationId xmlns:p14="http://schemas.microsoft.com/office/powerpoint/2010/main" val="8720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7E035-E66F-45B5-8064-B31D59A7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Cavité pleurale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0BD7E-9AE0-45E2-9C07-5C68327C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5544616" cy="4565103"/>
          </a:xfrm>
        </p:spPr>
        <p:txBody>
          <a:bodyPr>
            <a:normAutofit/>
          </a:bodyPr>
          <a:lstStyle/>
          <a:p>
            <a:r>
              <a:rPr lang="fr-CA" sz="2400" dirty="0"/>
              <a:t>Pathologiquement, s’il y a pénétration : </a:t>
            </a:r>
          </a:p>
          <a:p>
            <a:pPr lvl="1"/>
            <a:r>
              <a:rPr lang="fr-CA" sz="2000" dirty="0"/>
              <a:t>D’air ? 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De sang ? 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D’exsudation (liquide inflammatoire) ? 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De transsudat (liquide sans processus inflammatoire) ? </a:t>
            </a:r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Accolement des feuillets 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ECB87-82D1-4EBC-8DAB-685346D0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A22FD-4DBB-4C42-8A8F-EC4DFE043C8A}"/>
              </a:ext>
            </a:extLst>
          </p:cNvPr>
          <p:cNvSpPr/>
          <p:nvPr/>
        </p:nvSpPr>
        <p:spPr>
          <a:xfrm>
            <a:off x="1835696" y="1988840"/>
            <a:ext cx="1944216" cy="504056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Pneumothorax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DCF31-0547-4F26-9B53-526AAEA0E909}"/>
              </a:ext>
            </a:extLst>
          </p:cNvPr>
          <p:cNvSpPr/>
          <p:nvPr/>
        </p:nvSpPr>
        <p:spPr>
          <a:xfrm>
            <a:off x="2195736" y="2696430"/>
            <a:ext cx="1944216" cy="504056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Hémothorax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8DC4F-3CF2-4220-93DF-D8AE7C6ACD73}"/>
              </a:ext>
            </a:extLst>
          </p:cNvPr>
          <p:cNvSpPr/>
          <p:nvPr/>
        </p:nvSpPr>
        <p:spPr>
          <a:xfrm>
            <a:off x="4644008" y="3828693"/>
            <a:ext cx="1944216" cy="504056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Pleurésie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799AA-0152-442C-AB54-DBC9967B7CB8}"/>
              </a:ext>
            </a:extLst>
          </p:cNvPr>
          <p:cNvSpPr/>
          <p:nvPr/>
        </p:nvSpPr>
        <p:spPr>
          <a:xfrm>
            <a:off x="2940951" y="4586879"/>
            <a:ext cx="1944216" cy="504056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Hydrothorax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0B54B-334C-4983-A4E0-0A162B98A5D0}"/>
              </a:ext>
            </a:extLst>
          </p:cNvPr>
          <p:cNvSpPr/>
          <p:nvPr/>
        </p:nvSpPr>
        <p:spPr>
          <a:xfrm>
            <a:off x="1979712" y="5661247"/>
            <a:ext cx="1944216" cy="504056"/>
          </a:xfrm>
          <a:prstGeom prst="rect">
            <a:avLst/>
          </a:prstGeom>
          <a:solidFill>
            <a:srgbClr val="00B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Symphyse pleurale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8A33B3A-4A13-44CE-9B1D-6114CA16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99" y="2042973"/>
            <a:ext cx="1988810" cy="159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46CBE05B-EFF0-4126-8FB4-6546908C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07172"/>
            <a:ext cx="2243137" cy="19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id="{4E89EC11-C28A-47CB-ACC4-A3F08C0A39E7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2,18</a:t>
            </a:r>
          </a:p>
        </p:txBody>
      </p:sp>
    </p:spTree>
    <p:extLst>
      <p:ext uri="{BB962C8B-B14F-4D97-AF65-F5344CB8AC3E}">
        <p14:creationId xmlns:p14="http://schemas.microsoft.com/office/powerpoint/2010/main" val="3128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70B4C-3878-4720-8D4D-97065268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Vascularisation des poumons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B5AC8-9A65-4F6B-B521-264F2B0E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Double rôle : </a:t>
            </a:r>
          </a:p>
          <a:p>
            <a:pPr lvl="1"/>
            <a:r>
              <a:rPr lang="fr-CA" dirty="0"/>
              <a:t>Nutrition du système pulmonaire : </a:t>
            </a:r>
          </a:p>
          <a:p>
            <a:pPr lvl="2"/>
            <a:r>
              <a:rPr lang="fr-CA" dirty="0"/>
              <a:t>Artères bronchiques :</a:t>
            </a:r>
          </a:p>
          <a:p>
            <a:pPr lvl="3"/>
            <a:r>
              <a:rPr lang="fr-CA" dirty="0"/>
              <a:t>Naissent à la partie antérieure de l’aorte thoracique</a:t>
            </a:r>
          </a:p>
          <a:p>
            <a:pPr lvl="3"/>
            <a:r>
              <a:rPr lang="fr-CA" dirty="0"/>
              <a:t>Irrigue principalement les bronches, la plèvre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Échange gazeux : </a:t>
            </a:r>
          </a:p>
          <a:p>
            <a:pPr lvl="2"/>
            <a:r>
              <a:rPr lang="fr-CA" dirty="0"/>
              <a:t>Artères pulmonaires (droite et gauche)</a:t>
            </a:r>
          </a:p>
          <a:p>
            <a:pPr lvl="3"/>
            <a:r>
              <a:rPr lang="fr-CA" dirty="0"/>
              <a:t>Naissent au niveau du ventricule droit (cœur) </a:t>
            </a:r>
          </a:p>
          <a:p>
            <a:pPr lvl="3"/>
            <a:r>
              <a:rPr lang="fr-CA" dirty="0"/>
              <a:t>Apporte le sang désoxygéné aux poumons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484123-25FF-4503-8F87-B64B43A0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1026" name="Picture 2" descr="Artère pulmonaire — Wikipédia">
            <a:extLst>
              <a:ext uri="{FF2B5EF4-FFF2-40B4-BE49-F238E27FC236}">
                <a16:creationId xmlns:a16="http://schemas.microsoft.com/office/drawing/2014/main" id="{BAC04343-DCAD-44A3-9B84-292CB2FF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2095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68F160-ED62-49BF-8709-A60A6A528696}"/>
              </a:ext>
            </a:extLst>
          </p:cNvPr>
          <p:cNvSpPr/>
          <p:nvPr/>
        </p:nvSpPr>
        <p:spPr>
          <a:xfrm>
            <a:off x="7362056" y="5722214"/>
            <a:ext cx="17819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50" dirty="0">
                <a:hlinkClick r:id="rId3"/>
              </a:rPr>
              <a:t>https://fr.wikipedia.org/wiki/Art%C3%A8re_pulmonaire</a:t>
            </a:r>
            <a:r>
              <a:rPr lang="fr-CA" sz="1050" dirty="0"/>
              <a:t> </a:t>
            </a:r>
          </a:p>
        </p:txBody>
      </p:sp>
      <p:sp>
        <p:nvSpPr>
          <p:cNvPr id="7" name="Organigramme : Terminateur 6">
            <a:extLst>
              <a:ext uri="{FF2B5EF4-FFF2-40B4-BE49-F238E27FC236}">
                <a16:creationId xmlns:a16="http://schemas.microsoft.com/office/drawing/2014/main" id="{C9C15BE6-2B1A-4BD0-A97C-E16E37C4E32D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2,19</a:t>
            </a:r>
          </a:p>
        </p:txBody>
      </p:sp>
    </p:spTree>
    <p:extLst>
      <p:ext uri="{BB962C8B-B14F-4D97-AF65-F5344CB8AC3E}">
        <p14:creationId xmlns:p14="http://schemas.microsoft.com/office/powerpoint/2010/main" val="208768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FD0476-D68B-4201-A460-3725C946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320868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67CD32DC-64BC-457F-BEA2-2B77DD35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Les fosses nasales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A33575-6262-4CC2-92A9-18BE224CAE1E}"/>
              </a:ext>
            </a:extLst>
          </p:cNvPr>
          <p:cNvSpPr/>
          <p:nvPr/>
        </p:nvSpPr>
        <p:spPr>
          <a:xfrm>
            <a:off x="1043608" y="4653136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5E5D2F-3793-408A-9633-48DAF24A787A}"/>
              </a:ext>
            </a:extLst>
          </p:cNvPr>
          <p:cNvSpPr/>
          <p:nvPr/>
        </p:nvSpPr>
        <p:spPr>
          <a:xfrm>
            <a:off x="7524328" y="3933250"/>
            <a:ext cx="79208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C1E20-2CAF-40A3-B9E8-0764D3CAE3C5}"/>
              </a:ext>
            </a:extLst>
          </p:cNvPr>
          <p:cNvSpPr/>
          <p:nvPr/>
        </p:nvSpPr>
        <p:spPr>
          <a:xfrm>
            <a:off x="1835696" y="6093684"/>
            <a:ext cx="5688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100" dirty="0"/>
              <a:t>Sources : </a:t>
            </a:r>
            <a:r>
              <a:rPr lang="fr-CA" sz="1100" dirty="0">
                <a:hlinkClick r:id="rId3"/>
              </a:rPr>
              <a:t>https://eanatomy-rimouski.proxy.collecto.ca/fr/e-Anatomy/Tete-et-cou/Cavite-nasale</a:t>
            </a:r>
            <a:r>
              <a:rPr lang="fr-CA" sz="1100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29AC7F-3B05-47E5-8E93-B3D76671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62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DA102-9BA8-489B-86B5-4C33FC2B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Aspect extérieur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1972FE-2B14-4C80-B16C-DE339312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93CA21-5309-403E-8269-2E5A0A4C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688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439DE3-7689-4FD3-A794-A99E7A6C4B62}"/>
              </a:ext>
            </a:extLst>
          </p:cNvPr>
          <p:cNvSpPr/>
          <p:nvPr/>
        </p:nvSpPr>
        <p:spPr>
          <a:xfrm>
            <a:off x="6372200" y="2940782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Face externe : Costale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A15E1-F6A4-43B8-A90B-82FFF4665AF8}"/>
              </a:ext>
            </a:extLst>
          </p:cNvPr>
          <p:cNvSpPr/>
          <p:nvPr/>
        </p:nvSpPr>
        <p:spPr>
          <a:xfrm>
            <a:off x="358913" y="3588854"/>
            <a:ext cx="1944216" cy="90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Face interne : Médiastinale (hile pulmonaire)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68C9556-40C7-4449-B858-3810E43DA0CA}"/>
              </a:ext>
            </a:extLst>
          </p:cNvPr>
          <p:cNvCxnSpPr>
            <a:cxnSpLocks/>
          </p:cNvCxnSpPr>
          <p:nvPr/>
        </p:nvCxnSpPr>
        <p:spPr>
          <a:xfrm flipV="1">
            <a:off x="2303129" y="3978548"/>
            <a:ext cx="2412887" cy="613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3159D-EC44-46AC-975C-B3BD52F2C7A9}"/>
              </a:ext>
            </a:extLst>
          </p:cNvPr>
          <p:cNvSpPr/>
          <p:nvPr/>
        </p:nvSpPr>
        <p:spPr>
          <a:xfrm>
            <a:off x="3563733" y="1412776"/>
            <a:ext cx="230456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Sommet : Arrive au-dessus des clavicules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808E0F-4ABC-4A08-8BAF-19A7DF004D07}"/>
              </a:ext>
            </a:extLst>
          </p:cNvPr>
          <p:cNvSpPr/>
          <p:nvPr/>
        </p:nvSpPr>
        <p:spPr>
          <a:xfrm>
            <a:off x="3851610" y="5961906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Base : Repose sur le diaphragme</a:t>
            </a:r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44512F88-4CDE-461E-83B0-1D38CC74DC51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2,19</a:t>
            </a:r>
          </a:p>
        </p:txBody>
      </p:sp>
    </p:spTree>
    <p:extLst>
      <p:ext uri="{BB962C8B-B14F-4D97-AF65-F5344CB8AC3E}">
        <p14:creationId xmlns:p14="http://schemas.microsoft.com/office/powerpoint/2010/main" val="29426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F3C0714F-6BDA-4570-BE23-F62322B4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086721" cy="320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DCDB7C-CE9E-461F-988F-754C9846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Aspect 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6B3E3-24F9-4ACE-BC6D-02AFDEED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701008"/>
          </a:xfrm>
        </p:spPr>
        <p:txBody>
          <a:bodyPr>
            <a:normAutofit/>
          </a:bodyPr>
          <a:lstStyle/>
          <a:p>
            <a:r>
              <a:rPr lang="fr-CA" sz="2400" dirty="0"/>
              <a:t>Lobule : </a:t>
            </a:r>
          </a:p>
          <a:p>
            <a:pPr lvl="1"/>
            <a:r>
              <a:rPr lang="fr-CA" sz="2000" dirty="0"/>
              <a:t>Abordé par une bronche </a:t>
            </a:r>
            <a:r>
              <a:rPr lang="fr-CA" sz="2000" dirty="0" err="1"/>
              <a:t>intralobulaire</a:t>
            </a:r>
            <a:r>
              <a:rPr lang="fr-CA" sz="2000" dirty="0"/>
              <a:t> qui se subdivise en acini (ensemble d’alvéoles) pour se subdivisé par la suite en bronchioles terminales</a:t>
            </a:r>
          </a:p>
          <a:p>
            <a:pPr lvl="1"/>
            <a:endParaRPr lang="fr-CA" sz="2000" dirty="0"/>
          </a:p>
          <a:p>
            <a:r>
              <a:rPr lang="fr-CA" sz="2400" dirty="0"/>
              <a:t>Alvéole : </a:t>
            </a:r>
          </a:p>
          <a:p>
            <a:pPr lvl="1"/>
            <a:r>
              <a:rPr lang="fr-CA" sz="2000" dirty="0"/>
              <a:t>Unité fonctionnelle du poumons. Endroit des échanges gazeux.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D4547D-C8B4-4CC8-8DFB-01653783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AEE05D4C-A5B1-49CB-A738-7A6C60489F69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2,19</a:t>
            </a:r>
          </a:p>
        </p:txBody>
      </p:sp>
    </p:spTree>
    <p:extLst>
      <p:ext uri="{BB962C8B-B14F-4D97-AF65-F5344CB8AC3E}">
        <p14:creationId xmlns:p14="http://schemas.microsoft.com/office/powerpoint/2010/main" val="42523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AE10FA9-6401-4CC9-B855-954C630E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Vaisseaux sanguins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587F38-24AA-4434-B526-EEB5B806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F9E9B55-8D1D-4C78-BDD5-228B73A0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3" y="1574609"/>
            <a:ext cx="3850369" cy="514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CA77A5C-8C04-44E6-B7E8-9140FB288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636" y="1699362"/>
            <a:ext cx="558566" cy="721526"/>
          </a:xfrm>
          <a:custGeom>
            <a:avLst/>
            <a:gdLst>
              <a:gd name="T0" fmla="*/ 223 w 302"/>
              <a:gd name="T1" fmla="*/ 18 h 395"/>
              <a:gd name="T2" fmla="*/ 101 w 302"/>
              <a:gd name="T3" fmla="*/ 181 h 395"/>
              <a:gd name="T4" fmla="*/ 61 w 302"/>
              <a:gd name="T5" fmla="*/ 262 h 395"/>
              <a:gd name="T6" fmla="*/ 27 w 302"/>
              <a:gd name="T7" fmla="*/ 344 h 395"/>
              <a:gd name="T8" fmla="*/ 0 w 302"/>
              <a:gd name="T9" fmla="*/ 384 h 395"/>
              <a:gd name="T10" fmla="*/ 88 w 302"/>
              <a:gd name="T11" fmla="*/ 371 h 395"/>
              <a:gd name="T12" fmla="*/ 176 w 302"/>
              <a:gd name="T13" fmla="*/ 276 h 395"/>
              <a:gd name="T14" fmla="*/ 203 w 302"/>
              <a:gd name="T15" fmla="*/ 181 h 395"/>
              <a:gd name="T16" fmla="*/ 291 w 302"/>
              <a:gd name="T17" fmla="*/ 86 h 395"/>
              <a:gd name="T18" fmla="*/ 298 w 302"/>
              <a:gd name="T19" fmla="*/ 66 h 395"/>
              <a:gd name="T20" fmla="*/ 257 w 302"/>
              <a:gd name="T21" fmla="*/ 39 h 395"/>
              <a:gd name="T22" fmla="*/ 183 w 302"/>
              <a:gd name="T23" fmla="*/ 25 h 395"/>
              <a:gd name="T24" fmla="*/ 176 w 302"/>
              <a:gd name="T25" fmla="*/ 45 h 395"/>
              <a:gd name="T26" fmla="*/ 162 w 302"/>
              <a:gd name="T27" fmla="*/ 66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395">
                <a:moveTo>
                  <a:pt x="223" y="18"/>
                </a:moveTo>
                <a:cubicBezTo>
                  <a:pt x="131" y="50"/>
                  <a:pt x="134" y="103"/>
                  <a:pt x="101" y="181"/>
                </a:cubicBezTo>
                <a:cubicBezTo>
                  <a:pt x="89" y="208"/>
                  <a:pt x="73" y="235"/>
                  <a:pt x="61" y="262"/>
                </a:cubicBezTo>
                <a:cubicBezTo>
                  <a:pt x="48" y="292"/>
                  <a:pt x="45" y="317"/>
                  <a:pt x="27" y="344"/>
                </a:cubicBezTo>
                <a:cubicBezTo>
                  <a:pt x="18" y="357"/>
                  <a:pt x="0" y="384"/>
                  <a:pt x="0" y="384"/>
                </a:cubicBezTo>
                <a:cubicBezTo>
                  <a:pt x="32" y="395"/>
                  <a:pt x="57" y="380"/>
                  <a:pt x="88" y="371"/>
                </a:cubicBezTo>
                <a:cubicBezTo>
                  <a:pt x="119" y="338"/>
                  <a:pt x="154" y="317"/>
                  <a:pt x="176" y="276"/>
                </a:cubicBezTo>
                <a:cubicBezTo>
                  <a:pt x="190" y="249"/>
                  <a:pt x="193" y="210"/>
                  <a:pt x="203" y="181"/>
                </a:cubicBezTo>
                <a:cubicBezTo>
                  <a:pt x="218" y="138"/>
                  <a:pt x="261" y="116"/>
                  <a:pt x="291" y="86"/>
                </a:cubicBezTo>
                <a:cubicBezTo>
                  <a:pt x="293" y="79"/>
                  <a:pt x="302" y="72"/>
                  <a:pt x="298" y="66"/>
                </a:cubicBezTo>
                <a:cubicBezTo>
                  <a:pt x="288" y="53"/>
                  <a:pt x="257" y="39"/>
                  <a:pt x="257" y="39"/>
                </a:cubicBezTo>
                <a:cubicBezTo>
                  <a:pt x="233" y="0"/>
                  <a:pt x="221" y="12"/>
                  <a:pt x="183" y="25"/>
                </a:cubicBezTo>
                <a:cubicBezTo>
                  <a:pt x="181" y="32"/>
                  <a:pt x="179" y="39"/>
                  <a:pt x="176" y="45"/>
                </a:cubicBezTo>
                <a:cubicBezTo>
                  <a:pt x="172" y="52"/>
                  <a:pt x="162" y="66"/>
                  <a:pt x="162" y="66"/>
                </a:cubicBezTo>
              </a:path>
            </a:pathLst>
          </a:custGeom>
          <a:solidFill>
            <a:srgbClr val="FF0000"/>
          </a:solidFill>
          <a:ln w="9360" cap="sq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DB382-43BD-4EEB-9F49-6D625919BBD8}"/>
              </a:ext>
            </a:extLst>
          </p:cNvPr>
          <p:cNvSpPr/>
          <p:nvPr/>
        </p:nvSpPr>
        <p:spPr>
          <a:xfrm>
            <a:off x="1886715" y="1643333"/>
            <a:ext cx="2160240" cy="77107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ABA405B-DBB5-4D96-8C6B-4B07DCF7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169864"/>
            <a:ext cx="558566" cy="858316"/>
          </a:xfrm>
          <a:custGeom>
            <a:avLst/>
            <a:gdLst>
              <a:gd name="T0" fmla="*/ 260 w 300"/>
              <a:gd name="T1" fmla="*/ 25 h 444"/>
              <a:gd name="T2" fmla="*/ 138 w 300"/>
              <a:gd name="T3" fmla="*/ 188 h 444"/>
              <a:gd name="T4" fmla="*/ 110 w 300"/>
              <a:gd name="T5" fmla="*/ 222 h 444"/>
              <a:gd name="T6" fmla="*/ 70 w 300"/>
              <a:gd name="T7" fmla="*/ 276 h 444"/>
              <a:gd name="T8" fmla="*/ 29 w 300"/>
              <a:gd name="T9" fmla="*/ 378 h 444"/>
              <a:gd name="T10" fmla="*/ 2 w 300"/>
              <a:gd name="T11" fmla="*/ 439 h 444"/>
              <a:gd name="T12" fmla="*/ 22 w 300"/>
              <a:gd name="T13" fmla="*/ 432 h 444"/>
              <a:gd name="T14" fmla="*/ 77 w 300"/>
              <a:gd name="T15" fmla="*/ 371 h 444"/>
              <a:gd name="T16" fmla="*/ 117 w 300"/>
              <a:gd name="T17" fmla="*/ 351 h 444"/>
              <a:gd name="T18" fmla="*/ 171 w 300"/>
              <a:gd name="T19" fmla="*/ 269 h 444"/>
              <a:gd name="T20" fmla="*/ 192 w 300"/>
              <a:gd name="T21" fmla="*/ 229 h 444"/>
              <a:gd name="T22" fmla="*/ 212 w 300"/>
              <a:gd name="T23" fmla="*/ 208 h 444"/>
              <a:gd name="T24" fmla="*/ 239 w 300"/>
              <a:gd name="T25" fmla="*/ 168 h 444"/>
              <a:gd name="T26" fmla="*/ 273 w 300"/>
              <a:gd name="T27" fmla="*/ 80 h 444"/>
              <a:gd name="T28" fmla="*/ 300 w 300"/>
              <a:gd name="T29" fmla="*/ 39 h 444"/>
              <a:gd name="T30" fmla="*/ 226 w 300"/>
              <a:gd name="T31" fmla="*/ 19 h 444"/>
              <a:gd name="T32" fmla="*/ 185 w 300"/>
              <a:gd name="T33" fmla="*/ 73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0" h="444">
                <a:moveTo>
                  <a:pt x="260" y="25"/>
                </a:moveTo>
                <a:cubicBezTo>
                  <a:pt x="175" y="46"/>
                  <a:pt x="193" y="133"/>
                  <a:pt x="138" y="188"/>
                </a:cubicBezTo>
                <a:cubicBezTo>
                  <a:pt x="124" y="228"/>
                  <a:pt x="142" y="190"/>
                  <a:pt x="110" y="222"/>
                </a:cubicBezTo>
                <a:cubicBezTo>
                  <a:pt x="87" y="245"/>
                  <a:pt x="100" y="255"/>
                  <a:pt x="70" y="276"/>
                </a:cubicBezTo>
                <a:cubicBezTo>
                  <a:pt x="56" y="315"/>
                  <a:pt x="58" y="348"/>
                  <a:pt x="29" y="378"/>
                </a:cubicBezTo>
                <a:cubicBezTo>
                  <a:pt x="26" y="385"/>
                  <a:pt x="0" y="437"/>
                  <a:pt x="2" y="439"/>
                </a:cubicBezTo>
                <a:cubicBezTo>
                  <a:pt x="7" y="444"/>
                  <a:pt x="15" y="434"/>
                  <a:pt x="22" y="432"/>
                </a:cubicBezTo>
                <a:cubicBezTo>
                  <a:pt x="42" y="413"/>
                  <a:pt x="54" y="386"/>
                  <a:pt x="77" y="371"/>
                </a:cubicBezTo>
                <a:cubicBezTo>
                  <a:pt x="89" y="363"/>
                  <a:pt x="105" y="359"/>
                  <a:pt x="117" y="351"/>
                </a:cubicBezTo>
                <a:cubicBezTo>
                  <a:pt x="134" y="325"/>
                  <a:pt x="157" y="297"/>
                  <a:pt x="171" y="269"/>
                </a:cubicBezTo>
                <a:cubicBezTo>
                  <a:pt x="186" y="239"/>
                  <a:pt x="168" y="258"/>
                  <a:pt x="192" y="229"/>
                </a:cubicBezTo>
                <a:cubicBezTo>
                  <a:pt x="198" y="222"/>
                  <a:pt x="206" y="216"/>
                  <a:pt x="212" y="208"/>
                </a:cubicBezTo>
                <a:cubicBezTo>
                  <a:pt x="222" y="195"/>
                  <a:pt x="239" y="168"/>
                  <a:pt x="239" y="168"/>
                </a:cubicBezTo>
                <a:cubicBezTo>
                  <a:pt x="244" y="147"/>
                  <a:pt x="262" y="99"/>
                  <a:pt x="273" y="80"/>
                </a:cubicBezTo>
                <a:cubicBezTo>
                  <a:pt x="281" y="66"/>
                  <a:pt x="300" y="39"/>
                  <a:pt x="300" y="39"/>
                </a:cubicBezTo>
                <a:cubicBezTo>
                  <a:pt x="286" y="0"/>
                  <a:pt x="265" y="13"/>
                  <a:pt x="226" y="19"/>
                </a:cubicBezTo>
                <a:cubicBezTo>
                  <a:pt x="195" y="64"/>
                  <a:pt x="210" y="48"/>
                  <a:pt x="185" y="73"/>
                </a:cubicBezTo>
              </a:path>
            </a:pathLst>
          </a:custGeom>
          <a:solidFill>
            <a:srgbClr val="0066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A0A8B-B376-417F-8C54-B994096F6CEB}"/>
              </a:ext>
            </a:extLst>
          </p:cNvPr>
          <p:cNvSpPr/>
          <p:nvPr/>
        </p:nvSpPr>
        <p:spPr>
          <a:xfrm>
            <a:off x="2051720" y="3212976"/>
            <a:ext cx="1656184" cy="863426"/>
          </a:xfrm>
          <a:prstGeom prst="rect">
            <a:avLst/>
          </a:prstGeom>
          <a:solidFill>
            <a:srgbClr val="0066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9C340CA-637F-4C92-AE1B-1304A7472886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496221" y="2028872"/>
            <a:ext cx="390494" cy="752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7B4707-14E9-46DA-8711-77B613CB876A}"/>
              </a:ext>
            </a:extLst>
          </p:cNvPr>
          <p:cNvCxnSpPr>
            <a:cxnSpLocks/>
          </p:cNvCxnSpPr>
          <p:nvPr/>
        </p:nvCxnSpPr>
        <p:spPr>
          <a:xfrm flipH="1" flipV="1">
            <a:off x="1496222" y="2799951"/>
            <a:ext cx="555498" cy="5922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86D07-1E11-4B03-AD2A-C15B9DC97185}"/>
              </a:ext>
            </a:extLst>
          </p:cNvPr>
          <p:cNvSpPr/>
          <p:nvPr/>
        </p:nvSpPr>
        <p:spPr>
          <a:xfrm>
            <a:off x="132218" y="2298576"/>
            <a:ext cx="1368152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Vaisseaux fonctionnels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B5FB9-136C-4CF6-B486-C71EC52857D0}"/>
              </a:ext>
            </a:extLst>
          </p:cNvPr>
          <p:cNvSpPr/>
          <p:nvPr/>
        </p:nvSpPr>
        <p:spPr>
          <a:xfrm>
            <a:off x="6406145" y="2915445"/>
            <a:ext cx="2389220" cy="1458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Vaisseaux nourriciers : 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Artères et veines bronchiques</a:t>
            </a:r>
          </a:p>
        </p:txBody>
      </p:sp>
      <p:sp>
        <p:nvSpPr>
          <p:cNvPr id="14" name="Organigramme : Terminateur 13">
            <a:extLst>
              <a:ext uri="{FF2B5EF4-FFF2-40B4-BE49-F238E27FC236}">
                <a16:creationId xmlns:a16="http://schemas.microsoft.com/office/drawing/2014/main" id="{02D1CBCA-ADAD-4E14-AF8F-D67EA841BE83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2,20</a:t>
            </a:r>
          </a:p>
        </p:txBody>
      </p:sp>
    </p:spTree>
    <p:extLst>
      <p:ext uri="{BB962C8B-B14F-4D97-AF65-F5344CB8AC3E}">
        <p14:creationId xmlns:p14="http://schemas.microsoft.com/office/powerpoint/2010/main" val="10785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281D10F3-7FF7-4AEF-BC7F-FF807598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492896"/>
            <a:ext cx="43195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8D81102-B079-401A-ADF2-22DA91EB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Les muscles respiratoires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D647F-BE64-4616-9E6B-8DFE5104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5410944" cy="4525963"/>
          </a:xfrm>
        </p:spPr>
        <p:txBody>
          <a:bodyPr/>
          <a:lstStyle/>
          <a:p>
            <a:r>
              <a:rPr lang="fr-CA" dirty="0"/>
              <a:t>Diaphragme</a:t>
            </a:r>
          </a:p>
          <a:p>
            <a:pPr lvl="1"/>
            <a:r>
              <a:rPr lang="fr-CA" dirty="0"/>
              <a:t>Inspiration :</a:t>
            </a:r>
          </a:p>
          <a:p>
            <a:pPr lvl="2"/>
            <a:r>
              <a:rPr lang="fr-CA" dirty="0"/>
              <a:t>Le diaphragme se contracte et s’aplatit, ce qui entraine : </a:t>
            </a:r>
          </a:p>
          <a:p>
            <a:pPr lvl="3"/>
            <a:r>
              <a:rPr lang="fr-CA" dirty="0"/>
              <a:t>Abaissement des viscères abdominaux</a:t>
            </a:r>
          </a:p>
          <a:p>
            <a:pPr lvl="3"/>
            <a:r>
              <a:rPr lang="fr-CA" dirty="0"/>
              <a:t>Augmentation du volume thoracique</a:t>
            </a:r>
          </a:p>
          <a:p>
            <a:pPr lvl="3"/>
            <a:r>
              <a:rPr lang="fr-CA" dirty="0"/>
              <a:t>Augmentation de la capacité thoracique, et création d’une dépression intrathoracique, d’où appel d’air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854FA7-114B-4634-B1C7-A622B3F9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F1071C10-4712-4BFC-9095-DED63570821E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2,20</a:t>
            </a:r>
          </a:p>
        </p:txBody>
      </p:sp>
    </p:spTree>
    <p:extLst>
      <p:ext uri="{BB962C8B-B14F-4D97-AF65-F5344CB8AC3E}">
        <p14:creationId xmlns:p14="http://schemas.microsoft.com/office/powerpoint/2010/main" val="1115790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2124D-FAD1-4330-93C6-C45024BA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Le centre nerveux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460B7-A20A-4B15-A509-C20614CB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fr-CA" dirty="0"/>
              <a:t>Centre de commande des mouvements respiratoires : </a:t>
            </a:r>
          </a:p>
          <a:p>
            <a:pPr lvl="1"/>
            <a:r>
              <a:rPr lang="fr-CA" dirty="0"/>
              <a:t>Bulbe rachidien</a:t>
            </a:r>
          </a:p>
          <a:p>
            <a:pPr lvl="2"/>
            <a:r>
              <a:rPr lang="fr-CA" dirty="0"/>
              <a:t>Essentiellement inspirateur 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C705AA-A706-4DFA-80DC-D67D9AB7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6600D38-34FC-4608-B477-E43BCBB1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22369"/>
            <a:ext cx="2620516" cy="288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FFB8DFF8-DB4C-46C7-B062-0B1B8DF48671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2,21</a:t>
            </a:r>
          </a:p>
        </p:txBody>
      </p:sp>
    </p:spTree>
    <p:extLst>
      <p:ext uri="{BB962C8B-B14F-4D97-AF65-F5344CB8AC3E}">
        <p14:creationId xmlns:p14="http://schemas.microsoft.com/office/powerpoint/2010/main" val="2957789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B6C5A-4FF3-49C7-AA70-A0097F2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Thymus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E46A0-9FA8-4EFA-B14D-88FE62B2B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/>
          </a:bodyPr>
          <a:lstStyle/>
          <a:p>
            <a:r>
              <a:rPr lang="fr-CA" sz="2400" dirty="0"/>
              <a:t>Organe </a:t>
            </a:r>
            <a:r>
              <a:rPr lang="fr-CA" sz="2400" dirty="0" err="1"/>
              <a:t>lympho</a:t>
            </a:r>
            <a:r>
              <a:rPr lang="fr-CA" sz="2400" dirty="0"/>
              <a:t>-épithélial très développé chez l’enfant. </a:t>
            </a:r>
          </a:p>
          <a:p>
            <a:r>
              <a:rPr lang="fr-CA" sz="2400" dirty="0"/>
              <a:t>Contribue à la maturation des lymphocytes T</a:t>
            </a:r>
          </a:p>
          <a:p>
            <a:r>
              <a:rPr lang="fr-CA" sz="2400" dirty="0"/>
              <a:t>Situé dans le médiastin antérieur (derrière le sternum)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26DD2B-2F05-4FAA-9C95-0B533C18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DB1C4C-885A-45ED-B38B-CE313443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82" y="3100363"/>
            <a:ext cx="7275635" cy="313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5DEF4B-C4E8-437A-BF49-0A7C0A879A42}"/>
              </a:ext>
            </a:extLst>
          </p:cNvPr>
          <p:cNvSpPr/>
          <p:nvPr/>
        </p:nvSpPr>
        <p:spPr>
          <a:xfrm>
            <a:off x="934182" y="3933056"/>
            <a:ext cx="685490" cy="288032"/>
          </a:xfrm>
          <a:prstGeom prst="rect">
            <a:avLst/>
          </a:prstGeom>
          <a:solidFill>
            <a:srgbClr val="0066F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rganigramme : Terminateur 6">
            <a:extLst>
              <a:ext uri="{FF2B5EF4-FFF2-40B4-BE49-F238E27FC236}">
                <a16:creationId xmlns:a16="http://schemas.microsoft.com/office/drawing/2014/main" id="{F8EDBFEF-F7C3-4784-BFC8-F9AFE1661E70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2,21</a:t>
            </a:r>
          </a:p>
        </p:txBody>
      </p:sp>
    </p:spTree>
    <p:extLst>
      <p:ext uri="{BB962C8B-B14F-4D97-AF65-F5344CB8AC3E}">
        <p14:creationId xmlns:p14="http://schemas.microsoft.com/office/powerpoint/2010/main" val="1166752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té: Efforts dans le quotidien professionnel (niveau C) » mobilesport.ch">
            <a:extLst>
              <a:ext uri="{FF2B5EF4-FFF2-40B4-BE49-F238E27FC236}">
                <a16:creationId xmlns:a16="http://schemas.microsoft.com/office/drawing/2014/main" id="{CD6E4B59-A372-4614-9319-3BE01CD1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54" y="143649"/>
            <a:ext cx="1944216" cy="14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48C0BE-D067-4DC2-A813-ACCC06BF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85520"/>
            <a:ext cx="5482952" cy="1143000"/>
          </a:xfrm>
        </p:spPr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Schéma à compléter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9A129D-D037-47D7-8ABB-0C08AB04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6F46389-CB2C-4824-8EFB-201B6070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8520"/>
            <a:ext cx="4176464" cy="46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07857DA-B364-4835-9AB8-11B49A42AC87}"/>
              </a:ext>
            </a:extLst>
          </p:cNvPr>
          <p:cNvSpPr txBox="1"/>
          <p:nvPr/>
        </p:nvSpPr>
        <p:spPr>
          <a:xfrm>
            <a:off x="5306813" y="1652685"/>
            <a:ext cx="139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1- La trachée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78C2FC-4893-4865-ABDF-D10A582B3B4C}"/>
              </a:ext>
            </a:extLst>
          </p:cNvPr>
          <p:cNvSpPr txBox="1"/>
          <p:nvPr/>
        </p:nvSpPr>
        <p:spPr>
          <a:xfrm>
            <a:off x="5305595" y="2123204"/>
            <a:ext cx="280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2- Bronche principale droite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952545-2D58-45C2-9C50-5BA003AB1EA9}"/>
              </a:ext>
            </a:extLst>
          </p:cNvPr>
          <p:cNvSpPr txBox="1"/>
          <p:nvPr/>
        </p:nvSpPr>
        <p:spPr>
          <a:xfrm>
            <a:off x="5305595" y="5397809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9- Artère pulmonaire 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322C69-1733-4313-AFCC-87B4114DA195}"/>
              </a:ext>
            </a:extLst>
          </p:cNvPr>
          <p:cNvSpPr txBox="1"/>
          <p:nvPr/>
        </p:nvSpPr>
        <p:spPr>
          <a:xfrm>
            <a:off x="5305595" y="2590598"/>
            <a:ext cx="276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3- Artère pulmonaire droite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232F3C-33E1-452C-B799-B17CFFC7C398}"/>
              </a:ext>
            </a:extLst>
          </p:cNvPr>
          <p:cNvSpPr txBox="1"/>
          <p:nvPr/>
        </p:nvSpPr>
        <p:spPr>
          <a:xfrm>
            <a:off x="5305595" y="3057992"/>
            <a:ext cx="24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4- Hile pulmonaire droit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0DE060-69EC-447B-B94D-77947E01949A}"/>
              </a:ext>
            </a:extLst>
          </p:cNvPr>
          <p:cNvSpPr txBox="1"/>
          <p:nvPr/>
        </p:nvSpPr>
        <p:spPr>
          <a:xfrm>
            <a:off x="5305595" y="3511949"/>
            <a:ext cx="29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5- Veines pulmonaires droites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18A178-8B69-409E-9F5F-0AC208AC94D4}"/>
              </a:ext>
            </a:extLst>
          </p:cNvPr>
          <p:cNvSpPr txBox="1"/>
          <p:nvPr/>
        </p:nvSpPr>
        <p:spPr>
          <a:xfrm>
            <a:off x="5305595" y="3979306"/>
            <a:ext cx="307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6- Veines pulmonaires gauches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C98FA9B-BD79-4447-9498-3BE449E996B4}"/>
              </a:ext>
            </a:extLst>
          </p:cNvPr>
          <p:cNvSpPr txBox="1"/>
          <p:nvPr/>
        </p:nvSpPr>
        <p:spPr>
          <a:xfrm>
            <a:off x="5305595" y="4468891"/>
            <a:ext cx="264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7- Hile pulmonaire gauche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8C22C12-30AB-4C12-822D-A0BCD0DEA116}"/>
              </a:ext>
            </a:extLst>
          </p:cNvPr>
          <p:cNvSpPr txBox="1"/>
          <p:nvPr/>
        </p:nvSpPr>
        <p:spPr>
          <a:xfrm>
            <a:off x="5305595" y="4937847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8- Bronche principale 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36A3430-6E9F-4B2E-8289-30FEF8FF4E49}"/>
              </a:ext>
            </a:extLst>
          </p:cNvPr>
          <p:cNvSpPr txBox="1"/>
          <p:nvPr/>
        </p:nvSpPr>
        <p:spPr>
          <a:xfrm>
            <a:off x="5309946" y="5877079"/>
            <a:ext cx="20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10- Crosse aortique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4F00A3E-D541-4EB6-83AF-5634305D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3242658"/>
            <a:ext cx="838200" cy="900112"/>
          </a:xfrm>
          <a:custGeom>
            <a:avLst/>
            <a:gdLst>
              <a:gd name="T0" fmla="*/ 118 w 528"/>
              <a:gd name="T1" fmla="*/ 1 h 567"/>
              <a:gd name="T2" fmla="*/ 159 w 528"/>
              <a:gd name="T3" fmla="*/ 47 h 567"/>
              <a:gd name="T4" fmla="*/ 199 w 528"/>
              <a:gd name="T5" fmla="*/ 134 h 567"/>
              <a:gd name="T6" fmla="*/ 222 w 528"/>
              <a:gd name="T7" fmla="*/ 168 h 567"/>
              <a:gd name="T8" fmla="*/ 245 w 528"/>
              <a:gd name="T9" fmla="*/ 220 h 567"/>
              <a:gd name="T10" fmla="*/ 303 w 528"/>
              <a:gd name="T11" fmla="*/ 289 h 567"/>
              <a:gd name="T12" fmla="*/ 395 w 528"/>
              <a:gd name="T13" fmla="*/ 376 h 567"/>
              <a:gd name="T14" fmla="*/ 458 w 528"/>
              <a:gd name="T15" fmla="*/ 433 h 567"/>
              <a:gd name="T16" fmla="*/ 487 w 528"/>
              <a:gd name="T17" fmla="*/ 479 h 567"/>
              <a:gd name="T18" fmla="*/ 516 w 528"/>
              <a:gd name="T19" fmla="*/ 549 h 567"/>
              <a:gd name="T20" fmla="*/ 522 w 528"/>
              <a:gd name="T21" fmla="*/ 566 h 567"/>
              <a:gd name="T22" fmla="*/ 481 w 528"/>
              <a:gd name="T23" fmla="*/ 560 h 567"/>
              <a:gd name="T24" fmla="*/ 441 w 528"/>
              <a:gd name="T25" fmla="*/ 514 h 567"/>
              <a:gd name="T26" fmla="*/ 389 w 528"/>
              <a:gd name="T27" fmla="*/ 462 h 567"/>
              <a:gd name="T28" fmla="*/ 349 w 528"/>
              <a:gd name="T29" fmla="*/ 422 h 567"/>
              <a:gd name="T30" fmla="*/ 291 w 528"/>
              <a:gd name="T31" fmla="*/ 370 h 567"/>
              <a:gd name="T32" fmla="*/ 274 w 528"/>
              <a:gd name="T33" fmla="*/ 358 h 567"/>
              <a:gd name="T34" fmla="*/ 262 w 528"/>
              <a:gd name="T35" fmla="*/ 341 h 567"/>
              <a:gd name="T36" fmla="*/ 245 w 528"/>
              <a:gd name="T37" fmla="*/ 335 h 567"/>
              <a:gd name="T38" fmla="*/ 193 w 528"/>
              <a:gd name="T39" fmla="*/ 307 h 567"/>
              <a:gd name="T40" fmla="*/ 61 w 528"/>
              <a:gd name="T41" fmla="*/ 324 h 567"/>
              <a:gd name="T42" fmla="*/ 21 w 528"/>
              <a:gd name="T43" fmla="*/ 353 h 567"/>
              <a:gd name="T44" fmla="*/ 78 w 528"/>
              <a:gd name="T45" fmla="*/ 289 h 567"/>
              <a:gd name="T46" fmla="*/ 228 w 528"/>
              <a:gd name="T47" fmla="*/ 266 h 567"/>
              <a:gd name="T48" fmla="*/ 205 w 528"/>
              <a:gd name="T49" fmla="*/ 220 h 567"/>
              <a:gd name="T50" fmla="*/ 170 w 528"/>
              <a:gd name="T51" fmla="*/ 151 h 567"/>
              <a:gd name="T52" fmla="*/ 130 w 528"/>
              <a:gd name="T53" fmla="*/ 65 h 567"/>
              <a:gd name="T54" fmla="*/ 107 w 528"/>
              <a:gd name="T55" fmla="*/ 13 h 567"/>
              <a:gd name="T56" fmla="*/ 118 w 528"/>
              <a:gd name="T57" fmla="*/ 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8" h="567">
                <a:moveTo>
                  <a:pt x="118" y="1"/>
                </a:moveTo>
                <a:cubicBezTo>
                  <a:pt x="145" y="42"/>
                  <a:pt x="129" y="29"/>
                  <a:pt x="159" y="47"/>
                </a:cubicBezTo>
                <a:cubicBezTo>
                  <a:pt x="169" y="76"/>
                  <a:pt x="184" y="108"/>
                  <a:pt x="199" y="134"/>
                </a:cubicBezTo>
                <a:cubicBezTo>
                  <a:pt x="206" y="146"/>
                  <a:pt x="218" y="155"/>
                  <a:pt x="222" y="168"/>
                </a:cubicBezTo>
                <a:cubicBezTo>
                  <a:pt x="227" y="184"/>
                  <a:pt x="236" y="206"/>
                  <a:pt x="245" y="220"/>
                </a:cubicBezTo>
                <a:cubicBezTo>
                  <a:pt x="262" y="245"/>
                  <a:pt x="284" y="266"/>
                  <a:pt x="303" y="289"/>
                </a:cubicBezTo>
                <a:cubicBezTo>
                  <a:pt x="329" y="320"/>
                  <a:pt x="355" y="362"/>
                  <a:pt x="395" y="376"/>
                </a:cubicBezTo>
                <a:cubicBezTo>
                  <a:pt x="410" y="399"/>
                  <a:pt x="435" y="418"/>
                  <a:pt x="458" y="433"/>
                </a:cubicBezTo>
                <a:cubicBezTo>
                  <a:pt x="472" y="474"/>
                  <a:pt x="460" y="461"/>
                  <a:pt x="487" y="479"/>
                </a:cubicBezTo>
                <a:cubicBezTo>
                  <a:pt x="502" y="502"/>
                  <a:pt x="507" y="523"/>
                  <a:pt x="516" y="549"/>
                </a:cubicBezTo>
                <a:cubicBezTo>
                  <a:pt x="518" y="555"/>
                  <a:pt x="528" y="567"/>
                  <a:pt x="522" y="566"/>
                </a:cubicBezTo>
                <a:cubicBezTo>
                  <a:pt x="508" y="564"/>
                  <a:pt x="495" y="562"/>
                  <a:pt x="481" y="560"/>
                </a:cubicBezTo>
                <a:cubicBezTo>
                  <a:pt x="454" y="519"/>
                  <a:pt x="470" y="533"/>
                  <a:pt x="441" y="514"/>
                </a:cubicBezTo>
                <a:cubicBezTo>
                  <a:pt x="433" y="492"/>
                  <a:pt x="411" y="470"/>
                  <a:pt x="389" y="462"/>
                </a:cubicBezTo>
                <a:cubicBezTo>
                  <a:pt x="363" y="423"/>
                  <a:pt x="379" y="433"/>
                  <a:pt x="349" y="422"/>
                </a:cubicBezTo>
                <a:cubicBezTo>
                  <a:pt x="334" y="401"/>
                  <a:pt x="314" y="378"/>
                  <a:pt x="291" y="370"/>
                </a:cubicBezTo>
                <a:cubicBezTo>
                  <a:pt x="285" y="366"/>
                  <a:pt x="279" y="363"/>
                  <a:pt x="274" y="358"/>
                </a:cubicBezTo>
                <a:cubicBezTo>
                  <a:pt x="269" y="353"/>
                  <a:pt x="267" y="345"/>
                  <a:pt x="262" y="341"/>
                </a:cubicBezTo>
                <a:cubicBezTo>
                  <a:pt x="257" y="337"/>
                  <a:pt x="250" y="338"/>
                  <a:pt x="245" y="335"/>
                </a:cubicBezTo>
                <a:cubicBezTo>
                  <a:pt x="191" y="304"/>
                  <a:pt x="231" y="317"/>
                  <a:pt x="193" y="307"/>
                </a:cubicBezTo>
                <a:cubicBezTo>
                  <a:pt x="148" y="311"/>
                  <a:pt x="106" y="319"/>
                  <a:pt x="61" y="324"/>
                </a:cubicBezTo>
                <a:cubicBezTo>
                  <a:pt x="37" y="333"/>
                  <a:pt x="45" y="344"/>
                  <a:pt x="21" y="353"/>
                </a:cubicBezTo>
                <a:cubicBezTo>
                  <a:pt x="0" y="290"/>
                  <a:pt x="30" y="296"/>
                  <a:pt x="78" y="289"/>
                </a:cubicBezTo>
                <a:cubicBezTo>
                  <a:pt x="127" y="257"/>
                  <a:pt x="157" y="270"/>
                  <a:pt x="228" y="266"/>
                </a:cubicBezTo>
                <a:cubicBezTo>
                  <a:pt x="213" y="194"/>
                  <a:pt x="235" y="273"/>
                  <a:pt x="205" y="220"/>
                </a:cubicBezTo>
                <a:cubicBezTo>
                  <a:pt x="187" y="189"/>
                  <a:pt x="197" y="176"/>
                  <a:pt x="170" y="151"/>
                </a:cubicBezTo>
                <a:cubicBezTo>
                  <a:pt x="161" y="119"/>
                  <a:pt x="143" y="95"/>
                  <a:pt x="130" y="65"/>
                </a:cubicBezTo>
                <a:cubicBezTo>
                  <a:pt x="103" y="4"/>
                  <a:pt x="132" y="51"/>
                  <a:pt x="107" y="13"/>
                </a:cubicBezTo>
                <a:cubicBezTo>
                  <a:pt x="126" y="0"/>
                  <a:pt x="131" y="1"/>
                  <a:pt x="118" y="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B8AC7EA-8A46-42D1-AABC-323BA570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939" y="4117544"/>
            <a:ext cx="836613" cy="576262"/>
          </a:xfrm>
          <a:custGeom>
            <a:avLst/>
            <a:gdLst>
              <a:gd name="T0" fmla="*/ 454 w 517"/>
              <a:gd name="T1" fmla="*/ 23 h 258"/>
              <a:gd name="T2" fmla="*/ 258 w 517"/>
              <a:gd name="T3" fmla="*/ 0 h 258"/>
              <a:gd name="T4" fmla="*/ 212 w 517"/>
              <a:gd name="T5" fmla="*/ 17 h 258"/>
              <a:gd name="T6" fmla="*/ 206 w 517"/>
              <a:gd name="T7" fmla="*/ 35 h 258"/>
              <a:gd name="T8" fmla="*/ 137 w 517"/>
              <a:gd name="T9" fmla="*/ 81 h 258"/>
              <a:gd name="T10" fmla="*/ 85 w 517"/>
              <a:gd name="T11" fmla="*/ 98 h 258"/>
              <a:gd name="T12" fmla="*/ 16 w 517"/>
              <a:gd name="T13" fmla="*/ 138 h 258"/>
              <a:gd name="T14" fmla="*/ 27 w 517"/>
              <a:gd name="T15" fmla="*/ 179 h 258"/>
              <a:gd name="T16" fmla="*/ 79 w 517"/>
              <a:gd name="T17" fmla="*/ 161 h 258"/>
              <a:gd name="T18" fmla="*/ 97 w 517"/>
              <a:gd name="T19" fmla="*/ 156 h 258"/>
              <a:gd name="T20" fmla="*/ 114 w 517"/>
              <a:gd name="T21" fmla="*/ 150 h 258"/>
              <a:gd name="T22" fmla="*/ 97 w 517"/>
              <a:gd name="T23" fmla="*/ 161 h 258"/>
              <a:gd name="T24" fmla="*/ 79 w 517"/>
              <a:gd name="T25" fmla="*/ 213 h 258"/>
              <a:gd name="T26" fmla="*/ 73 w 517"/>
              <a:gd name="T27" fmla="*/ 230 h 258"/>
              <a:gd name="T28" fmla="*/ 120 w 517"/>
              <a:gd name="T29" fmla="*/ 248 h 258"/>
              <a:gd name="T30" fmla="*/ 171 w 517"/>
              <a:gd name="T31" fmla="*/ 184 h 258"/>
              <a:gd name="T32" fmla="*/ 206 w 517"/>
              <a:gd name="T33" fmla="*/ 138 h 258"/>
              <a:gd name="T34" fmla="*/ 235 w 517"/>
              <a:gd name="T35" fmla="*/ 115 h 258"/>
              <a:gd name="T36" fmla="*/ 246 w 517"/>
              <a:gd name="T37" fmla="*/ 98 h 258"/>
              <a:gd name="T38" fmla="*/ 281 w 517"/>
              <a:gd name="T39" fmla="*/ 81 h 258"/>
              <a:gd name="T40" fmla="*/ 315 w 517"/>
              <a:gd name="T41" fmla="*/ 69 h 258"/>
              <a:gd name="T42" fmla="*/ 333 w 517"/>
              <a:gd name="T43" fmla="*/ 63 h 258"/>
              <a:gd name="T44" fmla="*/ 454 w 517"/>
              <a:gd name="T45" fmla="*/ 23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7" h="258">
                <a:moveTo>
                  <a:pt x="454" y="23"/>
                </a:moveTo>
                <a:cubicBezTo>
                  <a:pt x="411" y="37"/>
                  <a:pt x="306" y="6"/>
                  <a:pt x="258" y="0"/>
                </a:cubicBezTo>
                <a:cubicBezTo>
                  <a:pt x="244" y="3"/>
                  <a:pt x="223" y="4"/>
                  <a:pt x="212" y="17"/>
                </a:cubicBezTo>
                <a:cubicBezTo>
                  <a:pt x="208" y="22"/>
                  <a:pt x="210" y="31"/>
                  <a:pt x="206" y="35"/>
                </a:cubicBezTo>
                <a:cubicBezTo>
                  <a:pt x="189" y="52"/>
                  <a:pt x="158" y="67"/>
                  <a:pt x="137" y="81"/>
                </a:cubicBezTo>
                <a:cubicBezTo>
                  <a:pt x="122" y="92"/>
                  <a:pt x="102" y="92"/>
                  <a:pt x="85" y="98"/>
                </a:cubicBezTo>
                <a:cubicBezTo>
                  <a:pt x="73" y="102"/>
                  <a:pt x="29" y="129"/>
                  <a:pt x="16" y="138"/>
                </a:cubicBezTo>
                <a:cubicBezTo>
                  <a:pt x="1" y="161"/>
                  <a:pt x="0" y="170"/>
                  <a:pt x="27" y="179"/>
                </a:cubicBezTo>
                <a:cubicBezTo>
                  <a:pt x="68" y="165"/>
                  <a:pt x="50" y="171"/>
                  <a:pt x="79" y="161"/>
                </a:cubicBezTo>
                <a:cubicBezTo>
                  <a:pt x="85" y="159"/>
                  <a:pt x="91" y="158"/>
                  <a:pt x="97" y="156"/>
                </a:cubicBezTo>
                <a:cubicBezTo>
                  <a:pt x="103" y="154"/>
                  <a:pt x="114" y="144"/>
                  <a:pt x="114" y="150"/>
                </a:cubicBezTo>
                <a:cubicBezTo>
                  <a:pt x="114" y="157"/>
                  <a:pt x="103" y="157"/>
                  <a:pt x="97" y="161"/>
                </a:cubicBezTo>
                <a:cubicBezTo>
                  <a:pt x="83" y="202"/>
                  <a:pt x="89" y="184"/>
                  <a:pt x="79" y="213"/>
                </a:cubicBezTo>
                <a:cubicBezTo>
                  <a:pt x="77" y="219"/>
                  <a:pt x="73" y="230"/>
                  <a:pt x="73" y="230"/>
                </a:cubicBezTo>
                <a:cubicBezTo>
                  <a:pt x="82" y="258"/>
                  <a:pt x="93" y="254"/>
                  <a:pt x="120" y="248"/>
                </a:cubicBezTo>
                <a:cubicBezTo>
                  <a:pt x="134" y="225"/>
                  <a:pt x="150" y="199"/>
                  <a:pt x="171" y="184"/>
                </a:cubicBezTo>
                <a:cubicBezTo>
                  <a:pt x="185" y="164"/>
                  <a:pt x="186" y="152"/>
                  <a:pt x="206" y="138"/>
                </a:cubicBezTo>
                <a:cubicBezTo>
                  <a:pt x="236" y="91"/>
                  <a:pt x="196" y="146"/>
                  <a:pt x="235" y="115"/>
                </a:cubicBezTo>
                <a:cubicBezTo>
                  <a:pt x="240" y="111"/>
                  <a:pt x="241" y="103"/>
                  <a:pt x="246" y="98"/>
                </a:cubicBezTo>
                <a:cubicBezTo>
                  <a:pt x="259" y="85"/>
                  <a:pt x="265" y="86"/>
                  <a:pt x="281" y="81"/>
                </a:cubicBezTo>
                <a:cubicBezTo>
                  <a:pt x="292" y="77"/>
                  <a:pt x="304" y="73"/>
                  <a:pt x="315" y="69"/>
                </a:cubicBezTo>
                <a:cubicBezTo>
                  <a:pt x="321" y="67"/>
                  <a:pt x="333" y="63"/>
                  <a:pt x="333" y="63"/>
                </a:cubicBezTo>
                <a:cubicBezTo>
                  <a:pt x="336" y="63"/>
                  <a:pt x="517" y="99"/>
                  <a:pt x="454" y="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7AB197BD-097C-48EF-9089-4AC5A3FFD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819" y="3376801"/>
            <a:ext cx="650875" cy="631825"/>
          </a:xfrm>
          <a:custGeom>
            <a:avLst/>
            <a:gdLst>
              <a:gd name="T0" fmla="*/ 23 w 410"/>
              <a:gd name="T1" fmla="*/ 323 h 398"/>
              <a:gd name="T2" fmla="*/ 81 w 410"/>
              <a:gd name="T3" fmla="*/ 306 h 398"/>
              <a:gd name="T4" fmla="*/ 116 w 410"/>
              <a:gd name="T5" fmla="*/ 294 h 398"/>
              <a:gd name="T6" fmla="*/ 167 w 410"/>
              <a:gd name="T7" fmla="*/ 248 h 398"/>
              <a:gd name="T8" fmla="*/ 237 w 410"/>
              <a:gd name="T9" fmla="*/ 173 h 398"/>
              <a:gd name="T10" fmla="*/ 260 w 410"/>
              <a:gd name="T11" fmla="*/ 121 h 398"/>
              <a:gd name="T12" fmla="*/ 352 w 410"/>
              <a:gd name="T13" fmla="*/ 0 h 398"/>
              <a:gd name="T14" fmla="*/ 288 w 410"/>
              <a:gd name="T15" fmla="*/ 167 h 398"/>
              <a:gd name="T16" fmla="*/ 358 w 410"/>
              <a:gd name="T17" fmla="*/ 173 h 398"/>
              <a:gd name="T18" fmla="*/ 386 w 410"/>
              <a:gd name="T19" fmla="*/ 202 h 398"/>
              <a:gd name="T20" fmla="*/ 334 w 410"/>
              <a:gd name="T21" fmla="*/ 225 h 398"/>
              <a:gd name="T22" fmla="*/ 317 w 410"/>
              <a:gd name="T23" fmla="*/ 231 h 398"/>
              <a:gd name="T24" fmla="*/ 254 w 410"/>
              <a:gd name="T25" fmla="*/ 277 h 398"/>
              <a:gd name="T26" fmla="*/ 185 w 410"/>
              <a:gd name="T27" fmla="*/ 329 h 398"/>
              <a:gd name="T28" fmla="*/ 81 w 410"/>
              <a:gd name="T29" fmla="*/ 392 h 398"/>
              <a:gd name="T30" fmla="*/ 46 w 410"/>
              <a:gd name="T31" fmla="*/ 398 h 398"/>
              <a:gd name="T32" fmla="*/ 35 w 410"/>
              <a:gd name="T33" fmla="*/ 380 h 398"/>
              <a:gd name="T34" fmla="*/ 0 w 410"/>
              <a:gd name="T35" fmla="*/ 329 h 398"/>
              <a:gd name="T36" fmla="*/ 23 w 410"/>
              <a:gd name="T37" fmla="*/ 323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0" h="398">
                <a:moveTo>
                  <a:pt x="23" y="323"/>
                </a:moveTo>
                <a:cubicBezTo>
                  <a:pt x="43" y="318"/>
                  <a:pt x="62" y="312"/>
                  <a:pt x="81" y="306"/>
                </a:cubicBezTo>
                <a:cubicBezTo>
                  <a:pt x="93" y="302"/>
                  <a:pt x="116" y="294"/>
                  <a:pt x="116" y="294"/>
                </a:cubicBezTo>
                <a:cubicBezTo>
                  <a:pt x="132" y="278"/>
                  <a:pt x="152" y="266"/>
                  <a:pt x="167" y="248"/>
                </a:cubicBezTo>
                <a:cubicBezTo>
                  <a:pt x="191" y="220"/>
                  <a:pt x="199" y="186"/>
                  <a:pt x="237" y="173"/>
                </a:cubicBezTo>
                <a:cubicBezTo>
                  <a:pt x="247" y="157"/>
                  <a:pt x="249" y="137"/>
                  <a:pt x="260" y="121"/>
                </a:cubicBezTo>
                <a:cubicBezTo>
                  <a:pt x="288" y="80"/>
                  <a:pt x="317" y="35"/>
                  <a:pt x="352" y="0"/>
                </a:cubicBezTo>
                <a:cubicBezTo>
                  <a:pt x="410" y="41"/>
                  <a:pt x="316" y="127"/>
                  <a:pt x="288" y="167"/>
                </a:cubicBezTo>
                <a:cubicBezTo>
                  <a:pt x="276" y="210"/>
                  <a:pt x="329" y="178"/>
                  <a:pt x="358" y="173"/>
                </a:cubicBezTo>
                <a:cubicBezTo>
                  <a:pt x="379" y="166"/>
                  <a:pt x="406" y="172"/>
                  <a:pt x="386" y="202"/>
                </a:cubicBezTo>
                <a:cubicBezTo>
                  <a:pt x="379" y="213"/>
                  <a:pt x="339" y="223"/>
                  <a:pt x="334" y="225"/>
                </a:cubicBezTo>
                <a:cubicBezTo>
                  <a:pt x="328" y="227"/>
                  <a:pt x="317" y="231"/>
                  <a:pt x="317" y="231"/>
                </a:cubicBezTo>
                <a:cubicBezTo>
                  <a:pt x="302" y="254"/>
                  <a:pt x="278" y="261"/>
                  <a:pt x="254" y="277"/>
                </a:cubicBezTo>
                <a:cubicBezTo>
                  <a:pt x="231" y="293"/>
                  <a:pt x="208" y="312"/>
                  <a:pt x="185" y="329"/>
                </a:cubicBezTo>
                <a:cubicBezTo>
                  <a:pt x="152" y="352"/>
                  <a:pt x="114" y="368"/>
                  <a:pt x="81" y="392"/>
                </a:cubicBezTo>
                <a:cubicBezTo>
                  <a:pt x="31" y="356"/>
                  <a:pt x="101" y="398"/>
                  <a:pt x="46" y="398"/>
                </a:cubicBezTo>
                <a:cubicBezTo>
                  <a:pt x="39" y="398"/>
                  <a:pt x="38" y="386"/>
                  <a:pt x="35" y="380"/>
                </a:cubicBezTo>
                <a:cubicBezTo>
                  <a:pt x="25" y="360"/>
                  <a:pt x="13" y="347"/>
                  <a:pt x="0" y="329"/>
                </a:cubicBezTo>
                <a:cubicBezTo>
                  <a:pt x="21" y="308"/>
                  <a:pt x="15" y="303"/>
                  <a:pt x="23" y="32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3" name="Freeform 4">
            <a:extLst>
              <a:ext uri="{FF2B5EF4-FFF2-40B4-BE49-F238E27FC236}">
                <a16:creationId xmlns:a16="http://schemas.microsoft.com/office/drawing/2014/main" id="{D19DD461-6B29-40AB-82F3-29027480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893" y="4167550"/>
            <a:ext cx="466725" cy="238125"/>
          </a:xfrm>
          <a:custGeom>
            <a:avLst/>
            <a:gdLst>
              <a:gd name="T0" fmla="*/ 0 w 294"/>
              <a:gd name="T1" fmla="*/ 0 h 150"/>
              <a:gd name="T2" fmla="*/ 150 w 294"/>
              <a:gd name="T3" fmla="*/ 23 h 150"/>
              <a:gd name="T4" fmla="*/ 207 w 294"/>
              <a:gd name="T5" fmla="*/ 35 h 150"/>
              <a:gd name="T6" fmla="*/ 248 w 294"/>
              <a:gd name="T7" fmla="*/ 46 h 150"/>
              <a:gd name="T8" fmla="*/ 294 w 294"/>
              <a:gd name="T9" fmla="*/ 87 h 150"/>
              <a:gd name="T10" fmla="*/ 253 w 294"/>
              <a:gd name="T11" fmla="*/ 150 h 150"/>
              <a:gd name="T12" fmla="*/ 167 w 294"/>
              <a:gd name="T13" fmla="*/ 115 h 150"/>
              <a:gd name="T14" fmla="*/ 17 w 294"/>
              <a:gd name="T15" fmla="*/ 87 h 150"/>
              <a:gd name="T16" fmla="*/ 0 w 294"/>
              <a:gd name="T17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4" h="150">
                <a:moveTo>
                  <a:pt x="0" y="0"/>
                </a:moveTo>
                <a:cubicBezTo>
                  <a:pt x="47" y="17"/>
                  <a:pt x="101" y="14"/>
                  <a:pt x="150" y="23"/>
                </a:cubicBezTo>
                <a:cubicBezTo>
                  <a:pt x="169" y="26"/>
                  <a:pt x="188" y="30"/>
                  <a:pt x="207" y="35"/>
                </a:cubicBezTo>
                <a:cubicBezTo>
                  <a:pt x="221" y="39"/>
                  <a:pt x="248" y="46"/>
                  <a:pt x="248" y="46"/>
                </a:cubicBezTo>
                <a:cubicBezTo>
                  <a:pt x="261" y="67"/>
                  <a:pt x="270" y="79"/>
                  <a:pt x="294" y="87"/>
                </a:cubicBezTo>
                <a:cubicBezTo>
                  <a:pt x="283" y="118"/>
                  <a:pt x="281" y="133"/>
                  <a:pt x="253" y="150"/>
                </a:cubicBezTo>
                <a:cubicBezTo>
                  <a:pt x="224" y="140"/>
                  <a:pt x="197" y="124"/>
                  <a:pt x="167" y="115"/>
                </a:cubicBezTo>
                <a:cubicBezTo>
                  <a:pt x="119" y="101"/>
                  <a:pt x="67" y="94"/>
                  <a:pt x="17" y="87"/>
                </a:cubicBezTo>
                <a:cubicBezTo>
                  <a:pt x="6" y="47"/>
                  <a:pt x="13" y="75"/>
                  <a:pt x="0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0" name="Organigramme : Terminateur 19">
            <a:extLst>
              <a:ext uri="{FF2B5EF4-FFF2-40B4-BE49-F238E27FC236}">
                <a16:creationId xmlns:a16="http://schemas.microsoft.com/office/drawing/2014/main" id="{B914C880-4544-4385-8FDB-2CB2F6C78E66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2,21</a:t>
            </a:r>
          </a:p>
        </p:txBody>
      </p:sp>
    </p:spTree>
    <p:extLst>
      <p:ext uri="{BB962C8B-B14F-4D97-AF65-F5344CB8AC3E}">
        <p14:creationId xmlns:p14="http://schemas.microsoft.com/office/powerpoint/2010/main" val="35004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49374-9FD7-4C3E-B9CD-CB57B83E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fr-CA" dirty="0"/>
              <a:t>Situation : </a:t>
            </a:r>
          </a:p>
          <a:p>
            <a:pPr lvl="2"/>
            <a:r>
              <a:rPr lang="fr-CA" dirty="0"/>
              <a:t>Sous l’ethmoïde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r>
              <a:rPr lang="fr-CA" dirty="0"/>
              <a:t>Rôles ? (3)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B810E29D-AD5C-4869-A028-53694481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Les fausses nasales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C9113-AC23-4438-9D88-6027AF59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34078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9E9A4-85C0-428B-A76B-7389048D8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t="7408" r="9244" b="6170"/>
          <a:stretch/>
        </p:blipFill>
        <p:spPr bwMode="auto">
          <a:xfrm>
            <a:off x="5847171" y="3573017"/>
            <a:ext cx="280831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A8E0E7-010D-4251-B327-6D10EB7A7D17}"/>
              </a:ext>
            </a:extLst>
          </p:cNvPr>
          <p:cNvSpPr txBox="1"/>
          <p:nvPr/>
        </p:nvSpPr>
        <p:spPr>
          <a:xfrm>
            <a:off x="1835696" y="4657635"/>
            <a:ext cx="201622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FF0000"/>
                </a:solidFill>
              </a:rPr>
              <a:t>Réchauffer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FF0000"/>
                </a:solidFill>
              </a:rPr>
              <a:t>Humidifier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FF0000"/>
                </a:solidFill>
              </a:rPr>
              <a:t>Filtrer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FCD4A54-77E2-43EA-8EB7-DE4266BC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0F6FC841-70C3-4118-AB9E-D7F0DF02CB62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2,3</a:t>
            </a:r>
          </a:p>
        </p:txBody>
      </p:sp>
    </p:spTree>
    <p:extLst>
      <p:ext uri="{BB962C8B-B14F-4D97-AF65-F5344CB8AC3E}">
        <p14:creationId xmlns:p14="http://schemas.microsoft.com/office/powerpoint/2010/main" val="15463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2B572144-D509-421C-A483-045880A50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 bwMode="auto">
          <a:xfrm>
            <a:off x="6084168" y="2724352"/>
            <a:ext cx="29281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0372F-321C-4E03-B8BE-09197D71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771"/>
            <a:ext cx="6480720" cy="5205450"/>
          </a:xfrm>
        </p:spPr>
        <p:txBody>
          <a:bodyPr>
            <a:normAutofit/>
          </a:bodyPr>
          <a:lstStyle/>
          <a:p>
            <a:r>
              <a:rPr lang="fr-CA" dirty="0"/>
              <a:t>Conduit musculo-membraneux (gorge)</a:t>
            </a:r>
          </a:p>
          <a:p>
            <a:pPr lvl="1"/>
            <a:r>
              <a:rPr lang="fr-CA" dirty="0"/>
              <a:t>S’étend de la base du crâne jusqu’à C</a:t>
            </a:r>
            <a:r>
              <a:rPr lang="fr-CA" baseline="-25000" dirty="0"/>
              <a:t>6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Situé devant la colonne cervicale</a:t>
            </a:r>
          </a:p>
          <a:p>
            <a:pPr marL="457200" lvl="1" indent="0">
              <a:buNone/>
            </a:pPr>
            <a:endParaRPr lang="fr-CA" dirty="0"/>
          </a:p>
          <a:p>
            <a:r>
              <a:rPr lang="fr-CA" dirty="0"/>
              <a:t>Fait communiquer : </a:t>
            </a:r>
          </a:p>
          <a:p>
            <a:pPr lvl="1"/>
            <a:r>
              <a:rPr lang="fr-CA" dirty="0"/>
              <a:t>Les cavités nasales avec le larynx</a:t>
            </a:r>
          </a:p>
          <a:p>
            <a:pPr lvl="1"/>
            <a:r>
              <a:rPr lang="fr-CA" dirty="0"/>
              <a:t>La bouche avec l’œsophage 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674BCF60-25E6-4CEE-970C-3F0D8CC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 pharynx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8065AA-AFC4-4AB1-BDC5-9DD5C310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Organigramme : Terminateur 6">
            <a:extLst>
              <a:ext uri="{FF2B5EF4-FFF2-40B4-BE49-F238E27FC236}">
                <a16:creationId xmlns:a16="http://schemas.microsoft.com/office/drawing/2014/main" id="{B3189865-B866-4596-99BB-02788BFF27AE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2,5</a:t>
            </a:r>
          </a:p>
        </p:txBody>
      </p:sp>
    </p:spTree>
    <p:extLst>
      <p:ext uri="{BB962C8B-B14F-4D97-AF65-F5344CB8AC3E}">
        <p14:creationId xmlns:p14="http://schemas.microsoft.com/office/powerpoint/2010/main" val="269467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>
            <a:extLst>
              <a:ext uri="{FF2B5EF4-FFF2-40B4-BE49-F238E27FC236}">
                <a16:creationId xmlns:a16="http://schemas.microsoft.com/office/drawing/2014/main" id="{674BCF60-25E6-4CEE-970C-3F0D8CC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 pharynx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88AEF2-270B-44E0-9519-9F6F68CC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6A57C34-4B06-4943-87A4-74D4920F7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 bwMode="auto">
          <a:xfrm>
            <a:off x="1907704" y="1628800"/>
            <a:ext cx="5455159" cy="482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FD4E7A-697D-45CE-B40E-42C8CD82B422}"/>
              </a:ext>
            </a:extLst>
          </p:cNvPr>
          <p:cNvSpPr/>
          <p:nvPr/>
        </p:nvSpPr>
        <p:spPr>
          <a:xfrm>
            <a:off x="1979712" y="3501008"/>
            <a:ext cx="1584176" cy="432049"/>
          </a:xfrm>
          <a:prstGeom prst="rect">
            <a:avLst/>
          </a:prstGeom>
          <a:solidFill>
            <a:srgbClr val="CC50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50D5E-8739-49DA-9D78-AB8F7EC69031}"/>
              </a:ext>
            </a:extLst>
          </p:cNvPr>
          <p:cNvSpPr/>
          <p:nvPr/>
        </p:nvSpPr>
        <p:spPr>
          <a:xfrm>
            <a:off x="1979712" y="4005915"/>
            <a:ext cx="1584176" cy="359190"/>
          </a:xfrm>
          <a:prstGeom prst="rect">
            <a:avLst/>
          </a:prstGeom>
          <a:solidFill>
            <a:srgbClr val="6D8C8B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B768E-3F37-4868-80CA-4919712F140E}"/>
              </a:ext>
            </a:extLst>
          </p:cNvPr>
          <p:cNvSpPr/>
          <p:nvPr/>
        </p:nvSpPr>
        <p:spPr>
          <a:xfrm>
            <a:off x="2006178" y="4437963"/>
            <a:ext cx="1773733" cy="287181"/>
          </a:xfrm>
          <a:prstGeom prst="rect">
            <a:avLst/>
          </a:prstGeom>
          <a:solidFill>
            <a:srgbClr val="2C7D8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6D25C-50A1-4924-81D4-5EE198F16D00}"/>
              </a:ext>
            </a:extLst>
          </p:cNvPr>
          <p:cNvSpPr/>
          <p:nvPr/>
        </p:nvSpPr>
        <p:spPr>
          <a:xfrm rot="20620922">
            <a:off x="907407" y="1460879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Division</a:t>
            </a:r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100ECD24-B3B2-4953-815F-090D8A1B7935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2,5</a:t>
            </a:r>
          </a:p>
        </p:txBody>
      </p:sp>
    </p:spTree>
    <p:extLst>
      <p:ext uri="{BB962C8B-B14F-4D97-AF65-F5344CB8AC3E}">
        <p14:creationId xmlns:p14="http://schemas.microsoft.com/office/powerpoint/2010/main" val="18118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0372F-321C-4E03-B8BE-09197D71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77" y="1166018"/>
            <a:ext cx="5770984" cy="4525963"/>
          </a:xfrm>
        </p:spPr>
        <p:txBody>
          <a:bodyPr>
            <a:normAutofit fontScale="92500" lnSpcReduction="10000"/>
          </a:bodyPr>
          <a:lstStyle/>
          <a:p>
            <a:r>
              <a:rPr lang="fr-CA" dirty="0">
                <a:solidFill>
                  <a:srgbClr val="EA7068"/>
                </a:solidFill>
              </a:rPr>
              <a:t>Nasopharynx (rhinopharynx) :</a:t>
            </a:r>
          </a:p>
          <a:p>
            <a:pPr lvl="1"/>
            <a:r>
              <a:rPr lang="fr-CA" dirty="0"/>
              <a:t>Sous l’os sphénoïde jusqu’au palais mou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Orifice pharyngien de la trompe auditive (trompe d’Eustache = Communication avec l’oreille moyenne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Amygdales pharyngiennes ou adénoïdes (végétations adénoïdes)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674BCF60-25E6-4CEE-970C-3F0D8CC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 pharynx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ACE55C-F187-4413-BFBA-7443EC53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48C3A1F-7742-4CBA-9517-56A3E375A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 bwMode="auto">
          <a:xfrm>
            <a:off x="6225261" y="666168"/>
            <a:ext cx="2787050" cy="24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4F220FF-D635-4276-9BF3-9A6240C6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61" y="3478715"/>
            <a:ext cx="2787050" cy="186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5BD82C-C1DA-46A5-9000-32612E5CC5D1}"/>
              </a:ext>
            </a:extLst>
          </p:cNvPr>
          <p:cNvSpPr txBox="1"/>
          <p:nvPr/>
        </p:nvSpPr>
        <p:spPr>
          <a:xfrm>
            <a:off x="892506" y="5897835"/>
            <a:ext cx="1081898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A" sz="2600" dirty="0"/>
              <a:t>Rôle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D9FD5D-083A-4565-A606-561C4ECF9A07}"/>
              </a:ext>
            </a:extLst>
          </p:cNvPr>
          <p:cNvSpPr txBox="1"/>
          <p:nvPr/>
        </p:nvSpPr>
        <p:spPr>
          <a:xfrm>
            <a:off x="2411760" y="5897835"/>
            <a:ext cx="5603645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FF0000"/>
                </a:solidFill>
              </a:rPr>
              <a:t>Laisser passer l’air inspiré = respiratoire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A13325-FA5F-43DA-BF95-3905F33CABA6}"/>
              </a:ext>
            </a:extLst>
          </p:cNvPr>
          <p:cNvSpPr/>
          <p:nvPr/>
        </p:nvSpPr>
        <p:spPr>
          <a:xfrm>
            <a:off x="6225260" y="1639602"/>
            <a:ext cx="867019" cy="236551"/>
          </a:xfrm>
          <a:prstGeom prst="rect">
            <a:avLst/>
          </a:prstGeom>
          <a:solidFill>
            <a:srgbClr val="CC504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id="{E5F9BEF1-16BF-428B-B698-7DC5C7D4C689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2,5</a:t>
            </a:r>
          </a:p>
        </p:txBody>
      </p:sp>
    </p:spTree>
    <p:extLst>
      <p:ext uri="{BB962C8B-B14F-4D97-AF65-F5344CB8AC3E}">
        <p14:creationId xmlns:p14="http://schemas.microsoft.com/office/powerpoint/2010/main" val="22503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0372F-321C-4E03-B8BE-09197D71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fr-CA" dirty="0" err="1">
                <a:solidFill>
                  <a:srgbClr val="80AEB0"/>
                </a:solidFill>
              </a:rPr>
              <a:t>Buccopharynx</a:t>
            </a:r>
            <a:r>
              <a:rPr lang="fr-CA" dirty="0">
                <a:solidFill>
                  <a:srgbClr val="80AEB0"/>
                </a:solidFill>
              </a:rPr>
              <a:t> (oropharynx)</a:t>
            </a:r>
          </a:p>
          <a:p>
            <a:pPr lvl="1"/>
            <a:r>
              <a:rPr lang="fr-CA" dirty="0">
                <a:solidFill>
                  <a:srgbClr val="80AEB0"/>
                </a:solidFill>
              </a:rPr>
              <a:t>S’étend du palais mous jusqu’à l’os hyoïde</a:t>
            </a:r>
          </a:p>
          <a:p>
            <a:pPr lvl="1"/>
            <a:endParaRPr lang="fr-CA" dirty="0">
              <a:solidFill>
                <a:srgbClr val="80AEB0"/>
              </a:solidFill>
            </a:endParaRPr>
          </a:p>
          <a:p>
            <a:pPr lvl="1"/>
            <a:r>
              <a:rPr lang="fr-CA" dirty="0">
                <a:solidFill>
                  <a:srgbClr val="80AEB0"/>
                </a:solidFill>
              </a:rPr>
              <a:t>Amygdales palatines et amygdales linguales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674BCF60-25E6-4CEE-970C-3F0D8CC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A" dirty="0">
                <a:solidFill>
                  <a:srgbClr val="00B0F0"/>
                </a:solidFill>
              </a:rPr>
              <a:t>Le pharynx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224D59-2110-451E-9912-ED831299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DF91D00-2A19-43C0-B056-62143890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 bwMode="auto">
          <a:xfrm>
            <a:off x="6225261" y="666168"/>
            <a:ext cx="2787050" cy="24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B44503D-CA6D-4ACC-845C-22431891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37" y="3073969"/>
            <a:ext cx="3402174" cy="33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1C6299-41C4-4F22-BAB5-75DA10C69552}"/>
              </a:ext>
            </a:extLst>
          </p:cNvPr>
          <p:cNvSpPr/>
          <p:nvPr/>
        </p:nvSpPr>
        <p:spPr>
          <a:xfrm>
            <a:off x="5577189" y="4783047"/>
            <a:ext cx="648072" cy="144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02C1C-2406-435E-909D-E1D96DEE33C4}"/>
              </a:ext>
            </a:extLst>
          </p:cNvPr>
          <p:cNvSpPr/>
          <p:nvPr/>
        </p:nvSpPr>
        <p:spPr>
          <a:xfrm>
            <a:off x="8244408" y="5241380"/>
            <a:ext cx="705067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0F0142-917E-4972-8F40-82683F91E90B}"/>
              </a:ext>
            </a:extLst>
          </p:cNvPr>
          <p:cNvSpPr txBox="1"/>
          <p:nvPr/>
        </p:nvSpPr>
        <p:spPr>
          <a:xfrm>
            <a:off x="2160757" y="4680843"/>
            <a:ext cx="1211742" cy="4924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A" sz="2600" dirty="0"/>
              <a:t>Rôles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CB18EA-CF64-4659-B80E-F9E524A11029}"/>
              </a:ext>
            </a:extLst>
          </p:cNvPr>
          <p:cNvSpPr txBox="1"/>
          <p:nvPr/>
        </p:nvSpPr>
        <p:spPr>
          <a:xfrm>
            <a:off x="688450" y="5311238"/>
            <a:ext cx="469043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Laisser passes les aliments à l’œsophage = Digestif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Laisser passer l’air = Respiratoire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B7B8CB-84A7-4A67-9072-36252F4A07F2}"/>
              </a:ext>
            </a:extLst>
          </p:cNvPr>
          <p:cNvSpPr/>
          <p:nvPr/>
        </p:nvSpPr>
        <p:spPr>
          <a:xfrm>
            <a:off x="6225261" y="1814616"/>
            <a:ext cx="867019" cy="260337"/>
          </a:xfrm>
          <a:prstGeom prst="rect">
            <a:avLst/>
          </a:prstGeom>
          <a:solidFill>
            <a:srgbClr val="6D8C8B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Organigramme : Terminateur 13">
            <a:extLst>
              <a:ext uri="{FF2B5EF4-FFF2-40B4-BE49-F238E27FC236}">
                <a16:creationId xmlns:a16="http://schemas.microsoft.com/office/drawing/2014/main" id="{98C01F5D-9CB7-4C3F-9ABA-4AFDE8E64CCA}"/>
              </a:ext>
            </a:extLst>
          </p:cNvPr>
          <p:cNvSpPr/>
          <p:nvPr/>
        </p:nvSpPr>
        <p:spPr>
          <a:xfrm>
            <a:off x="7707424" y="136525"/>
            <a:ext cx="1224136" cy="346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Page 2,5</a:t>
            </a:r>
          </a:p>
        </p:txBody>
      </p:sp>
    </p:spTree>
    <p:extLst>
      <p:ext uri="{BB962C8B-B14F-4D97-AF65-F5344CB8AC3E}">
        <p14:creationId xmlns:p14="http://schemas.microsoft.com/office/powerpoint/2010/main" val="22674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TP030007462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2010-04-16T14:04:04+00:00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328081</Value>
      <Value>502028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scolaire - Tableau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scolaire - Tableau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ss0zKHNIUlCJDQUAUdjAFskbre4=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169811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84CB0-EC57-44F0-B460-1496A299A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47C5D-44CC-4937-A2C5-DA35419FCC72}">
  <ds:schemaRefs>
    <ds:schemaRef ds:uri="http://schemas.openxmlformats.org/package/2006/metadata/core-properties"/>
    <ds:schemaRef ds:uri="64acb2c5-0a2b-4bda-bd34-58e36cbb80d2"/>
    <ds:schemaRef ds:uri="6d93d202-47fc-4405-873a-cab67cc5f1b2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37F245-BE3C-49AA-83F5-DB2AF6A2FA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scolaire - Tableau</Template>
  <TotalTime>349</TotalTime>
  <Words>1330</Words>
  <Application>Microsoft Office PowerPoint</Application>
  <PresentationFormat>Affichage à l'écran (4:3)</PresentationFormat>
  <Paragraphs>369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Microsoft YaHei</vt:lpstr>
      <vt:lpstr>Arial</vt:lpstr>
      <vt:lpstr>Calibri</vt:lpstr>
      <vt:lpstr>Garamond</vt:lpstr>
      <vt:lpstr>Times New Roman</vt:lpstr>
      <vt:lpstr>Thème Office</vt:lpstr>
      <vt:lpstr>Présentation PowerPoint</vt:lpstr>
      <vt:lpstr>Le système respiratoire</vt:lpstr>
      <vt:lpstr>Les fosses nasales</vt:lpstr>
      <vt:lpstr>Les fosses nasales</vt:lpstr>
      <vt:lpstr>Les fausses nasales</vt:lpstr>
      <vt:lpstr>Le pharynx</vt:lpstr>
      <vt:lpstr>Le pharynx</vt:lpstr>
      <vt:lpstr>Le pharynx</vt:lpstr>
      <vt:lpstr>Le pharynx</vt:lpstr>
      <vt:lpstr>Le pharynx</vt:lpstr>
      <vt:lpstr>Le pharynx</vt:lpstr>
      <vt:lpstr>Le système respiratoire</vt:lpstr>
      <vt:lpstr>Larynx</vt:lpstr>
      <vt:lpstr>Larynx</vt:lpstr>
      <vt:lpstr>Présentation PowerPoint</vt:lpstr>
      <vt:lpstr>Larynx</vt:lpstr>
      <vt:lpstr>Larynx</vt:lpstr>
      <vt:lpstr>Larynx</vt:lpstr>
      <vt:lpstr>Larynx</vt:lpstr>
      <vt:lpstr>Larynx</vt:lpstr>
      <vt:lpstr>Larynx</vt:lpstr>
      <vt:lpstr>Présentation PowerPoint</vt:lpstr>
      <vt:lpstr>Larynx</vt:lpstr>
      <vt:lpstr>Présentation PowerPoint</vt:lpstr>
      <vt:lpstr>Présentation PowerPoint</vt:lpstr>
      <vt:lpstr>Présentation PowerPoint</vt:lpstr>
      <vt:lpstr>La trachée</vt:lpstr>
      <vt:lpstr>La trachée</vt:lpstr>
      <vt:lpstr>Présentation PowerPoint</vt:lpstr>
      <vt:lpstr>Les bronches : Division</vt:lpstr>
      <vt:lpstr>Les bronches :  Lobes – Segments - Lobules</vt:lpstr>
      <vt:lpstr>Les bronches :  Lobes – Segments - Lobules</vt:lpstr>
      <vt:lpstr>Hile pulmonaire</vt:lpstr>
      <vt:lpstr>Division des bronches</vt:lpstr>
      <vt:lpstr>Poumons</vt:lpstr>
      <vt:lpstr>Poumons</vt:lpstr>
      <vt:lpstr>Poumons</vt:lpstr>
      <vt:lpstr>Cavité pleurale</vt:lpstr>
      <vt:lpstr>Vascularisation des poumons</vt:lpstr>
      <vt:lpstr>Aspect extérieur</vt:lpstr>
      <vt:lpstr>Aspect intérieur</vt:lpstr>
      <vt:lpstr>Vaisseaux sanguins </vt:lpstr>
      <vt:lpstr>Les muscles respiratoires </vt:lpstr>
      <vt:lpstr>Le centre nerveux</vt:lpstr>
      <vt:lpstr>Thymus</vt:lpstr>
      <vt:lpstr>Schéma à compléter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Bélanger</dc:creator>
  <cp:lastModifiedBy>Luc Bélanger</cp:lastModifiedBy>
  <cp:revision>43</cp:revision>
  <dcterms:created xsi:type="dcterms:W3CDTF">2022-01-31T15:41:38Z</dcterms:created>
  <dcterms:modified xsi:type="dcterms:W3CDTF">2022-02-02T12:59:42Z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8589600</vt:r8>
  </property>
  <property fmtid="{D5CDD505-2E9C-101B-9397-08002B2CF9AE}" pid="5" name="APTrustLevel">
    <vt:r8>3</vt:r8>
  </property>
</Properties>
</file>