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4"/>
  </p:notesMasterIdLst>
  <p:handoutMasterIdLst>
    <p:handoutMasterId r:id="rId65"/>
  </p:handoutMasterIdLst>
  <p:sldIdLst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1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13" r:id="rId27"/>
    <p:sldId id="289" r:id="rId28"/>
    <p:sldId id="290" r:id="rId29"/>
    <p:sldId id="291" r:id="rId30"/>
    <p:sldId id="292" r:id="rId31"/>
    <p:sldId id="293" r:id="rId32"/>
    <p:sldId id="294" r:id="rId33"/>
    <p:sldId id="314" r:id="rId34"/>
    <p:sldId id="315" r:id="rId35"/>
    <p:sldId id="316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8" r:id="rId47"/>
    <p:sldId id="309" r:id="rId48"/>
    <p:sldId id="312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03"/>
    <a:srgbClr val="008001"/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74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C986AE-92B6-4832-B1DF-14054B7D0A74}" type="datetime1">
              <a:rPr lang="fr-FR" smtClean="0"/>
              <a:t>05/04/2022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9EEE-8DB2-493D-8F1A-E375BAA97B55}" type="datetime1">
              <a:rPr lang="fr-FR" smtClean="0"/>
              <a:pPr/>
              <a:t>05/04/2022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014E932-560F-4669-93FB-097F2F5C11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2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 : Traité d’imagerie médicale, 2</a:t>
            </a:r>
            <a:r>
              <a:rPr lang="fr-CA" baseline="30000" dirty="0"/>
              <a:t>e</a:t>
            </a:r>
            <a:r>
              <a:rPr lang="fr-CA" dirty="0"/>
              <a:t> édition, volume 1, page 557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014E932-560F-4669-93FB-097F2F5C1185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618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 : Traité d’imagerie médicale, 2</a:t>
            </a:r>
            <a:r>
              <a:rPr lang="fr-CA" baseline="30000" dirty="0"/>
              <a:t>e</a:t>
            </a:r>
            <a:r>
              <a:rPr lang="fr-CA" dirty="0"/>
              <a:t> édition, Volume 1, page 528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014E932-560F-4669-93FB-097F2F5C1185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619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 : Traité d’imagerie médicale, 2</a:t>
            </a:r>
            <a:r>
              <a:rPr lang="fr-CA" baseline="30000" dirty="0"/>
              <a:t>e</a:t>
            </a:r>
            <a:r>
              <a:rPr lang="fr-CA" dirty="0"/>
              <a:t> édition, volume 1, page 512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014E932-560F-4669-93FB-097F2F5C1185}" type="slidenum">
              <a:rPr lang="fr-FR" noProof="0" smtClean="0"/>
              <a:t>49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362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FF37E50-AA4A-4D4E-A358-67098D6C9C7D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Forme de L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Forme de L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50D1B-2301-4BDE-ACFB-1DE223454D4D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8" name="Espace réservé a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1" name="Forme de L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de L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BB56E-DFE1-412C-9BDE-7A1CA479F4E5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2EF3F3-1B8D-4462-A615-5ACB5B381A9F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- Deuxième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de L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 title="Barre latérale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0048C2FC-50A4-4DDA-8F48-204F2E6CD699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1" name="Forme de L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 rtlCol="0">
            <a:noAutofit/>
          </a:bodyPr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contenu 2"/>
          <p:cNvSpPr>
            <a:spLocks noGrp="1"/>
          </p:cNvSpPr>
          <p:nvPr>
            <p:ph idx="1" hasCustomPrompt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793FFD-51B9-4D65-9AEE-2A5794B4B1FA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 et imag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 title="Forme d’arrière-plan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87A94DA-321E-4636-8354-CCD0C5129E29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 title="Barre de séparatio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Espace réservé pour une image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7" name="Espace réservé au contenu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1" name="Forme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 title="Forme d’arrière-plan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212B797-ECA4-4D0A-8F6A-DB820A5453B2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 title="Barre de séparatio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orme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Espace réservé au contenu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fr-FR" noProof="0"/>
              <a:t>Modifiez les styles du texte du masque</a:t>
            </a:r>
          </a:p>
          <a:p>
            <a:pPr marL="530352" lvl="1" indent="0" algn="ctr" rtl="0">
              <a:buNone/>
            </a:pPr>
            <a:r>
              <a:rPr lang="fr-FR" noProof="0"/>
              <a:t>Deuxième niveau</a:t>
            </a:r>
          </a:p>
          <a:p>
            <a:pPr marL="987552" lvl="2" indent="0" algn="ctr" rtl="0">
              <a:buNone/>
            </a:pPr>
            <a:r>
              <a:rPr lang="fr-FR" noProof="0"/>
              <a:t>Troisième niveau</a:t>
            </a:r>
          </a:p>
          <a:p>
            <a:pPr marL="1444752" lvl="3" indent="0" algn="ctr" rtl="0">
              <a:buNone/>
            </a:pPr>
            <a:r>
              <a:rPr lang="fr-FR" noProof="0"/>
              <a:t>Quatrième niveau</a:t>
            </a:r>
          </a:p>
          <a:p>
            <a:pPr marL="1901952" lvl="4" indent="0" algn="ctr" rtl="0"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, 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Forme d’arrière-plan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3"/>
              </a:solidFill>
            </a:endParaRPr>
          </a:p>
        </p:txBody>
      </p:sp>
      <p:sp>
        <p:nvSpPr>
          <p:cNvPr id="11" name="Rectangle : Coins rognés en diagonale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F481EEC-846D-4BFD-B32F-863E44B8F9AF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 title="Barre de séparatio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e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13" name="Forme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10" name="Espace réservé pour une image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au texte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0" name="Forme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21" name="Forme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Forme d’arrière-plan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: Coins rognés en diagonale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534418E-F207-4BC3-B8D2-7075C7AF629F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 title="Barre de séparatio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e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13" name="Forme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19" name="Espace réservé pour une image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Forme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sp>
        <p:nvSpPr>
          <p:cNvPr id="21" name="Forme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2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005068D-6945-4985-94EA-C0D0F7908F6A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Forme de L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de L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4F651B-E8A2-4F0F-A379-524E23F60C39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rre latérale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A6ADE7AA-0A98-4493-AABC-8384E6567CB7}" type="datetime1">
              <a:rPr lang="fr-FR" noProof="0" smtClean="0"/>
              <a:t>05/04/2022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 title="Barre latérale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appendicite-scanner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scanner-crohn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crohn-disease-27?lang=u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kmanuals.com/fr-ca/professional/troubles-gastro-intestinaux/maladie-diverticulaire/diverticulite-colique#:~:text=Le%20sympt%C3%B4me%20principal%20est%20une,antibiotiques%20et%20parfois%20la%20chiru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diverticulitis-with-abscess?lang=u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adiopaedia.org/cases/toxic-megacolon-5?lang=us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calculs-biliaires.ph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cholecystite-scanner.ph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epatoweb.com/Pancreatite_examens.php#:~:text=La%20tomodensitom%C3%A9trie%20(TDM)%20abdominale%20permet,pour%20le%20diagnostic%20de%20P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large-bowel-obstruction-4?lang=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adenocarcinome-pancreas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adenocarcinome-pancreas.ph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steatose-hepatique.ph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pneumoperitoneum-18?lang=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hemangiome-foie.ph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hemangiome-foie.php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diopaedia.org/cases/hepatocarcinoma-1?lang=u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arterial-occlusive-mesenteric-ischaemia?lang=u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renal-artery-stenosis-and-renal-infarction?lang=us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anevrisme-aorte-abdominal.php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kmanuals.com/fr-ca/professional/troubles-cardiovasculaires/maladies-de-aorte-et-de-ses-branches/dissection-aortique#:~:text=La%20dissection%20aortique%20est%20due,une%20h%C3%A9morragie%20dans%20la%20m%C3%A9dia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-radiologie.ch/dissection-aortique-type-a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Pathologies abdominales en tomodensitométrie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E481A04-05FF-417B-AECC-2F82DF77A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613460" cy="1086237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Les informations contenues dans le PowerPoint sont tirées des notes de cours : </a:t>
            </a:r>
            <a:r>
              <a:rPr lang="fr-CA" i="1" dirty="0"/>
              <a:t>Radioscopie (142-416-RK) et Examens radiographiques de la tête, du système respiratoire et de l’abdomen (142-412-RK)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08A2D8-D101-462B-8970-17DF242E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pPr rtl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80524-5983-4AFE-B173-9871BC4D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Appendicite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0C1ED-DEE0-448E-A162-609D14A1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Inflammation de l’appendice vermiculaire (FID)</a:t>
            </a:r>
          </a:p>
          <a:p>
            <a:r>
              <a:rPr lang="fr-CA" dirty="0"/>
              <a:t>Si non-traitée, elle peut entrainer une péritonite </a:t>
            </a:r>
          </a:p>
          <a:p>
            <a:r>
              <a:rPr lang="fr-CA" dirty="0"/>
              <a:t>Traitement : Appendicectomie</a:t>
            </a:r>
          </a:p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Présence d’une structure tubulaire supérieure à 10 mm de diamètre</a:t>
            </a:r>
          </a:p>
          <a:p>
            <a:pPr lvl="1"/>
            <a:r>
              <a:rPr lang="fr-CA" dirty="0"/>
              <a:t>Paroi épaissie et fortement rehaussée suite à l’injection IV de produit de contraste </a:t>
            </a:r>
          </a:p>
          <a:p>
            <a:pPr lvl="1"/>
            <a:r>
              <a:rPr lang="fr-CA" dirty="0"/>
              <a:t>Infiltration graisseuse périphérique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BE14F0-6B72-4114-9694-478CB45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952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C279E-3FE3-4023-B017-16DA1081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Appendicite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AA4C8D-A0D2-4D3B-AD7E-8E4F173B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11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AF2D8B-C2AE-4A17-9B9B-FF2CA36D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95" y="1492391"/>
            <a:ext cx="4654409" cy="48746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F21226-E592-483C-8C5B-19BB73C0DB29}"/>
              </a:ext>
            </a:extLst>
          </p:cNvPr>
          <p:cNvSpPr/>
          <p:nvPr/>
        </p:nvSpPr>
        <p:spPr>
          <a:xfrm>
            <a:off x="8580823" y="5443442"/>
            <a:ext cx="2538007" cy="646331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https://www.info-radiologie.ch/appendicite-scanner.php</a:t>
            </a:r>
            <a:r>
              <a:rPr lang="fr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76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D354D-42CD-43AA-B775-DC83068D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Iléite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1A983-2FF6-44CC-A816-4668919FE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Inflammation de l’iléon. Touche plus souvent la partie iléo-caecale</a:t>
            </a:r>
          </a:p>
          <a:p>
            <a:r>
              <a:rPr lang="fr-CA" dirty="0"/>
              <a:t>Se traduit par une rigidité des parois intestinales ‘’forme de ficelle’’</a:t>
            </a:r>
          </a:p>
          <a:p>
            <a:r>
              <a:rPr lang="fr-CA" b="1" u="sng" dirty="0"/>
              <a:t>Iléite terminale = Maladie de </a:t>
            </a:r>
            <a:r>
              <a:rPr lang="fr-CA" b="1" u="sng" dirty="0" err="1"/>
              <a:t>Crohn</a:t>
            </a:r>
            <a:endParaRPr lang="fr-CA" dirty="0"/>
          </a:p>
          <a:p>
            <a:endParaRPr lang="fr-CA" b="1" u="sng" dirty="0"/>
          </a:p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Rétrécissement des anses intestinales</a:t>
            </a:r>
          </a:p>
          <a:p>
            <a:pPr lvl="1"/>
            <a:r>
              <a:rPr lang="fr-CA" dirty="0"/>
              <a:t>Épaississement des parois des anses intestinales</a:t>
            </a:r>
          </a:p>
          <a:p>
            <a:pPr lvl="2"/>
            <a:r>
              <a:rPr lang="fr-CA" dirty="0"/>
              <a:t>Mieux visualisé lors d’opacification intra-digestive (contraste orale) du grêle et par opacification IV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DAAD29-D79E-4B67-8124-E6806554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911F9-7D6F-4142-8695-693C814F6E51}"/>
              </a:ext>
            </a:extLst>
          </p:cNvPr>
          <p:cNvSpPr/>
          <p:nvPr/>
        </p:nvSpPr>
        <p:spPr>
          <a:xfrm>
            <a:off x="3656126" y="5608768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ENTÉROSCAN</a:t>
            </a:r>
          </a:p>
        </p:txBody>
      </p:sp>
    </p:spTree>
    <p:extLst>
      <p:ext uri="{BB962C8B-B14F-4D97-AF65-F5344CB8AC3E}">
        <p14:creationId xmlns:p14="http://schemas.microsoft.com/office/powerpoint/2010/main" val="23713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3799A-7963-4E59-9FF1-5653623E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Iléite – Maladie de </a:t>
            </a:r>
            <a:r>
              <a:rPr lang="fr-CA" dirty="0" err="1"/>
              <a:t>Crohn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D4C46B-7EF4-49BF-9E61-C22A95AC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0572D5-6993-43BC-8611-B1B02C3A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64" y="2374425"/>
            <a:ext cx="4680537" cy="34794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A79F45-F997-4BFD-8BBE-954AC731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848" y="2374425"/>
            <a:ext cx="4401863" cy="34755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D371E5-CB25-416A-8963-EA604CBB87EE}"/>
              </a:ext>
            </a:extLst>
          </p:cNvPr>
          <p:cNvSpPr/>
          <p:nvPr/>
        </p:nvSpPr>
        <p:spPr>
          <a:xfrm>
            <a:off x="910586" y="6133048"/>
            <a:ext cx="2538007" cy="461665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200" dirty="0">
                <a:hlinkClick r:id="rId4"/>
              </a:rPr>
              <a:t>https://www.info-radiologie.ch/scanner-crohn.php</a:t>
            </a:r>
            <a:r>
              <a:rPr lang="fr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74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E7A12-58EA-4BD3-8AA3-50CBCC67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Iléite – Maladie de </a:t>
            </a:r>
            <a:r>
              <a:rPr lang="fr-CA" dirty="0" err="1"/>
              <a:t>Crohn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D09BB9-4882-41A8-B376-1C1D58AB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14</a:t>
            </a:fld>
            <a:endParaRPr lang="fr-FR" noProof="0"/>
          </a:p>
        </p:txBody>
      </p:sp>
      <p:pic>
        <p:nvPicPr>
          <p:cNvPr id="4098" name="Picture 2" descr="https://prod-images-static.radiopaedia.org/images/53067283/81f7bf2c7fba7d31b6d413afbbcf93_big_gallery.jpeg">
            <a:extLst>
              <a:ext uri="{FF2B5EF4-FFF2-40B4-BE49-F238E27FC236}">
                <a16:creationId xmlns:a16="http://schemas.microsoft.com/office/drawing/2014/main" id="{000DC915-6B70-4D1D-8C0E-7FD575EAE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34653" r="8349"/>
          <a:stretch/>
        </p:blipFill>
        <p:spPr bwMode="auto">
          <a:xfrm>
            <a:off x="2892334" y="1614743"/>
            <a:ext cx="6407331" cy="47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2D0D882-EC3A-41C4-A270-B3E8890C16E4}"/>
              </a:ext>
            </a:extLst>
          </p:cNvPr>
          <p:cNvCxnSpPr>
            <a:cxnSpLocks/>
          </p:cNvCxnSpPr>
          <p:nvPr/>
        </p:nvCxnSpPr>
        <p:spPr>
          <a:xfrm flipH="1">
            <a:off x="6942910" y="2116183"/>
            <a:ext cx="2529826" cy="91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0CAB5A7-619C-443E-9E91-5F4C243F7A6D}"/>
              </a:ext>
            </a:extLst>
          </p:cNvPr>
          <p:cNvSpPr/>
          <p:nvPr/>
        </p:nvSpPr>
        <p:spPr>
          <a:xfrm>
            <a:off x="4826995" y="6398785"/>
            <a:ext cx="2538007" cy="461665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https://radiopaedia.org/cases/crohn-disease-27?lang=us</a:t>
            </a:r>
            <a:r>
              <a:rPr lang="fr-CA" sz="1200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34F952-B302-4B00-B9AB-767912D13F5C}"/>
              </a:ext>
            </a:extLst>
          </p:cNvPr>
          <p:cNvSpPr txBox="1"/>
          <p:nvPr/>
        </p:nvSpPr>
        <p:spPr>
          <a:xfrm>
            <a:off x="9472736" y="1935561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Anse normale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83E2ACC-23A0-42DB-A1F6-C2083D44C24E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3407985"/>
            <a:ext cx="3315876" cy="421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6F381F9-FAE1-49CB-95D5-C17D7EBAC68A}"/>
              </a:ext>
            </a:extLst>
          </p:cNvPr>
          <p:cNvSpPr txBox="1"/>
          <p:nvPr/>
        </p:nvSpPr>
        <p:spPr>
          <a:xfrm>
            <a:off x="9299665" y="3602985"/>
            <a:ext cx="270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Rétrécissement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971976D-D3DD-4560-BED7-A20A5C452FBC}"/>
              </a:ext>
            </a:extLst>
          </p:cNvPr>
          <p:cNvCxnSpPr>
            <a:cxnSpLocks/>
          </p:cNvCxnSpPr>
          <p:nvPr/>
        </p:nvCxnSpPr>
        <p:spPr>
          <a:xfrm>
            <a:off x="2703923" y="3299791"/>
            <a:ext cx="2801612" cy="319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58A2505-3774-4EA8-B983-55220F40C1C1}"/>
              </a:ext>
            </a:extLst>
          </p:cNvPr>
          <p:cNvSpPr txBox="1"/>
          <p:nvPr/>
        </p:nvSpPr>
        <p:spPr>
          <a:xfrm>
            <a:off x="779501" y="2945848"/>
            <a:ext cx="201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Épaississement des parois</a:t>
            </a:r>
          </a:p>
        </p:txBody>
      </p:sp>
    </p:spTree>
    <p:extLst>
      <p:ext uri="{BB962C8B-B14F-4D97-AF65-F5344CB8AC3E}">
        <p14:creationId xmlns:p14="http://schemas.microsoft.com/office/powerpoint/2010/main" val="15665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42B40-0DB0-4B3B-82AB-DFAB68A6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Colite ulcéreuse – rectocolite hémorragique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C6BFE-BAE2-454D-86F0-B3FB61061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798563"/>
          </a:xfrm>
        </p:spPr>
        <p:txBody>
          <a:bodyPr/>
          <a:lstStyle/>
          <a:p>
            <a:r>
              <a:rPr lang="fr-CA" dirty="0"/>
              <a:t>Inflammation du côlon et du rectum s’apparentant à la maladie de </a:t>
            </a:r>
            <a:r>
              <a:rPr lang="fr-CA" dirty="0" err="1"/>
              <a:t>Crohn</a:t>
            </a:r>
            <a:r>
              <a:rPr lang="fr-CA" dirty="0"/>
              <a:t>.</a:t>
            </a:r>
          </a:p>
          <a:p>
            <a:r>
              <a:rPr lang="fr-CA" dirty="0"/>
              <a:t>Maladie auto-immune : Réaction excessive de l’organisme contre des bactéries inoffensives de la flore intestinale</a:t>
            </a:r>
          </a:p>
          <a:p>
            <a:r>
              <a:rPr lang="fr-CA" dirty="0"/>
              <a:t>Symptômes : </a:t>
            </a:r>
          </a:p>
          <a:p>
            <a:pPr lvl="1"/>
            <a:r>
              <a:rPr lang="fr-CA" dirty="0"/>
              <a:t>Diarrhées hémorragiques, présences de sang et/ou du pus dans les selles </a:t>
            </a:r>
          </a:p>
          <a:p>
            <a:r>
              <a:rPr lang="fr-CA" dirty="0"/>
              <a:t>Le premier examen diagnostic pour cette pathologie sera la </a:t>
            </a:r>
            <a:r>
              <a:rPr lang="fr-CA" b="1" dirty="0"/>
              <a:t>colonoscopie optique</a:t>
            </a:r>
          </a:p>
          <a:p>
            <a:r>
              <a:rPr lang="fr-CA" b="1" dirty="0"/>
              <a:t>Le TDM sera utilisé pour démontrer des complications liées à la colite ulcéreuse (exemple : abcès, mégacôlon)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B6FD50-BB28-4F94-A613-6147BBE8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4469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E8A2C-4C79-45CD-A456-A7B0F38C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Diverticulite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24936-037E-4F7E-9083-4E4932125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Inflammation d’un diverticule, souvent causée par une infection</a:t>
            </a:r>
          </a:p>
          <a:p>
            <a:endParaRPr lang="fr-CA" dirty="0"/>
          </a:p>
          <a:p>
            <a:r>
              <a:rPr lang="fr-CA" dirty="0"/>
              <a:t>Si la diverticulite n’est pas traitée, elle peut se traduire par des abcès ou des fistules intestinales, une perforation et une péritonite.</a:t>
            </a:r>
          </a:p>
          <a:p>
            <a:endParaRPr lang="fr-CA" dirty="0"/>
          </a:p>
          <a:p>
            <a:r>
              <a:rPr lang="fr-CA" dirty="0"/>
              <a:t>Symptômes :</a:t>
            </a:r>
          </a:p>
          <a:p>
            <a:pPr lvl="1"/>
            <a:r>
              <a:rPr lang="fr-CA" dirty="0"/>
              <a:t>Douleur abdominale, fièvre</a:t>
            </a:r>
          </a:p>
          <a:p>
            <a:pPr lvl="1"/>
            <a:endParaRPr lang="fr-CA" dirty="0"/>
          </a:p>
          <a:p>
            <a:r>
              <a:rPr lang="fr-CA" dirty="0"/>
              <a:t>La tomodensitométrie abdominale et pelvienne avec contraste IV, orale et rectale est l’examen de choix pour confirmer le diagnostic.  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FB3F90-2903-42D3-8C18-19D3C821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903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BBA15-8B22-4D44-B077-65F3F2EB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Diverticulite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56FC8-7238-422F-A473-C762AE71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1010335"/>
          </a:xfrm>
        </p:spPr>
        <p:txBody>
          <a:bodyPr/>
          <a:lstStyle/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Épaississement des parois coliques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A0528-1D21-4020-B913-D45F4E8D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17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7B31E0-C393-4D78-878C-0F7808E1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45" y="2594456"/>
            <a:ext cx="5300309" cy="385893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F6B432E-EEE5-4C74-9EE3-0B899E1139BC}"/>
              </a:ext>
            </a:extLst>
          </p:cNvPr>
          <p:cNvCxnSpPr>
            <a:cxnSpLocks/>
          </p:cNvCxnSpPr>
          <p:nvPr/>
        </p:nvCxnSpPr>
        <p:spPr>
          <a:xfrm flipH="1">
            <a:off x="7481241" y="3213463"/>
            <a:ext cx="1858702" cy="1127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CBB0AF2-FEEC-4F5A-A718-CDED1F0252A8}"/>
              </a:ext>
            </a:extLst>
          </p:cNvPr>
          <p:cNvSpPr txBox="1"/>
          <p:nvPr/>
        </p:nvSpPr>
        <p:spPr>
          <a:xfrm>
            <a:off x="9472736" y="2606260"/>
            <a:ext cx="2173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Épaississement des parois du côlon descendant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7F99780-CFE4-40A3-80B5-8CF128D45B8F}"/>
              </a:ext>
            </a:extLst>
          </p:cNvPr>
          <p:cNvCxnSpPr>
            <a:cxnSpLocks/>
          </p:cNvCxnSpPr>
          <p:nvPr/>
        </p:nvCxnSpPr>
        <p:spPr>
          <a:xfrm>
            <a:off x="3200400" y="3429000"/>
            <a:ext cx="1480307" cy="10949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DC24A6E-6B9F-4366-9DAA-A4058E52A95F}"/>
              </a:ext>
            </a:extLst>
          </p:cNvPr>
          <p:cNvSpPr txBox="1"/>
          <p:nvPr/>
        </p:nvSpPr>
        <p:spPr>
          <a:xfrm>
            <a:off x="1139695" y="3213463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Parois normale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820BF-9677-4959-9CF7-8126D278C4D8}"/>
              </a:ext>
            </a:extLst>
          </p:cNvPr>
          <p:cNvSpPr/>
          <p:nvPr/>
        </p:nvSpPr>
        <p:spPr>
          <a:xfrm>
            <a:off x="1122972" y="5316917"/>
            <a:ext cx="2287349" cy="144655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100" dirty="0">
                <a:hlinkClick r:id="rId3"/>
              </a:rPr>
              <a:t>https://www.merckmanuals.com/fr-ca/professional/troubles-gastro-intestinaux/maladie-diverticulaire/diverticulite-colique#:~:text=Le%20sympt%C3%B4me%20principal%20est%20une,antibiotiques%20et%20parfois%20la%20chirurgie</a:t>
            </a:r>
            <a:r>
              <a:rPr lang="fr-CA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41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560C6-5A91-4F29-A655-7836E014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Diverticulite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D7BA15-1A31-4199-961D-6D3A9FBC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18</a:t>
            </a:fld>
            <a:endParaRPr lang="fr-FR" noProof="0"/>
          </a:p>
        </p:txBody>
      </p:sp>
      <p:pic>
        <p:nvPicPr>
          <p:cNvPr id="6146" name="Picture 2" descr="https://prod-images-static.radiopaedia.org/images/1442486/f85656fb9f1d1e930a1f480e59a60f_big_gallery.jpg">
            <a:extLst>
              <a:ext uri="{FF2B5EF4-FFF2-40B4-BE49-F238E27FC236}">
                <a16:creationId xmlns:a16="http://schemas.microsoft.com/office/drawing/2014/main" id="{A877299B-AB08-4A30-ABF4-E934208F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4" b="13537"/>
          <a:stretch/>
        </p:blipFill>
        <p:spPr bwMode="auto">
          <a:xfrm>
            <a:off x="3095625" y="2096588"/>
            <a:ext cx="6000750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41D6F-E1E3-4CB2-AE52-C7647C98DB60}"/>
              </a:ext>
            </a:extLst>
          </p:cNvPr>
          <p:cNvSpPr/>
          <p:nvPr/>
        </p:nvSpPr>
        <p:spPr>
          <a:xfrm>
            <a:off x="4952325" y="6237942"/>
            <a:ext cx="2287349" cy="430887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100" dirty="0">
                <a:hlinkClick r:id="rId3"/>
              </a:rPr>
              <a:t>https://radiopaedia.org/cases/diverticulitis-with-abscess?lang=us</a:t>
            </a:r>
            <a:r>
              <a:rPr lang="fr-CA" sz="1100" dirty="0"/>
              <a:t>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82843A3-5FAC-43BE-A23F-01E1FA6FF84E}"/>
              </a:ext>
            </a:extLst>
          </p:cNvPr>
          <p:cNvSpPr/>
          <p:nvPr/>
        </p:nvSpPr>
        <p:spPr>
          <a:xfrm rot="19804865">
            <a:off x="5159828" y="3252652"/>
            <a:ext cx="2364377" cy="78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1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08823-9928-4544-8DCE-249C98BF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Fistules </a:t>
            </a:r>
            <a:r>
              <a:rPr lang="fr-CA" dirty="0" err="1"/>
              <a:t>jéjuno</a:t>
            </a:r>
            <a:r>
              <a:rPr lang="fr-CA" dirty="0"/>
              <a:t>-colique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EE863-5738-4F1D-8838-3FB5EBCF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Communication anormale entre le grêle et le côlon</a:t>
            </a:r>
          </a:p>
          <a:p>
            <a:r>
              <a:rPr lang="fr-CA" dirty="0"/>
              <a:t>Souvent secondaire à la perforation du côlon ou à un processus inflammatoire (iléite, colite, diverticulite, etc.) </a:t>
            </a:r>
          </a:p>
          <a:p>
            <a:r>
              <a:rPr lang="fr-CA" dirty="0"/>
              <a:t>En TDM, pour bien démontrer une fistule abdominale, un produit iodé hydrosoluble (</a:t>
            </a:r>
            <a:r>
              <a:rPr lang="fr-CA" dirty="0" err="1"/>
              <a:t>gastrografin</a:t>
            </a:r>
            <a:r>
              <a:rPr lang="fr-CA" dirty="0"/>
              <a:t> mélangé avec de l’eau) sera administré par voie orale ou rectale selon l’endroit de la fistule.</a:t>
            </a:r>
          </a:p>
          <a:p>
            <a:pPr algn="ctr"/>
            <a:r>
              <a:rPr lang="fr-CA" b="1" dirty="0"/>
              <a:t>NE PAS UTILISER DE PRODUIT BARYTÉ POUR DÉMONTRER UNE FISTULE DANS LA CAVITÉ PÉRITONÉALE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1BB60-8D39-496A-BF36-498CF47D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065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16E858-44D2-4A67-BF19-D9205AAA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Pathologies abdominales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8C38571-B51C-4078-AC92-F51FB0335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Connaître la définition de toutes les pathologies abdominales vues dans le cours de radioscopie (Chapitre 1 et 2) + Tête, abdomen et système respiratoire (Chapitre 1)</a:t>
            </a:r>
          </a:p>
          <a:p>
            <a:endParaRPr lang="fr-CA" dirty="0"/>
          </a:p>
          <a:p>
            <a:r>
              <a:rPr lang="fr-CA" dirty="0"/>
              <a:t>Ce document présentera les pathologies les plus souvent rencontrés en tomodensitométrie ainsi que leurs signes tomodensitométrique.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9ED2B-63BF-4A42-A317-08702F8C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7696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FC8AE-7942-48C1-BC74-8A7DDE55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Mégacôlon toxique (</a:t>
            </a:r>
            <a:r>
              <a:rPr lang="fr-CA" dirty="0" err="1"/>
              <a:t>colectasie</a:t>
            </a:r>
            <a:r>
              <a:rPr lang="fr-CA" dirty="0"/>
              <a:t>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13866-CE7D-47D6-B5F4-A749397F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Dilatation aiguë du côlon due à la présence de gaz ou de liquide en excès</a:t>
            </a:r>
          </a:p>
          <a:p>
            <a:r>
              <a:rPr lang="fr-CA" dirty="0"/>
              <a:t>La dilation excessive du côlon amène </a:t>
            </a:r>
            <a:r>
              <a:rPr lang="fr-CA" b="1" dirty="0"/>
              <a:t>un amincissement des parois du côlon</a:t>
            </a:r>
            <a:r>
              <a:rPr lang="fr-CA" dirty="0"/>
              <a:t> = risque élevé de perforation du côlon</a:t>
            </a:r>
          </a:p>
          <a:p>
            <a:pPr lvl="1"/>
            <a:r>
              <a:rPr lang="fr-CA" dirty="0"/>
              <a:t>Prise en charge urgente : péritonite</a:t>
            </a:r>
          </a:p>
          <a:p>
            <a:r>
              <a:rPr lang="fr-CA" dirty="0"/>
              <a:t>Causes : </a:t>
            </a:r>
          </a:p>
          <a:p>
            <a:pPr lvl="1"/>
            <a:r>
              <a:rPr lang="fr-CA" dirty="0"/>
              <a:t>Occlusion intestinale avec obstacle (exemple : tumeur)</a:t>
            </a:r>
          </a:p>
          <a:p>
            <a:pPr lvl="1"/>
            <a:r>
              <a:rPr lang="fr-CA" dirty="0"/>
              <a:t>Maladie inflammatoire chronique : Malade de </a:t>
            </a:r>
            <a:r>
              <a:rPr lang="fr-CA" dirty="0" err="1"/>
              <a:t>Crohn</a:t>
            </a:r>
            <a:r>
              <a:rPr lang="fr-CA" dirty="0"/>
              <a:t>, colite ulcéreuse, colite infectieuse, colite ischémique</a:t>
            </a:r>
          </a:p>
          <a:p>
            <a:r>
              <a:rPr lang="fr-CA" dirty="0"/>
              <a:t>Symptômes : </a:t>
            </a:r>
          </a:p>
          <a:p>
            <a:pPr lvl="1"/>
            <a:r>
              <a:rPr lang="fr-CA" dirty="0"/>
              <a:t>Distension de l’abdomen,, diarrhées sanglantes, fièvre, amaigrissement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45251-4110-4567-B01A-70C6918D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1098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89D51-F98F-4D09-93FB-16B5A9A6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Mégacôlon toxique (</a:t>
            </a:r>
            <a:r>
              <a:rPr lang="fr-CA" dirty="0" err="1"/>
              <a:t>colectasie</a:t>
            </a:r>
            <a:r>
              <a:rPr lang="fr-CA" dirty="0"/>
              <a:t>)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1D273-542B-4000-9D5C-FBFAAF87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5930348" cy="4382729"/>
          </a:xfrm>
        </p:spPr>
        <p:txBody>
          <a:bodyPr/>
          <a:lstStyle/>
          <a:p>
            <a:r>
              <a:rPr lang="fr-CA" dirty="0"/>
              <a:t>La TDM abdomino-pelvienne est l’examen de choix pour mettre en évidence l’amincissement des parois coliques et la distension du côlon</a:t>
            </a:r>
          </a:p>
          <a:p>
            <a:endParaRPr lang="fr-CA" dirty="0"/>
          </a:p>
          <a:p>
            <a:r>
              <a:rPr lang="fr-CA" dirty="0"/>
              <a:t>Dans certains cas, une ablation d’une partie du côlon (colectomie) peut être pratiquée pour éviter la perforation du côlon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BA820A-1DC1-483A-958A-3AC8FAE8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21</a:t>
            </a:fld>
            <a:endParaRPr lang="fr-FR" noProof="0"/>
          </a:p>
        </p:txBody>
      </p:sp>
      <p:pic>
        <p:nvPicPr>
          <p:cNvPr id="9218" name="Picture 2" descr="Résection de l'intestin | Société canadienne du cancer">
            <a:extLst>
              <a:ext uri="{FF2B5EF4-FFF2-40B4-BE49-F238E27FC236}">
                <a16:creationId xmlns:a16="http://schemas.microsoft.com/office/drawing/2014/main" id="{30ECEC19-B758-4EE5-9B41-53402640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69" y="2138269"/>
            <a:ext cx="4053430" cy="30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8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0742BD-C0A5-4A9F-9919-8452992A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22</a:t>
            </a:fld>
            <a:endParaRPr lang="fr-FR" noProof="0"/>
          </a:p>
        </p:txBody>
      </p:sp>
      <p:pic>
        <p:nvPicPr>
          <p:cNvPr id="8194" name="Picture 2" descr="https://prod-images-static.radiopaedia.org/images/53028377/7a4660ed1be4337e1ab33092e8daa9_big_gallery.jpeg">
            <a:extLst>
              <a:ext uri="{FF2B5EF4-FFF2-40B4-BE49-F238E27FC236}">
                <a16:creationId xmlns:a16="http://schemas.microsoft.com/office/drawing/2014/main" id="{1A06A83A-407A-4135-854C-62863B0AB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9851" r="7478" b="11761"/>
          <a:stretch/>
        </p:blipFill>
        <p:spPr bwMode="auto">
          <a:xfrm>
            <a:off x="1371600" y="2407852"/>
            <a:ext cx="3383280" cy="27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6B16B0A-5EAE-465B-B35B-47B6402F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/>
          <a:lstStyle/>
          <a:p>
            <a:r>
              <a:rPr lang="fr-CA" dirty="0"/>
              <a:t>Mégacôlon toxique (</a:t>
            </a:r>
            <a:r>
              <a:rPr lang="fr-CA" dirty="0" err="1"/>
              <a:t>colectasie</a:t>
            </a:r>
            <a:r>
              <a:rPr lang="fr-CA" dirty="0"/>
              <a:t>)  </a:t>
            </a:r>
          </a:p>
        </p:txBody>
      </p:sp>
      <p:pic>
        <p:nvPicPr>
          <p:cNvPr id="8196" name="Picture 4" descr="https://prod-images-static.radiopaedia.org/images/53028453/8dd77b76f99f0a8c485b399bd4ea93_big_gallery.jpeg">
            <a:extLst>
              <a:ext uri="{FF2B5EF4-FFF2-40B4-BE49-F238E27FC236}">
                <a16:creationId xmlns:a16="http://schemas.microsoft.com/office/drawing/2014/main" id="{71047E4A-B8D9-4694-85E8-7A812FB5F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18133"/>
          <a:stretch/>
        </p:blipFill>
        <p:spPr bwMode="auto">
          <a:xfrm>
            <a:off x="5719028" y="1916370"/>
            <a:ext cx="2144812" cy="40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rod-images-static.radiopaedia.org/images/53062752/325320d40d1aa15614d091b07a7037_big_gallery.jpeg">
            <a:extLst>
              <a:ext uri="{FF2B5EF4-FFF2-40B4-BE49-F238E27FC236}">
                <a16:creationId xmlns:a16="http://schemas.microsoft.com/office/drawing/2014/main" id="{79E1B933-1609-444E-98CD-1BF333C4B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r="17868"/>
          <a:stretch/>
        </p:blipFill>
        <p:spPr bwMode="auto">
          <a:xfrm>
            <a:off x="8827988" y="1787018"/>
            <a:ext cx="2144812" cy="4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F08CA2-366C-43CB-BEA7-AFC1DA0097AC}"/>
              </a:ext>
            </a:extLst>
          </p:cNvPr>
          <p:cNvSpPr/>
          <p:nvPr/>
        </p:nvSpPr>
        <p:spPr>
          <a:xfrm>
            <a:off x="1804176" y="6237942"/>
            <a:ext cx="2287349" cy="430887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100" dirty="0">
                <a:hlinkClick r:id="rId5"/>
              </a:rPr>
              <a:t>https://radiopaedia.org/cases/toxic-megacolon-5?lang=us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03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B3D77-CE37-4A70-8BE4-71B4DB8E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Cancer colorectal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8103E-4E07-4A3D-90C3-C65AAD08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les cas de cancer colorectal (côlon), la TDM sera principalement indiquée dans le bilan d’extension :</a:t>
            </a:r>
          </a:p>
          <a:p>
            <a:pPr lvl="1"/>
            <a:r>
              <a:rPr lang="fr-CA" dirty="0"/>
              <a:t>Localisation de métastases ailleurs dans l’organisme  </a:t>
            </a:r>
          </a:p>
          <a:p>
            <a:pPr lvl="1"/>
            <a:endParaRPr lang="fr-CA" dirty="0"/>
          </a:p>
          <a:p>
            <a:r>
              <a:rPr lang="fr-CA" dirty="0"/>
              <a:t>La TDM est moins performante que l’IRM pour la planification de traitement </a:t>
            </a:r>
          </a:p>
          <a:p>
            <a:endParaRPr lang="fr-CA" dirty="0"/>
          </a:p>
          <a:p>
            <a:r>
              <a:rPr lang="fr-CA" dirty="0"/>
              <a:t>L’examen TDM de choix pour une meilleure évaluation du cancer colorectal sera la colonoscopie </a:t>
            </a:r>
            <a:r>
              <a:rPr lang="fr-CA" dirty="0" err="1"/>
              <a:t>virutelle</a:t>
            </a:r>
            <a:r>
              <a:rPr lang="fr-CA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F3D8A7-996B-4655-B4C5-995EA5FA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5171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81C61-2839-407B-BBF1-F84CE10E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Cholelithiase</a:t>
            </a:r>
            <a:r>
              <a:rPr lang="fr-CA" dirty="0"/>
              <a:t> (lithiase biliaire)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F4B17-B635-42EA-BDBE-11C49663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7837714" cy="4382729"/>
          </a:xfrm>
        </p:spPr>
        <p:txBody>
          <a:bodyPr/>
          <a:lstStyle/>
          <a:p>
            <a:r>
              <a:rPr lang="fr-CA" dirty="0"/>
              <a:t>Présence de calcul dans la vésicule biliaire ou dans les voies biliaires</a:t>
            </a:r>
          </a:p>
          <a:p>
            <a:r>
              <a:rPr lang="fr-CA" dirty="0"/>
              <a:t>Douleur intense à l’épigastre et à l’hypocondre droit</a:t>
            </a:r>
          </a:p>
          <a:p>
            <a:r>
              <a:rPr lang="fr-CA" dirty="0"/>
              <a:t>L’échographie est la modalité de choix pour mettre en évidence des </a:t>
            </a:r>
            <a:r>
              <a:rPr lang="fr-CA" dirty="0" err="1"/>
              <a:t>cholelithiases</a:t>
            </a:r>
            <a:endParaRPr lang="fr-CA" dirty="0"/>
          </a:p>
          <a:p>
            <a:r>
              <a:rPr lang="fr-CA" dirty="0"/>
              <a:t>L’utilisation du TDM dans la recherche de cette pathologies est plutôt rare, mais elle peut démontrer la présence de calculs hyperdense ou hypodense selon la composition du calcul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0FEE9C-D920-4002-9621-194EF507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D21312-872E-4517-A448-AF9C19A438AB}"/>
              </a:ext>
            </a:extLst>
          </p:cNvPr>
          <p:cNvSpPr/>
          <p:nvPr/>
        </p:nvSpPr>
        <p:spPr>
          <a:xfrm>
            <a:off x="1698170" y="5465104"/>
            <a:ext cx="6505304" cy="9882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Cholédocholithiase</a:t>
            </a:r>
            <a:r>
              <a:rPr lang="fr-CA" dirty="0"/>
              <a:t> : Calcul au niveau du canal </a:t>
            </a:r>
            <a:r>
              <a:rPr lang="fr-CA" dirty="0" err="1"/>
              <a:t>cholodéoque</a:t>
            </a:r>
            <a:endParaRPr lang="fr-CA" dirty="0"/>
          </a:p>
        </p:txBody>
      </p:sp>
      <p:pic>
        <p:nvPicPr>
          <p:cNvPr id="6" name="Picture 13" descr="p">
            <a:extLst>
              <a:ext uri="{FF2B5EF4-FFF2-40B4-BE49-F238E27FC236}">
                <a16:creationId xmlns:a16="http://schemas.microsoft.com/office/drawing/2014/main" id="{AE002CF5-F85B-4348-9FD1-D07325910B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4" t="8621" r="22513" b="6322"/>
          <a:stretch>
            <a:fillRect/>
          </a:stretch>
        </p:blipFill>
        <p:spPr bwMode="auto">
          <a:xfrm>
            <a:off x="9535884" y="2148307"/>
            <a:ext cx="2062587" cy="33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81C61-2839-407B-BBF1-F84CE10E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Cholelithiase</a:t>
            </a:r>
            <a:r>
              <a:rPr lang="fr-CA" dirty="0"/>
              <a:t> (lithiase biliaire)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0FEE9C-D920-4002-9621-194EF507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25</a:t>
            </a:fld>
            <a:endParaRPr lang="fr-FR" noProof="0"/>
          </a:p>
        </p:txBody>
      </p:sp>
      <p:pic>
        <p:nvPicPr>
          <p:cNvPr id="10242" name="Picture 2" descr="calcul vésiculaire  visualisé au scanner">
            <a:extLst>
              <a:ext uri="{FF2B5EF4-FFF2-40B4-BE49-F238E27FC236}">
                <a16:creationId xmlns:a16="http://schemas.microsoft.com/office/drawing/2014/main" id="{82B4FBC7-CDE4-417E-B5F5-8D4B113E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88" y="1873957"/>
            <a:ext cx="5815148" cy="45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EE9F1A2-12AD-46CA-A14F-C8537744FAF0}"/>
              </a:ext>
            </a:extLst>
          </p:cNvPr>
          <p:cNvSpPr txBox="1"/>
          <p:nvPr/>
        </p:nvSpPr>
        <p:spPr>
          <a:xfrm>
            <a:off x="1632585" y="3655839"/>
            <a:ext cx="2173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</a:rPr>
              <a:t>Présence de calcul hyperdense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45BF9D-91F3-46E0-B225-250175EB428D}"/>
              </a:ext>
            </a:extLst>
          </p:cNvPr>
          <p:cNvSpPr/>
          <p:nvPr/>
        </p:nvSpPr>
        <p:spPr>
          <a:xfrm>
            <a:off x="9602702" y="6022499"/>
            <a:ext cx="2287349" cy="430887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100" dirty="0">
                <a:hlinkClick r:id="rId3"/>
              </a:rPr>
              <a:t>https://www.info-radiologie.ch/calculs-biliaires.php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3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574BD-E895-47D3-A713-40437300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Cholécystite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F28EF-D438-4ABC-B7F7-A800D60F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Inflammation de la vésicule biliaires et des voies biliaires</a:t>
            </a:r>
          </a:p>
          <a:p>
            <a:endParaRPr lang="fr-CA" dirty="0"/>
          </a:p>
          <a:p>
            <a:r>
              <a:rPr lang="fr-CA" dirty="0"/>
              <a:t>Souvent consécutive à une </a:t>
            </a:r>
            <a:r>
              <a:rPr lang="fr-CA" dirty="0" err="1"/>
              <a:t>colélithiase</a:t>
            </a:r>
            <a:r>
              <a:rPr lang="fr-CA" dirty="0"/>
              <a:t> bloquant le canal cystique ;</a:t>
            </a:r>
          </a:p>
          <a:p>
            <a:pPr lvl="1"/>
            <a:r>
              <a:rPr lang="fr-CA" dirty="0"/>
              <a:t>La bile ne peu plus s’écouler normalement et il y a inflammation de la vésicule par la suite</a:t>
            </a:r>
          </a:p>
          <a:p>
            <a:pPr lvl="1"/>
            <a:endParaRPr lang="fr-CA" dirty="0"/>
          </a:p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Épaississement de la paroi vésiculaire (plus de 3mm)</a:t>
            </a:r>
          </a:p>
          <a:p>
            <a:pPr lvl="1"/>
            <a:r>
              <a:rPr lang="fr-CA" dirty="0"/>
              <a:t>Lame liquidienne autour de la vésicule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EA8EA-F509-4B4C-A547-B2572C1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7733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574BD-E895-47D3-A713-40437300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Cholécystite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AEA8EA-F509-4B4C-A547-B2572C1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27</a:t>
            </a:fld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17B6E4-D0F6-4937-985F-F99D811D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7" y="1919018"/>
            <a:ext cx="5368834" cy="3253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4D447B-4464-4113-AFA6-8990B8E9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1919018"/>
            <a:ext cx="5395929" cy="3253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9E2F10-9764-46E9-B6B3-B5C28ECFBE20}"/>
              </a:ext>
            </a:extLst>
          </p:cNvPr>
          <p:cNvSpPr/>
          <p:nvPr/>
        </p:nvSpPr>
        <p:spPr>
          <a:xfrm>
            <a:off x="1031967" y="5290979"/>
            <a:ext cx="2287349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100" dirty="0">
                <a:hlinkClick r:id="rId4"/>
              </a:rPr>
              <a:t>https://www.info-radiologie.ch/cholecystite-scanner.php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65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F8088-F237-4C71-ABE1-9D1CB1F0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Pancréatite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14A2C-6263-4574-8B36-670EC577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8725989" cy="4382729"/>
          </a:xfrm>
        </p:spPr>
        <p:txBody>
          <a:bodyPr/>
          <a:lstStyle/>
          <a:p>
            <a:r>
              <a:rPr lang="fr-CA" dirty="0"/>
              <a:t>Inflammation du pancréas</a:t>
            </a:r>
          </a:p>
          <a:p>
            <a:r>
              <a:rPr lang="fr-CA" dirty="0"/>
              <a:t>Causes : </a:t>
            </a:r>
          </a:p>
          <a:p>
            <a:pPr lvl="1"/>
            <a:r>
              <a:rPr lang="fr-CA" dirty="0"/>
              <a:t>Lithiase biliaire</a:t>
            </a:r>
          </a:p>
          <a:p>
            <a:pPr lvl="1"/>
            <a:r>
              <a:rPr lang="fr-CA" dirty="0"/>
              <a:t>Alcoolisme </a:t>
            </a:r>
          </a:p>
          <a:p>
            <a:pPr lvl="1"/>
            <a:r>
              <a:rPr lang="fr-CA" dirty="0"/>
              <a:t>Cancer du pancréas (10%)</a:t>
            </a:r>
          </a:p>
          <a:p>
            <a:pPr lvl="1"/>
            <a:r>
              <a:rPr lang="fr-CA" dirty="0"/>
              <a:t>Infections autres </a:t>
            </a:r>
          </a:p>
          <a:p>
            <a:r>
              <a:rPr lang="fr-CA" dirty="0"/>
              <a:t>La TDM abdominale et pelvienne avec injection IV de produit de contraste est l’examen de choix pour bien démontrer une pancréatite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F7FA4-2F98-482B-BD3A-AF084068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28</a:t>
            </a:fld>
            <a:endParaRPr lang="fr-FR" noProof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327DDA0-CF25-45BD-8F61-28593B53EA35}"/>
              </a:ext>
            </a:extLst>
          </p:cNvPr>
          <p:cNvSpPr/>
          <p:nvPr/>
        </p:nvSpPr>
        <p:spPr>
          <a:xfrm>
            <a:off x="4415245" y="2377440"/>
            <a:ext cx="273014" cy="914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2D25DC-74AB-4CAD-AE1F-7C1791FB7F3A}"/>
              </a:ext>
            </a:extLst>
          </p:cNvPr>
          <p:cNvSpPr txBox="1"/>
          <p:nvPr/>
        </p:nvSpPr>
        <p:spPr>
          <a:xfrm>
            <a:off x="4746280" y="2603807"/>
            <a:ext cx="154424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2"/>
                </a:solidFill>
              </a:rPr>
              <a:t>+ de 70%</a:t>
            </a:r>
          </a:p>
        </p:txBody>
      </p:sp>
    </p:spTree>
    <p:extLst>
      <p:ext uri="{BB962C8B-B14F-4D97-AF65-F5344CB8AC3E}">
        <p14:creationId xmlns:p14="http://schemas.microsoft.com/office/powerpoint/2010/main" val="202184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F7251-D876-4DFE-8305-EEFB6BF7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Pancréatite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766D7-FD7A-4E09-8021-616E2BB7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5447211" cy="4811625"/>
          </a:xfrm>
        </p:spPr>
        <p:txBody>
          <a:bodyPr/>
          <a:lstStyle/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Élargissement pancréatique</a:t>
            </a:r>
          </a:p>
          <a:p>
            <a:pPr marL="530352" lvl="1" indent="0">
              <a:buNone/>
            </a:pPr>
            <a:endParaRPr lang="fr-CA" dirty="0"/>
          </a:p>
          <a:p>
            <a:pPr lvl="1"/>
            <a:r>
              <a:rPr lang="fr-CA" dirty="0"/>
              <a:t>Hétérogénéité du parenchyme pancréatique (différentes densité à l’intérieure du pancréas)</a:t>
            </a:r>
          </a:p>
          <a:p>
            <a:pPr marL="530352" lvl="1" indent="0">
              <a:buNone/>
            </a:pPr>
            <a:endParaRPr lang="fr-CA" dirty="0"/>
          </a:p>
          <a:p>
            <a:pPr lvl="1"/>
            <a:r>
              <a:rPr lang="fr-CA" dirty="0"/>
              <a:t>Flou des contours pancréatiques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BFF1FD-289E-40A9-B2B5-C871C2AE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29</a:t>
            </a:fld>
            <a:endParaRPr lang="fr-FR" noProof="0"/>
          </a:p>
        </p:txBody>
      </p:sp>
      <p:pic>
        <p:nvPicPr>
          <p:cNvPr id="11266" name="Picture 2" descr="http://hepatoweb.com/Images/Scanner_Balthazar_B.png">
            <a:extLst>
              <a:ext uri="{FF2B5EF4-FFF2-40B4-BE49-F238E27FC236}">
                <a16:creationId xmlns:a16="http://schemas.microsoft.com/office/drawing/2014/main" id="{81EC6860-5542-4D94-9779-C7DD38AE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85" y="1630655"/>
            <a:ext cx="45910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64A7E7-7348-45BA-8169-FA64CA0B7BD7}"/>
              </a:ext>
            </a:extLst>
          </p:cNvPr>
          <p:cNvSpPr/>
          <p:nvPr/>
        </p:nvSpPr>
        <p:spPr>
          <a:xfrm>
            <a:off x="7003350" y="5872118"/>
            <a:ext cx="4065678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http://hepatoweb.com/Pancreatite_examens.php#:~:text=La%20tomodensitom%C3%A9trie%20(TDM)%20abdominale%20permet,pour%20le%20diagnostic%20de%20PA</a:t>
            </a:r>
            <a:r>
              <a:rPr lang="fr-CA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46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9A32B-F440-47D9-A1F4-B8950D71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Occlusion – </a:t>
            </a:r>
            <a:r>
              <a:rPr lang="fr-CA" dirty="0" err="1"/>
              <a:t>sub</a:t>
            </a:r>
            <a:r>
              <a:rPr lang="fr-CA" dirty="0"/>
              <a:t>-occlusion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79D46-38B7-4B10-9CB7-E43EBED7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1944329"/>
          </a:xfrm>
        </p:spPr>
        <p:txBody>
          <a:bodyPr/>
          <a:lstStyle/>
          <a:p>
            <a:r>
              <a:rPr lang="fr-CA" dirty="0"/>
              <a:t>Blocage au niveau des anses digestives (grêle et/ou côlon)</a:t>
            </a:r>
          </a:p>
          <a:p>
            <a:r>
              <a:rPr lang="fr-CA" dirty="0"/>
              <a:t>Une importante quantité d’air peut alors se retrouver dans les intestins</a:t>
            </a:r>
          </a:p>
          <a:p>
            <a:r>
              <a:rPr lang="fr-CA" dirty="0"/>
              <a:t>L’air sera démontré par des régions hypodense dans l’abdomen. </a:t>
            </a:r>
          </a:p>
        </p:txBody>
      </p:sp>
      <p:pic>
        <p:nvPicPr>
          <p:cNvPr id="1026" name="Picture 2" descr="https://prod-images-static.radiopaedia.org/images/29187750/38ac5aa50f8c30f76cfcdf10053ecf_big_gallery.jpeg">
            <a:extLst>
              <a:ext uri="{FF2B5EF4-FFF2-40B4-BE49-F238E27FC236}">
                <a16:creationId xmlns:a16="http://schemas.microsoft.com/office/drawing/2014/main" id="{03B44E82-767C-4D6B-9127-15CC4583C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9383" b="19793"/>
          <a:stretch/>
        </p:blipFill>
        <p:spPr bwMode="auto">
          <a:xfrm>
            <a:off x="4157729" y="3507658"/>
            <a:ext cx="3876541" cy="32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42095F-80B2-4D84-BFF6-7AE222D15EB7}"/>
              </a:ext>
            </a:extLst>
          </p:cNvPr>
          <p:cNvSpPr txBox="1"/>
          <p:nvPr/>
        </p:nvSpPr>
        <p:spPr>
          <a:xfrm>
            <a:off x="8525292" y="3872019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>
                <a:solidFill>
                  <a:schemeClr val="tx2"/>
                </a:solidFill>
              </a:rPr>
              <a:t>Air dans le côlon </a:t>
            </a:r>
          </a:p>
          <a:p>
            <a:pPr algn="ctr"/>
            <a:r>
              <a:rPr lang="fr-CA" sz="2400" dirty="0">
                <a:solidFill>
                  <a:schemeClr val="tx2"/>
                </a:solidFill>
              </a:rPr>
              <a:t>(hypodense)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9A09106-10EC-4872-AF9F-4FB49BB79CB0}"/>
              </a:ext>
            </a:extLst>
          </p:cNvPr>
          <p:cNvCxnSpPr>
            <a:cxnSpLocks/>
          </p:cNvCxnSpPr>
          <p:nvPr/>
        </p:nvCxnSpPr>
        <p:spPr>
          <a:xfrm flipH="1">
            <a:off x="6671256" y="4121239"/>
            <a:ext cx="1803043" cy="547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BC6A63-8040-42E6-9058-931FD93DDEEC}"/>
              </a:ext>
            </a:extLst>
          </p:cNvPr>
          <p:cNvSpPr txBox="1"/>
          <p:nvPr/>
        </p:nvSpPr>
        <p:spPr>
          <a:xfrm>
            <a:off x="8474299" y="5475341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chemeClr val="tx2"/>
                </a:solidFill>
              </a:rPr>
              <a:t>Liquide dans le côlon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78A526B-002D-496B-B3DC-69DA1ABCEB5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132749" y="5706174"/>
            <a:ext cx="1341550" cy="42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5FD59-98B9-430B-A97A-DC9AE7BD8814}"/>
              </a:ext>
            </a:extLst>
          </p:cNvPr>
          <p:cNvSpPr/>
          <p:nvPr/>
        </p:nvSpPr>
        <p:spPr>
          <a:xfrm>
            <a:off x="8034270" y="6216681"/>
            <a:ext cx="2305140" cy="646331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https://radiopaedia.org/cases/large-bowel-obstruction-4?lang=us</a:t>
            </a:r>
            <a:r>
              <a:rPr lang="fr-CA" sz="1200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47B7F6A-7784-4C5C-8015-A390B582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551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0A835-05E0-4BF5-B334-DCE90513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Adénocarcinome du pancréas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5B7701-3061-4CE5-8BC2-F8616F09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200" dirty="0"/>
              <a:t>Tumeur maligne situé dans le pancréas, le plus souvent à la tête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/>
              <a:t>La tête du pancréas est parcourue par le cholédoque, de sorte qu’une tumeur à cet endroit vient comprimer ce dernier (apparition d’une jaunisse)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/>
              <a:t>Souvent la tumeur infiltrera les tissus et les vaisseaux avoisinants (artères – veines) 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/>
              <a:t>Par la circulation sanguine, les tumeurs du pancréas peuvent se localiser secondairement (métastases) au foie et aux poumons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8CDE32-001C-4533-8522-F9FF2603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464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3C660-937F-4E60-8976-AF860CFE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Adénocarcinome du pancréas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8D1B2-23F8-4783-A72A-8550B46A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2"/>
            <a:ext cx="5212080" cy="3152642"/>
          </a:xfrm>
        </p:spPr>
        <p:txBody>
          <a:bodyPr/>
          <a:lstStyle/>
          <a:p>
            <a:r>
              <a:rPr lang="fr-CA" dirty="0"/>
              <a:t>Signe tomodensitométrique : </a:t>
            </a:r>
          </a:p>
          <a:p>
            <a:pPr lvl="1"/>
            <a:r>
              <a:rPr lang="fr-CA" dirty="0"/>
              <a:t>Masse hypodense après injection IV de produit de contraste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Dilatation du canal cholédoque et des voies biliaires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EBC2B5-9259-403A-8CCA-878788C4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31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E11268-8243-48C0-87BF-F66005B5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28" y="1663896"/>
            <a:ext cx="3962953" cy="4991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72B33-1815-4831-9827-B0A6BA5655D7}"/>
              </a:ext>
            </a:extLst>
          </p:cNvPr>
          <p:cNvSpPr/>
          <p:nvPr/>
        </p:nvSpPr>
        <p:spPr>
          <a:xfrm rot="16200000">
            <a:off x="8778917" y="3891341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https://www.info-radiologie.ch/adenocarcinome-pancreas.php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11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8D33F-F38C-46CE-90A1-C2DEDE87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Adénocarcinome du pancréas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BEBD5-78FE-47AC-8B50-58B9AEF2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32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A0BF46-203E-4FA3-8D4C-C15BE478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07" y="1585432"/>
            <a:ext cx="3934374" cy="48679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081EA7-2030-4FE3-9A0D-DE9BC2E7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21" y="1585432"/>
            <a:ext cx="4001058" cy="4867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5A3DD4-10CB-4AD9-AFBF-434C3FD25F47}"/>
              </a:ext>
            </a:extLst>
          </p:cNvPr>
          <p:cNvSpPr/>
          <p:nvPr/>
        </p:nvSpPr>
        <p:spPr>
          <a:xfrm rot="16200000">
            <a:off x="8778917" y="3891341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https://www.info-radiologie.ch/adenocarcinome-pancreas.php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82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02706-98D2-4A08-AD50-4014A68D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Cirrhose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11CA1-5C90-441E-9A33-2B8C3CB06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Maladie chronique du foie caractérisée par : </a:t>
            </a:r>
          </a:p>
          <a:p>
            <a:pPr lvl="1"/>
            <a:r>
              <a:rPr lang="fr-CA" dirty="0"/>
              <a:t>Une destruction des hépatocytes (cellules du foie)</a:t>
            </a:r>
          </a:p>
          <a:p>
            <a:pPr lvl="1"/>
            <a:r>
              <a:rPr lang="fr-CA" dirty="0"/>
              <a:t>Processus de réparation </a:t>
            </a:r>
            <a:r>
              <a:rPr lang="fr-CA" dirty="0" err="1"/>
              <a:t>fibrotiques</a:t>
            </a:r>
            <a:r>
              <a:rPr lang="fr-CA" dirty="0"/>
              <a:t> : Le foie devient alors fibreux</a:t>
            </a:r>
          </a:p>
          <a:p>
            <a:pPr lvl="1"/>
            <a:endParaRPr lang="fr-CA" dirty="0"/>
          </a:p>
          <a:p>
            <a:r>
              <a:rPr lang="fr-CA" dirty="0"/>
              <a:t>Causes principales : </a:t>
            </a:r>
          </a:p>
          <a:p>
            <a:pPr lvl="1"/>
            <a:r>
              <a:rPr lang="fr-CA" dirty="0"/>
              <a:t>Alcoolisme</a:t>
            </a:r>
          </a:p>
          <a:p>
            <a:pPr lvl="1"/>
            <a:r>
              <a:rPr lang="fr-CA" dirty="0"/>
              <a:t>Hépatite virale</a:t>
            </a:r>
          </a:p>
          <a:p>
            <a:pPr lvl="1"/>
            <a:endParaRPr lang="fr-CA" dirty="0"/>
          </a:p>
          <a:p>
            <a:r>
              <a:rPr lang="fr-CA" u="sng" dirty="0"/>
              <a:t>La cirrhose augmente le risque d’apparition d’un hépatocarcinome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45FF67-6EFE-45BD-8A56-58EADDB4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88806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4E8D1-2067-4179-8B3E-1D5F1CA2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Cirrhose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A2645-50D7-466F-A5CB-EBA231D2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6136783" cy="4382729"/>
          </a:xfrm>
        </p:spPr>
        <p:txBody>
          <a:bodyPr/>
          <a:lstStyle/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Contour bosselé du foie</a:t>
            </a:r>
          </a:p>
          <a:p>
            <a:pPr lvl="1"/>
            <a:r>
              <a:rPr lang="fr-CA" dirty="0"/>
              <a:t>Atrophie du lobe droit avec hypertrophie du lobe gauche et du caudé</a:t>
            </a:r>
          </a:p>
          <a:p>
            <a:pPr lvl="1"/>
            <a:r>
              <a:rPr lang="fr-CA" dirty="0"/>
              <a:t>Signes d’hypertension portale (splénomégalie, ascite, varices œsophagiennes)</a:t>
            </a:r>
          </a:p>
          <a:p>
            <a:pPr marL="530352" lvl="1" indent="0">
              <a:buNone/>
            </a:pPr>
            <a:r>
              <a:rPr lang="fr-CA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6F9C8-D4B2-4510-A15D-9635CE3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34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ECF224-0812-463D-B6E8-41CCFC84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66" y="1406013"/>
            <a:ext cx="3990154" cy="50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7EA94-89F6-4CA3-A927-A90B1A9D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Cirrhose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1C35BC-0421-49C0-A6C4-5A740F5D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35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085C1A-6CDE-4A69-B780-AB632F80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38" y="1625218"/>
            <a:ext cx="3867924" cy="50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0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CC1C1-1A43-4525-B403-85AAD4F5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Stéatose hépatique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FE85C-ADB0-4354-9FC1-56F5DBA92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Accumulation graisseuse dans les cellules hépatiques (hépatocytes)</a:t>
            </a:r>
          </a:p>
          <a:p>
            <a:endParaRPr lang="fr-CA" dirty="0"/>
          </a:p>
          <a:p>
            <a:r>
              <a:rPr lang="fr-CA" dirty="0"/>
              <a:t>Diffuse ou focale</a:t>
            </a:r>
          </a:p>
          <a:p>
            <a:endParaRPr lang="fr-CA" dirty="0"/>
          </a:p>
          <a:p>
            <a:r>
              <a:rPr lang="fr-CA" dirty="0"/>
              <a:t>Causes : </a:t>
            </a:r>
          </a:p>
          <a:p>
            <a:pPr lvl="1"/>
            <a:r>
              <a:rPr lang="fr-CA" dirty="0"/>
              <a:t>Alcoolisme (principale)</a:t>
            </a:r>
          </a:p>
          <a:p>
            <a:pPr lvl="1"/>
            <a:r>
              <a:rPr lang="fr-CA" dirty="0"/>
              <a:t>Diabète</a:t>
            </a:r>
          </a:p>
          <a:p>
            <a:pPr lvl="1"/>
            <a:r>
              <a:rPr lang="fr-CA" dirty="0"/>
              <a:t>Malnutrition</a:t>
            </a:r>
          </a:p>
          <a:p>
            <a:pPr lvl="1"/>
            <a:r>
              <a:rPr lang="fr-CA" dirty="0"/>
              <a:t>Obésité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A64F0-0541-4E83-AF24-6084CC6E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36</a:t>
            </a:fld>
            <a:endParaRPr lang="fr-FR" noProof="0"/>
          </a:p>
        </p:txBody>
      </p:sp>
      <p:pic>
        <p:nvPicPr>
          <p:cNvPr id="1026" name="Picture 2" descr="Stéatose hépatique : symptômes, traitement, définition - docteurclic.com">
            <a:extLst>
              <a:ext uri="{FF2B5EF4-FFF2-40B4-BE49-F238E27FC236}">
                <a16:creationId xmlns:a16="http://schemas.microsoft.com/office/drawing/2014/main" id="{79229340-3547-4CDE-914C-392A26AD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94" y="2341219"/>
            <a:ext cx="4083206" cy="36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80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4118-3195-4905-928E-C3D7EDE8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Stéatose hépatique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1C174-F31D-40F0-BFE8-4BFC6C11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Diminution de l’atténuation hépatique (foie hypodense)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Les vaisseaux hépatiques seront alors hyperdense contrairement au foie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Le diagnostic de stéatose hépatique au TDM peut être réalisé après un TDM sans injection du parenchyme hépatique. La densité du foie sera comparée à celle de la rate.</a:t>
            </a:r>
          </a:p>
          <a:p>
            <a:pPr lvl="2"/>
            <a:r>
              <a:rPr lang="fr-CA" dirty="0"/>
              <a:t>Si la densité de la rate est supérieure de plus de 10 UH à celle du foie, le diagnostic sera confirmé.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C9694B-9D52-488D-950E-4490358E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59082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370ED-2857-4291-ABFB-74617132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Stéatose hépatique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4C5E93-459B-4091-AFC7-7821E634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38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9C13CC-8811-40E7-85A7-82C24510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1794"/>
            <a:ext cx="4207170" cy="48315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F86CD0-648E-46BA-AC3C-134E22F35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29" y="1621793"/>
            <a:ext cx="4207170" cy="47920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BCA950-13B6-4AA4-B0E3-1BE2649DEBDA}"/>
              </a:ext>
            </a:extLst>
          </p:cNvPr>
          <p:cNvSpPr/>
          <p:nvPr/>
        </p:nvSpPr>
        <p:spPr>
          <a:xfrm rot="16200000">
            <a:off x="8515624" y="3887022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https://www.info-radiologie.ch/steatose-hepatique.php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24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014C1-3981-4525-B505-5BA62330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Hémangiome hépatique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3DC00-A9A8-4E94-BEB4-C1E2BD2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Tumeur hépatique bénigne</a:t>
            </a:r>
          </a:p>
          <a:p>
            <a:endParaRPr lang="fr-CA" dirty="0"/>
          </a:p>
          <a:p>
            <a:r>
              <a:rPr lang="fr-CA" dirty="0"/>
              <a:t>Composée d’une masse de vaisseaux sanguins anormaux</a:t>
            </a:r>
          </a:p>
          <a:p>
            <a:endParaRPr lang="fr-CA" dirty="0"/>
          </a:p>
          <a:p>
            <a:r>
              <a:rPr lang="fr-CA" dirty="0"/>
              <a:t>Très souvent asymptomatique</a:t>
            </a:r>
          </a:p>
          <a:p>
            <a:pPr lvl="1"/>
            <a:r>
              <a:rPr lang="fr-CA" dirty="0"/>
              <a:t>Si tumeur supérieure à 4 cm, peut entrainer un inconfort </a:t>
            </a:r>
          </a:p>
          <a:p>
            <a:pPr lvl="1"/>
            <a:endParaRPr lang="fr-CA" dirty="0"/>
          </a:p>
          <a:p>
            <a:r>
              <a:rPr lang="fr-CA" dirty="0"/>
              <a:t>Généralement découvert par hasard pour un examen d’imagerie réalisé pour un autre motif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D23DA9-C8DB-4262-B832-AFE5C9E6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39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1914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AA8E2-0D26-43EE-8E35-14CFE713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Pneumopéritoine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7D08EA-0E3D-467D-BF64-D37E1DD3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2"/>
            <a:ext cx="9601200" cy="1106594"/>
          </a:xfrm>
        </p:spPr>
        <p:txBody>
          <a:bodyPr/>
          <a:lstStyle/>
          <a:p>
            <a:r>
              <a:rPr lang="fr-CA" dirty="0"/>
              <a:t>Présence d’air dans la cavité péritonéale</a:t>
            </a:r>
          </a:p>
          <a:p>
            <a:r>
              <a:rPr lang="fr-CA" dirty="0"/>
              <a:t>Image hypodense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07C252-FA6F-42D7-88A2-31132C47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</a:t>
            </a:fld>
            <a:endParaRPr lang="fr-FR" noProof="0"/>
          </a:p>
        </p:txBody>
      </p:sp>
      <p:pic>
        <p:nvPicPr>
          <p:cNvPr id="1026" name="Picture 2" descr="https://prod-images-static.radiopaedia.org/images/4105494/7f7ca855e3765101fb38faeb215d8d_big_gallery.jpg">
            <a:extLst>
              <a:ext uri="{FF2B5EF4-FFF2-40B4-BE49-F238E27FC236}">
                <a16:creationId xmlns:a16="http://schemas.microsoft.com/office/drawing/2014/main" id="{1210B021-76AE-445A-B5AB-0371EF22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55" y="2502102"/>
            <a:ext cx="3202344" cy="32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F4843EF-5073-4CC4-885B-F429E115047E}"/>
              </a:ext>
            </a:extLst>
          </p:cNvPr>
          <p:cNvCxnSpPr>
            <a:cxnSpLocks/>
          </p:cNvCxnSpPr>
          <p:nvPr/>
        </p:nvCxnSpPr>
        <p:spPr>
          <a:xfrm>
            <a:off x="2176530" y="2691685"/>
            <a:ext cx="721217" cy="563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56147F-73E3-4717-A2EC-A5F3CA30B9FD}"/>
              </a:ext>
            </a:extLst>
          </p:cNvPr>
          <p:cNvSpPr/>
          <p:nvPr/>
        </p:nvSpPr>
        <p:spPr>
          <a:xfrm>
            <a:off x="910587" y="6133048"/>
            <a:ext cx="2305140" cy="461665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fr-CA" sz="1200" dirty="0">
                <a:hlinkClick r:id="rId3"/>
              </a:rPr>
              <a:t>https://radiopaedia.org/cases/pneumoperitoneum-18?lang=us</a:t>
            </a:r>
            <a:r>
              <a:rPr lang="fr-CA" sz="1200" dirty="0"/>
              <a:t> </a:t>
            </a:r>
          </a:p>
        </p:txBody>
      </p:sp>
      <p:pic>
        <p:nvPicPr>
          <p:cNvPr id="1028" name="Picture 4" descr="https://prod-images-static.radiopaedia.org/images/4105901/a523c8e320a1688accb1f716c656ef_big_gallery.jpg">
            <a:extLst>
              <a:ext uri="{FF2B5EF4-FFF2-40B4-BE49-F238E27FC236}">
                <a16:creationId xmlns:a16="http://schemas.microsoft.com/office/drawing/2014/main" id="{E273C52C-83C6-4610-8181-750721E51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r="21742"/>
          <a:stretch/>
        </p:blipFill>
        <p:spPr bwMode="auto">
          <a:xfrm>
            <a:off x="5378874" y="2152159"/>
            <a:ext cx="2305140" cy="3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279A825-BCE4-468C-96F4-8558B0FF9252}"/>
              </a:ext>
            </a:extLst>
          </p:cNvPr>
          <p:cNvCxnSpPr>
            <a:cxnSpLocks/>
          </p:cNvCxnSpPr>
          <p:nvPr/>
        </p:nvCxnSpPr>
        <p:spPr>
          <a:xfrm>
            <a:off x="5374783" y="2591266"/>
            <a:ext cx="721217" cy="563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prod-images-static.radiopaedia.org/images/4106419/22b4c26cbdfeccf1853971db53fac8_big_gallery.jpg">
            <a:extLst>
              <a:ext uri="{FF2B5EF4-FFF2-40B4-BE49-F238E27FC236}">
                <a16:creationId xmlns:a16="http://schemas.microsoft.com/office/drawing/2014/main" id="{98E0D922-3297-4753-8CE5-25430B8AF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098"/>
          <a:stretch/>
        </p:blipFill>
        <p:spPr bwMode="auto">
          <a:xfrm>
            <a:off x="8789466" y="2152159"/>
            <a:ext cx="2267335" cy="3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C265B5-4AB0-4C7E-93E6-FA6E4E6B376C}"/>
              </a:ext>
            </a:extLst>
          </p:cNvPr>
          <p:cNvCxnSpPr>
            <a:cxnSpLocks/>
          </p:cNvCxnSpPr>
          <p:nvPr/>
        </p:nvCxnSpPr>
        <p:spPr>
          <a:xfrm>
            <a:off x="8428857" y="2309759"/>
            <a:ext cx="721217" cy="563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248E6-1D88-4302-8FC2-F50363C8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Hémangiome hépatique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A3890-5DCE-48B5-B2E8-98ADB56A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2"/>
            <a:ext cx="9601200" cy="1644894"/>
          </a:xfrm>
        </p:spPr>
        <p:txBody>
          <a:bodyPr/>
          <a:lstStyle/>
          <a:p>
            <a:r>
              <a:rPr lang="fr-CA" dirty="0"/>
              <a:t>Signes tomodensitométrique : </a:t>
            </a:r>
          </a:p>
          <a:p>
            <a:pPr lvl="1"/>
            <a:r>
              <a:rPr lang="fr-CA" dirty="0"/>
              <a:t>Varie selon la phase d’acquisition (C-, artériel, veineux)</a:t>
            </a:r>
          </a:p>
          <a:p>
            <a:pPr lvl="1"/>
            <a:r>
              <a:rPr lang="fr-CA" dirty="0"/>
              <a:t>Apparait comme des lésions bien délimités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EBC1D8-0CBA-46A1-BC65-EC03FF32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40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1508B-34C7-4F5F-9671-A06A27A6506E}"/>
              </a:ext>
            </a:extLst>
          </p:cNvPr>
          <p:cNvSpPr/>
          <p:nvPr/>
        </p:nvSpPr>
        <p:spPr>
          <a:xfrm>
            <a:off x="1213124" y="3225282"/>
            <a:ext cx="3728434" cy="12759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TDM sans injection (C-)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Image hypodense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C5E61-FA57-4A1C-9687-91DE6FCB7A03}"/>
              </a:ext>
            </a:extLst>
          </p:cNvPr>
          <p:cNvSpPr/>
          <p:nvPr/>
        </p:nvSpPr>
        <p:spPr>
          <a:xfrm>
            <a:off x="1213124" y="4948835"/>
            <a:ext cx="3728434" cy="12759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TDM phase artériel (C+)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Contour hyperdense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0AA03-F0FD-4FC0-99DD-A68348759525}"/>
              </a:ext>
            </a:extLst>
          </p:cNvPr>
          <p:cNvSpPr/>
          <p:nvPr/>
        </p:nvSpPr>
        <p:spPr>
          <a:xfrm>
            <a:off x="6172200" y="3208225"/>
            <a:ext cx="3728434" cy="12759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TDM phase veineuse (C+)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L’opacification gagnera le centre de la lésion (hyperdense)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A86A6-9681-4F24-8DFE-B831318508F9}"/>
              </a:ext>
            </a:extLst>
          </p:cNvPr>
          <p:cNvSpPr/>
          <p:nvPr/>
        </p:nvSpPr>
        <p:spPr>
          <a:xfrm>
            <a:off x="6172200" y="4909150"/>
            <a:ext cx="3728434" cy="12759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TDM phase tardive (C+)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Le rehaussement de la lésion est totale (hyperdense) </a:t>
            </a:r>
          </a:p>
        </p:txBody>
      </p:sp>
    </p:spTree>
    <p:extLst>
      <p:ext uri="{BB962C8B-B14F-4D97-AF65-F5344CB8AC3E}">
        <p14:creationId xmlns:p14="http://schemas.microsoft.com/office/powerpoint/2010/main" val="20218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8C663-841C-4629-873E-60EF7025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Hémangiome hépatique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159D4-B1ED-4F11-92E6-494C5594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41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0AC3EE-EC2A-4CDD-B13B-3C96F7FE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76" y="1590905"/>
            <a:ext cx="4621486" cy="50680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6AC19-E7AC-4256-8648-9C12123A4EBF}"/>
              </a:ext>
            </a:extLst>
          </p:cNvPr>
          <p:cNvSpPr/>
          <p:nvPr/>
        </p:nvSpPr>
        <p:spPr>
          <a:xfrm rot="16200000">
            <a:off x="8778917" y="3891341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https://www.info-radiologie.ch/hemangiome-foie.php</a:t>
            </a:r>
            <a:r>
              <a:rPr lang="fr-CA" sz="1100" dirty="0"/>
              <a:t> </a:t>
            </a:r>
          </a:p>
        </p:txBody>
      </p:sp>
      <p:pic>
        <p:nvPicPr>
          <p:cNvPr id="2050" name="Picture 2" descr="https://prod-images-static.radiopaedia.org/images/40181920/49ff0d2b01b95ebadc5421276571d7_big_gallery.jpeg">
            <a:extLst>
              <a:ext uri="{FF2B5EF4-FFF2-40B4-BE49-F238E27FC236}">
                <a16:creationId xmlns:a16="http://schemas.microsoft.com/office/drawing/2014/main" id="{8422285E-3FD7-4EBF-AE91-4A269C7E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38" y="2672537"/>
            <a:ext cx="3382448" cy="33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892B0C-0B94-4E14-8902-0FA6F58C7178}"/>
              </a:ext>
            </a:extLst>
          </p:cNvPr>
          <p:cNvSpPr/>
          <p:nvPr/>
        </p:nvSpPr>
        <p:spPr>
          <a:xfrm>
            <a:off x="1521945" y="1604795"/>
            <a:ext cx="3728434" cy="8689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TDM sans injection (C-)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Image hypodense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8221C73-C2FC-4196-A016-498878875102}"/>
              </a:ext>
            </a:extLst>
          </p:cNvPr>
          <p:cNvCxnSpPr/>
          <p:nvPr/>
        </p:nvCxnSpPr>
        <p:spPr>
          <a:xfrm>
            <a:off x="1288628" y="3564946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82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8C663-841C-4629-873E-60EF7025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Hémangiome hépatique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159D4-B1ED-4F11-92E6-494C5594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42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FB2D51-A7B4-4BC0-BBC1-26F690D3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90808"/>
            <a:ext cx="4343113" cy="4903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5E5C26-1C93-4DE8-8FA1-3CC0EF124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871" y="1690808"/>
            <a:ext cx="4343113" cy="47456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8BCF25-FF57-427E-A8E4-F42E0495062F}"/>
              </a:ext>
            </a:extLst>
          </p:cNvPr>
          <p:cNvSpPr/>
          <p:nvPr/>
        </p:nvSpPr>
        <p:spPr>
          <a:xfrm rot="16200000">
            <a:off x="8778917" y="3891341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https://www.info-radiologie.ch/hemangiome-foie.php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445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D626B-0B48-4493-856C-7DDF4FC1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Hépatocarcinome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A3A89-11C5-4767-90E8-103A78B2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Porte aussi le nom de : </a:t>
            </a:r>
          </a:p>
          <a:p>
            <a:pPr lvl="1"/>
            <a:r>
              <a:rPr lang="fr-CA" dirty="0"/>
              <a:t>Hépatome</a:t>
            </a:r>
          </a:p>
          <a:p>
            <a:pPr lvl="1"/>
            <a:r>
              <a:rPr lang="fr-CA" dirty="0"/>
              <a:t>Carcinome hépatocellulaire (CHC)</a:t>
            </a:r>
          </a:p>
          <a:p>
            <a:pPr lvl="1"/>
            <a:endParaRPr lang="fr-CA" dirty="0"/>
          </a:p>
          <a:p>
            <a:r>
              <a:rPr lang="fr-CA" dirty="0"/>
              <a:t>Cancer au niveau de cellules hépatiques le plus fréquent</a:t>
            </a:r>
          </a:p>
          <a:p>
            <a:endParaRPr lang="fr-CA" dirty="0"/>
          </a:p>
          <a:p>
            <a:r>
              <a:rPr lang="fr-CA" dirty="0"/>
              <a:t>Facteurs de risques :</a:t>
            </a:r>
          </a:p>
          <a:p>
            <a:pPr lvl="1"/>
            <a:r>
              <a:rPr lang="fr-CA" dirty="0"/>
              <a:t>Hépatite (B – C)</a:t>
            </a:r>
          </a:p>
          <a:p>
            <a:pPr lvl="1"/>
            <a:r>
              <a:rPr lang="fr-CA" dirty="0"/>
              <a:t>Stéatose hépatique</a:t>
            </a:r>
          </a:p>
          <a:p>
            <a:pPr lvl="1"/>
            <a:r>
              <a:rPr lang="fr-CA" dirty="0"/>
              <a:t>Cirrhose</a:t>
            </a:r>
          </a:p>
          <a:p>
            <a:pPr lvl="1"/>
            <a:r>
              <a:rPr lang="fr-CA" dirty="0"/>
              <a:t>Alcoolisme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AA1132-543D-46F8-9A63-E5FACD2E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67590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F51C3-929B-4C71-B585-624CC8B4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Hépatocarcinome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4F357C-F054-4AC3-87F0-B549052CF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Se présente généralement sous deux formes : </a:t>
            </a:r>
          </a:p>
          <a:p>
            <a:pPr lvl="1"/>
            <a:r>
              <a:rPr lang="fr-CA" dirty="0" err="1"/>
              <a:t>Unifocale</a:t>
            </a:r>
            <a:r>
              <a:rPr lang="fr-CA" dirty="0"/>
              <a:t> : Masse généralement de grande taille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Multifocale : Multiples masses dans le tissus hépatique</a:t>
            </a:r>
          </a:p>
          <a:p>
            <a:pPr lvl="1"/>
            <a:endParaRPr lang="fr-CA" dirty="0"/>
          </a:p>
          <a:p>
            <a:r>
              <a:rPr lang="fr-CA" dirty="0"/>
              <a:t>Tumeur hypervascularisée (artère hépatique)</a:t>
            </a:r>
          </a:p>
          <a:p>
            <a:pPr lvl="1"/>
            <a:endParaRPr lang="fr-CA" dirty="0"/>
          </a:p>
          <a:p>
            <a:r>
              <a:rPr lang="fr-CA" dirty="0"/>
              <a:t>Signes tomodensitométriques : </a:t>
            </a:r>
          </a:p>
          <a:p>
            <a:pPr lvl="1"/>
            <a:r>
              <a:rPr lang="fr-CA" dirty="0"/>
              <a:t>Rehaussement (hyperdensité) de la tumeur en phase artérielle 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E0163-92B8-4DFF-B2E2-5F3983AF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9301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A9BB9-72FA-4347-A093-7DB17F5A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Hépatocarcinome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CE164B-37CE-4362-954D-5D1349FA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45</a:t>
            </a:fld>
            <a:endParaRPr lang="fr-FR" noProof="0"/>
          </a:p>
        </p:txBody>
      </p:sp>
      <p:pic>
        <p:nvPicPr>
          <p:cNvPr id="1026" name="Picture 2" descr="https://prod-images-static.radiopaedia.org/images/39180112/8cb8fc09ec60c52e5ff8835345a4a5_big_gallery.jpeg">
            <a:extLst>
              <a:ext uri="{FF2B5EF4-FFF2-40B4-BE49-F238E27FC236}">
                <a16:creationId xmlns:a16="http://schemas.microsoft.com/office/drawing/2014/main" id="{AF9DB121-0B0E-4984-AD3E-4CE07154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70" y="2101621"/>
            <a:ext cx="3656157" cy="36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381B73-3C6C-4670-951A-B3B0EB37C525}"/>
              </a:ext>
            </a:extLst>
          </p:cNvPr>
          <p:cNvCxnSpPr>
            <a:cxnSpLocks/>
          </p:cNvCxnSpPr>
          <p:nvPr/>
        </p:nvCxnSpPr>
        <p:spPr>
          <a:xfrm flipH="1" flipV="1">
            <a:off x="2650837" y="3467881"/>
            <a:ext cx="415636" cy="4618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prod-images-static.radiopaedia.org/images/39180202/5af727596865701a552721253e4c22_big_gallery.jpeg">
            <a:extLst>
              <a:ext uri="{FF2B5EF4-FFF2-40B4-BE49-F238E27FC236}">
                <a16:creationId xmlns:a16="http://schemas.microsoft.com/office/drawing/2014/main" id="{3EA6BA37-340E-4E8D-97E4-BA78BD77F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 b="22487"/>
          <a:stretch/>
        </p:blipFill>
        <p:spPr bwMode="auto">
          <a:xfrm>
            <a:off x="5469371" y="2327190"/>
            <a:ext cx="6000750" cy="32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702B9E9-BCD4-4209-8233-7B47BB285DDC}"/>
              </a:ext>
            </a:extLst>
          </p:cNvPr>
          <p:cNvCxnSpPr>
            <a:cxnSpLocks/>
          </p:cNvCxnSpPr>
          <p:nvPr/>
        </p:nvCxnSpPr>
        <p:spPr>
          <a:xfrm flipH="1" flipV="1">
            <a:off x="7412183" y="3236972"/>
            <a:ext cx="415636" cy="4618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51ECD-61F4-4CC1-AACC-95E617100D6B}"/>
              </a:ext>
            </a:extLst>
          </p:cNvPr>
          <p:cNvSpPr/>
          <p:nvPr/>
        </p:nvSpPr>
        <p:spPr>
          <a:xfrm>
            <a:off x="6436907" y="5731187"/>
            <a:ext cx="4065678" cy="261610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https://radiopaedia.org/cases/hepatocarcinoma-1?lang=us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68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DE0BEA-918A-4EAA-A38B-67A08FB1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46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A6DA5-8FE9-4D54-BAA5-DA0C5EC2F3DC}"/>
              </a:ext>
            </a:extLst>
          </p:cNvPr>
          <p:cNvSpPr/>
          <p:nvPr/>
        </p:nvSpPr>
        <p:spPr>
          <a:xfrm>
            <a:off x="2060283" y="2967335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Pathologies vasculaires</a:t>
            </a:r>
          </a:p>
        </p:txBody>
      </p:sp>
    </p:spTree>
    <p:extLst>
      <p:ext uri="{BB962C8B-B14F-4D97-AF65-F5344CB8AC3E}">
        <p14:creationId xmlns:p14="http://schemas.microsoft.com/office/powerpoint/2010/main" val="1918465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FD0A5-B953-4211-8C8A-55826746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Ischémie mésentérique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74091-75D9-4DEE-B6B4-CEAFB4F2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Ischémie</a:t>
            </a:r>
            <a:r>
              <a:rPr lang="fr-CA" dirty="0"/>
              <a:t> : Anémie locale, arrêt ou insuffisance de la circulation du sang dans un tissu ou un organe</a:t>
            </a:r>
          </a:p>
          <a:p>
            <a:r>
              <a:rPr lang="fr-CA" dirty="0"/>
              <a:t>3 types d’ischémie : </a:t>
            </a:r>
          </a:p>
          <a:p>
            <a:pPr lvl="1"/>
            <a:r>
              <a:rPr lang="fr-CA" dirty="0"/>
              <a:t>Ischémie d’origine artérielle :</a:t>
            </a:r>
          </a:p>
          <a:p>
            <a:pPr lvl="2"/>
            <a:r>
              <a:rPr lang="fr-CA" dirty="0"/>
              <a:t>Signes TDM : Paroi intestinale amincie, absence de rehaussement lors d’injection IV de PDC</a:t>
            </a:r>
          </a:p>
          <a:p>
            <a:pPr lvl="1"/>
            <a:r>
              <a:rPr lang="fr-CA" dirty="0"/>
              <a:t>Ischémie d’origine veineuse</a:t>
            </a:r>
          </a:p>
          <a:p>
            <a:pPr lvl="2"/>
            <a:r>
              <a:rPr lang="fr-CA" dirty="0"/>
              <a:t>Signes TDM : Épaississement de la paroi intestinales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C9165D-188D-469F-9FBC-BD5533E8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47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50FFF-A0D7-46A1-B23F-C55458CFB42F}"/>
              </a:ext>
            </a:extLst>
          </p:cNvPr>
          <p:cNvSpPr/>
          <p:nvPr/>
        </p:nvSpPr>
        <p:spPr>
          <a:xfrm>
            <a:off x="2994173" y="4804844"/>
            <a:ext cx="6356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TDM abdo-pelvien </a:t>
            </a:r>
            <a:r>
              <a:rPr lang="fr-F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multiphase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51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E2185-BE9D-4EED-A813-9EBFE373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Ischémie mésentérique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1E0635-3C6E-4178-998F-2353304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48</a:t>
            </a:fld>
            <a:endParaRPr lang="fr-FR" noProof="0"/>
          </a:p>
        </p:txBody>
      </p:sp>
      <p:pic>
        <p:nvPicPr>
          <p:cNvPr id="1026" name="Picture 2" descr="https://prod-images-static.radiopaedia.org/images/53982636/occluded_1_jumbo.jpeg">
            <a:extLst>
              <a:ext uri="{FF2B5EF4-FFF2-40B4-BE49-F238E27FC236}">
                <a16:creationId xmlns:a16="http://schemas.microsoft.com/office/drawing/2014/main" id="{5688E888-1CCB-484B-A387-75C93F74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38" y="1751673"/>
            <a:ext cx="6021568" cy="4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B3C6E2-28A9-4D98-AE6E-7258934AE616}"/>
              </a:ext>
            </a:extLst>
          </p:cNvPr>
          <p:cNvSpPr/>
          <p:nvPr/>
        </p:nvSpPr>
        <p:spPr>
          <a:xfrm>
            <a:off x="870374" y="5965989"/>
            <a:ext cx="2341334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https://radiopaedia.org/cases/arterial-occlusive-mesenteric-ischaemia?lang=us</a:t>
            </a:r>
            <a:r>
              <a:rPr lang="fr-CA" sz="11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BD638-A3D8-4E22-8356-C09CE8863843}"/>
              </a:ext>
            </a:extLst>
          </p:cNvPr>
          <p:cNvSpPr/>
          <p:nvPr/>
        </p:nvSpPr>
        <p:spPr>
          <a:xfrm>
            <a:off x="6653349" y="3389909"/>
            <a:ext cx="1367246" cy="296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Blocage de 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F5550-CD23-4481-BAA1-175E10E397A0}"/>
              </a:ext>
            </a:extLst>
          </p:cNvPr>
          <p:cNvSpPr/>
          <p:nvPr/>
        </p:nvSpPr>
        <p:spPr>
          <a:xfrm>
            <a:off x="4175760" y="3965202"/>
            <a:ext cx="1528354" cy="415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Blocage du tronc </a:t>
            </a:r>
            <a:r>
              <a:rPr lang="fr-CA" sz="1200" dirty="0" err="1">
                <a:solidFill>
                  <a:schemeClr val="tx1"/>
                </a:solidFill>
              </a:rPr>
              <a:t>ceoliaque</a:t>
            </a: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1FDED-442D-4747-A8B8-5A6D5FD327B9}"/>
              </a:ext>
            </a:extLst>
          </p:cNvPr>
          <p:cNvSpPr/>
          <p:nvPr/>
        </p:nvSpPr>
        <p:spPr>
          <a:xfrm>
            <a:off x="6448697" y="3910870"/>
            <a:ext cx="2286000" cy="415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>
                <a:solidFill>
                  <a:schemeClr val="tx1"/>
                </a:solidFill>
              </a:rPr>
              <a:t>Blocage des branches jéjunales et iléales</a:t>
            </a:r>
          </a:p>
        </p:txBody>
      </p:sp>
    </p:spTree>
    <p:extLst>
      <p:ext uri="{BB962C8B-B14F-4D97-AF65-F5344CB8AC3E}">
        <p14:creationId xmlns:p14="http://schemas.microsoft.com/office/powerpoint/2010/main" val="3642997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F9ADF-2400-4DD0-8FE0-4607D434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Colite ischémique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A828A-93C9-4A01-B300-58D2FDE0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Lésion du gros intestin consécutive à une interruption de la circulation sanguine. </a:t>
            </a:r>
          </a:p>
          <a:p>
            <a:r>
              <a:rPr lang="fr-CA" dirty="0"/>
              <a:t>Rarement d’origine veineuse</a:t>
            </a:r>
          </a:p>
          <a:p>
            <a:r>
              <a:rPr lang="fr-CA" dirty="0"/>
              <a:t>Signes TDM : </a:t>
            </a:r>
          </a:p>
          <a:p>
            <a:pPr lvl="1"/>
            <a:r>
              <a:rPr lang="fr-CA" dirty="0"/>
              <a:t>Absence de rehaussement de la paroi colique</a:t>
            </a:r>
          </a:p>
          <a:p>
            <a:pPr lvl="2"/>
            <a:r>
              <a:rPr lang="fr-CA" dirty="0"/>
              <a:t>Indique la gangrène ischémique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0B707-CB4D-4C8F-A220-C93A9E13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49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5FD33-D285-4B9E-A6A2-E10E65059506}"/>
              </a:ext>
            </a:extLst>
          </p:cNvPr>
          <p:cNvSpPr/>
          <p:nvPr/>
        </p:nvSpPr>
        <p:spPr>
          <a:xfrm>
            <a:off x="2994173" y="4804844"/>
            <a:ext cx="6356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TDM abdo-pelvien </a:t>
            </a:r>
            <a:r>
              <a:rPr lang="fr-F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multiphase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1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FC558-56FF-4D87-BE4B-F1CA8F31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Pneumopéritoine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23025-1275-417A-A437-99E513FB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pratique au TDM, pour bien différencier un pneumopéritoine des anses digestives, du </a:t>
            </a:r>
            <a:r>
              <a:rPr lang="fr-CA" dirty="0" err="1"/>
              <a:t>gastrografin</a:t>
            </a:r>
            <a:r>
              <a:rPr lang="fr-CA" dirty="0"/>
              <a:t> (produit iodé hydrosoluble) peut être administré par voie orale et/ou rectale.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845425-1B69-4DC4-A90D-C6B9C10E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</a:t>
            </a:fld>
            <a:endParaRPr lang="fr-FR" noProof="0"/>
          </a:p>
        </p:txBody>
      </p:sp>
      <p:pic>
        <p:nvPicPr>
          <p:cNvPr id="2050" name="Picture 2" descr="https://prod-images-static.radiopaedia.org/images/27063354/ce7b45a63ac971c403ddacf9ff871b_big_gallery.jpeg">
            <a:extLst>
              <a:ext uri="{FF2B5EF4-FFF2-40B4-BE49-F238E27FC236}">
                <a16:creationId xmlns:a16="http://schemas.microsoft.com/office/drawing/2014/main" id="{84BC0FDA-A460-42C3-BF2D-DBE9A940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45" y="2677062"/>
            <a:ext cx="3974876" cy="39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88B0D9E-5090-4476-BF29-620719294FF4}"/>
              </a:ext>
            </a:extLst>
          </p:cNvPr>
          <p:cNvCxnSpPr>
            <a:cxnSpLocks/>
          </p:cNvCxnSpPr>
          <p:nvPr/>
        </p:nvCxnSpPr>
        <p:spPr>
          <a:xfrm>
            <a:off x="3786389" y="3992014"/>
            <a:ext cx="20091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B5B7C8A-F25A-410D-8994-993A15336C41}"/>
              </a:ext>
            </a:extLst>
          </p:cNvPr>
          <p:cNvSpPr txBox="1"/>
          <p:nvPr/>
        </p:nvSpPr>
        <p:spPr>
          <a:xfrm>
            <a:off x="999305" y="3391849"/>
            <a:ext cx="270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2"/>
                </a:solidFill>
              </a:rPr>
              <a:t>Anse digestive avec opacification des parois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8B18FE2-93FF-443D-98C8-3C5B30BC0B01}"/>
              </a:ext>
            </a:extLst>
          </p:cNvPr>
          <p:cNvCxnSpPr>
            <a:cxnSpLocks/>
          </p:cNvCxnSpPr>
          <p:nvPr/>
        </p:nvCxnSpPr>
        <p:spPr>
          <a:xfrm flipH="1">
            <a:off x="6630474" y="3676035"/>
            <a:ext cx="237185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4E864C0-E098-4D2D-A430-98E05B2B8AEC}"/>
              </a:ext>
            </a:extLst>
          </p:cNvPr>
          <p:cNvSpPr txBox="1"/>
          <p:nvPr/>
        </p:nvSpPr>
        <p:spPr>
          <a:xfrm>
            <a:off x="9102946" y="3429000"/>
            <a:ext cx="270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2"/>
                </a:solidFill>
              </a:rPr>
              <a:t>Pneumopéritoine</a:t>
            </a:r>
          </a:p>
        </p:txBody>
      </p:sp>
    </p:spTree>
    <p:extLst>
      <p:ext uri="{BB962C8B-B14F-4D97-AF65-F5344CB8AC3E}">
        <p14:creationId xmlns:p14="http://schemas.microsoft.com/office/powerpoint/2010/main" val="10085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25E57-BAB4-43B5-B5CB-F648F9B0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Colite ischémique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7E46E9-BD6C-416C-AFD4-65B8879A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50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6F0EC5-BE2C-4BB8-89BB-B045E5FD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17" y="1646418"/>
            <a:ext cx="5631515" cy="49610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A84D9-1487-46E6-AAEF-0B38A4EAF5C3}"/>
              </a:ext>
            </a:extLst>
          </p:cNvPr>
          <p:cNvSpPr/>
          <p:nvPr/>
        </p:nvSpPr>
        <p:spPr>
          <a:xfrm>
            <a:off x="9376942" y="5756702"/>
            <a:ext cx="2657280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A" sz="1050" dirty="0"/>
              <a:t>Source : Traité d’imagerie médicale, 2</a:t>
            </a:r>
            <a:r>
              <a:rPr lang="fr-CA" sz="1050" baseline="30000" dirty="0"/>
              <a:t>e</a:t>
            </a:r>
            <a:r>
              <a:rPr lang="fr-CA" sz="1050" dirty="0"/>
              <a:t> édition, volume 1, page 512</a:t>
            </a:r>
          </a:p>
        </p:txBody>
      </p:sp>
    </p:spTree>
    <p:extLst>
      <p:ext uri="{BB962C8B-B14F-4D97-AF65-F5344CB8AC3E}">
        <p14:creationId xmlns:p14="http://schemas.microsoft.com/office/powerpoint/2010/main" val="1361847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142D7-CF10-4954-BDFA-788D49D6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Sténose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A6BBF-7B6E-4BC5-87C9-2A664C49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Rétrécissement d’un conduit, dans ce cas-ci, de l’aorte abdominale ou d’une de ses branches</a:t>
            </a:r>
          </a:p>
          <a:p>
            <a:endParaRPr lang="fr-CA" dirty="0"/>
          </a:p>
          <a:p>
            <a:r>
              <a:rPr lang="fr-CA" dirty="0"/>
              <a:t>L’acquisition des images devra se réaliser en phase d’injection artérielle pour une meilleure visualisation des artères </a:t>
            </a:r>
          </a:p>
          <a:p>
            <a:endParaRPr lang="fr-CA" dirty="0"/>
          </a:p>
          <a:p>
            <a:r>
              <a:rPr lang="fr-CA" dirty="0"/>
              <a:t>Le diamètre de l’artère sera alors diminuée à l’endroit de la sténose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D664F7-3097-49D6-A2C0-C5634507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5499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4C85B-812B-4C52-9981-44BD1879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Sténose artérielle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13C0F1-3550-4262-8563-717F0526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52</a:t>
            </a:fld>
            <a:endParaRPr lang="fr-FR" noProof="0"/>
          </a:p>
        </p:txBody>
      </p:sp>
      <p:pic>
        <p:nvPicPr>
          <p:cNvPr id="2050" name="Picture 2" descr="https://prod-images-static.radiopaedia.org/images/1340793/b04f030a52cc9074a9d87584703e40_big_gallery.jpg">
            <a:extLst>
              <a:ext uri="{FF2B5EF4-FFF2-40B4-BE49-F238E27FC236}">
                <a16:creationId xmlns:a16="http://schemas.microsoft.com/office/drawing/2014/main" id="{441CA425-C530-48EC-83F6-A76DCDE8D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22100"/>
          <a:stretch/>
        </p:blipFill>
        <p:spPr bwMode="auto">
          <a:xfrm>
            <a:off x="3744374" y="2364187"/>
            <a:ext cx="6114339" cy="36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7EC1C3-D699-400E-87C0-E7CF65416DD0}"/>
              </a:ext>
            </a:extLst>
          </p:cNvPr>
          <p:cNvCxnSpPr>
            <a:cxnSpLocks/>
          </p:cNvCxnSpPr>
          <p:nvPr/>
        </p:nvCxnSpPr>
        <p:spPr>
          <a:xfrm flipV="1">
            <a:off x="7393578" y="4209858"/>
            <a:ext cx="73100" cy="5206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6205D53-8202-43DE-AFEC-CA739860DE54}"/>
              </a:ext>
            </a:extLst>
          </p:cNvPr>
          <p:cNvSpPr/>
          <p:nvPr/>
        </p:nvSpPr>
        <p:spPr>
          <a:xfrm>
            <a:off x="5267522" y="1796197"/>
            <a:ext cx="306804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400" dirty="0"/>
              <a:t>Sténose de l’artère rénale gauche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675CD-43E2-4F14-9EFC-07A18407B5F7}"/>
              </a:ext>
            </a:extLst>
          </p:cNvPr>
          <p:cNvSpPr/>
          <p:nvPr/>
        </p:nvSpPr>
        <p:spPr>
          <a:xfrm>
            <a:off x="992294" y="6055529"/>
            <a:ext cx="2341334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https://radiopaedia.org/cases/renal-artery-stenosis-and-renal-infarction?lang=us</a:t>
            </a:r>
            <a:r>
              <a:rPr lang="fr-CA" sz="1100" dirty="0"/>
              <a:t>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E0A6F40-5DE6-4910-BB77-D3A5CC559023}"/>
              </a:ext>
            </a:extLst>
          </p:cNvPr>
          <p:cNvCxnSpPr>
            <a:cxnSpLocks/>
          </p:cNvCxnSpPr>
          <p:nvPr/>
        </p:nvCxnSpPr>
        <p:spPr>
          <a:xfrm flipH="1">
            <a:off x="7171510" y="3429000"/>
            <a:ext cx="222068" cy="468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09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85D6D-9D32-477D-B339-4F50CD47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/>
              <a:t>AAA (Anévrisme de l’aorte abdominale)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BEA79-BD4B-4EFE-803A-8BECE881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Distension de la paroi d’un vaisseau constituant une poche ou une cavité remplie de sang en continuité avec la lumière du vaisseau.</a:t>
            </a:r>
          </a:p>
          <a:p>
            <a:endParaRPr lang="fr-CA" dirty="0"/>
          </a:p>
          <a:p>
            <a:r>
              <a:rPr lang="fr-CA" dirty="0"/>
              <a:t>Les parois du vaisseau sont alors affaiblies</a:t>
            </a:r>
          </a:p>
          <a:p>
            <a:endParaRPr lang="fr-CA" dirty="0"/>
          </a:p>
          <a:p>
            <a:r>
              <a:rPr lang="fr-CA" dirty="0"/>
              <a:t>Souvent classé par rapport à la position des artères rénales</a:t>
            </a:r>
          </a:p>
          <a:p>
            <a:pPr lvl="1"/>
            <a:r>
              <a:rPr lang="fr-CA" dirty="0"/>
              <a:t>Anévrisme supra-rénale : Au-dessus</a:t>
            </a:r>
          </a:p>
          <a:p>
            <a:pPr lvl="1"/>
            <a:r>
              <a:rPr lang="fr-CA" dirty="0"/>
              <a:t>Anévrisme infra-rénale : En-dessous</a:t>
            </a:r>
          </a:p>
          <a:p>
            <a:endParaRPr lang="fr-CA" dirty="0"/>
          </a:p>
          <a:p>
            <a:r>
              <a:rPr lang="fr-CA" dirty="0"/>
              <a:t>Cause principales : Athérosclérose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34211-102C-46E2-8A6A-A23C53D9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8393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ECED8-0BC2-4428-9811-0D3E2766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AAA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1A5317-DFCF-48C5-B53D-0C4591E0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54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E88984-5D0B-4662-A4AC-B19C8070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35" y="1721054"/>
            <a:ext cx="3953427" cy="49346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DC8153-D8FD-4AE3-A138-C7658F14F8BD}"/>
              </a:ext>
            </a:extLst>
          </p:cNvPr>
          <p:cNvSpPr/>
          <p:nvPr/>
        </p:nvSpPr>
        <p:spPr>
          <a:xfrm>
            <a:off x="1619311" y="5724603"/>
            <a:ext cx="2341334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https://www.info-radiologie.ch/anevrisme-aorte-abdominal.php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050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C0A57-58FC-4B2B-B6B0-F4F88EA4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Dissection aortique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4660E2-6D7B-4251-A7AA-2CD25B78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Déchirure de l’intima (parois interne de l’aorte)</a:t>
            </a:r>
          </a:p>
          <a:p>
            <a:r>
              <a:rPr lang="fr-CA" dirty="0"/>
              <a:t>Cette déchirure s’étend longitudinalement dans la média (paroi moyenne de l’aorte) et entraine la fissuration de la paroi aortique dans laquelle s’accumule du sang</a:t>
            </a:r>
          </a:p>
          <a:p>
            <a:r>
              <a:rPr lang="fr-CA" dirty="0"/>
              <a:t>Lorsque la déchirure provoque une hémorragie affectant toute l’épaisseur de la paroi aortique, l’aorte peut se rompre et conduire à une hémorragie fatale.</a:t>
            </a:r>
          </a:p>
          <a:p>
            <a:r>
              <a:rPr lang="fr-CA" dirty="0"/>
              <a:t>La dissection peut même se continuer dans les artères du cou, les artères coronaires, rénales, etc.</a:t>
            </a:r>
          </a:p>
          <a:p>
            <a:r>
              <a:rPr lang="fr-CA" dirty="0"/>
              <a:t>Symptômes : </a:t>
            </a:r>
          </a:p>
          <a:p>
            <a:pPr lvl="1"/>
            <a:r>
              <a:rPr lang="fr-CA" dirty="0"/>
              <a:t>Douleur thoracique sourde, importante et brutale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5B132B-B60C-4E3F-82D1-5D206451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12828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0F405-0FEA-40D3-BE57-FFA4DEFC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Dissection aortique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77F02-D679-46C4-B241-1280378C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TDM est la modalité de choix pour la recherche de cette pathologie.</a:t>
            </a:r>
          </a:p>
          <a:p>
            <a:endParaRPr lang="fr-CA" dirty="0"/>
          </a:p>
          <a:p>
            <a:r>
              <a:rPr lang="fr-CA" dirty="0"/>
              <a:t>L’examen du thorax sera ajouté à celui de l’abdomen pour réaliser une </a:t>
            </a:r>
            <a:r>
              <a:rPr lang="fr-CA" b="1" u="sng" dirty="0"/>
              <a:t>acquisition </a:t>
            </a:r>
            <a:r>
              <a:rPr lang="fr-CA" b="1" u="sng" dirty="0" err="1"/>
              <a:t>multiphase</a:t>
            </a:r>
            <a:r>
              <a:rPr lang="fr-CA" b="1" u="sng" dirty="0"/>
              <a:t> thoraco-</a:t>
            </a:r>
            <a:r>
              <a:rPr lang="fr-CA" b="1" u="sng" dirty="0" err="1"/>
              <a:t>abdomo</a:t>
            </a:r>
            <a:r>
              <a:rPr lang="fr-CA" b="1" u="sng" dirty="0"/>
              <a:t>-pelvienne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B30D7-3155-4261-88B2-D7CE52F7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56</a:t>
            </a:fld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783A7-2EA9-4A77-B3C5-A35448494B43}"/>
              </a:ext>
            </a:extLst>
          </p:cNvPr>
          <p:cNvSpPr/>
          <p:nvPr/>
        </p:nvSpPr>
        <p:spPr>
          <a:xfrm>
            <a:off x="3116683" y="3803359"/>
            <a:ext cx="63560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TDM TAP </a:t>
            </a:r>
            <a:r>
              <a:rPr lang="fr-F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multiphase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2385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A1F55-9B33-405B-9444-A01F9998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Dissection aortique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F6189-3521-48EA-9249-482883F0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TAP C- :</a:t>
            </a:r>
          </a:p>
          <a:p>
            <a:pPr lvl="1"/>
            <a:r>
              <a:rPr lang="fr-CA" dirty="0"/>
              <a:t>Démontre la présence de calcifications reliée à l’athérosclérose</a:t>
            </a:r>
          </a:p>
          <a:p>
            <a:pPr lvl="1"/>
            <a:endParaRPr lang="fr-CA" dirty="0"/>
          </a:p>
          <a:p>
            <a:r>
              <a:rPr lang="fr-CA" dirty="0"/>
              <a:t>TAP C+ artériel : </a:t>
            </a:r>
          </a:p>
          <a:p>
            <a:pPr lvl="1"/>
            <a:r>
              <a:rPr lang="fr-CA" dirty="0"/>
              <a:t>Démontre l’opacification (hyperdense)de l’aorte ainsi que le trait de fissuration (hypodense)</a:t>
            </a:r>
          </a:p>
          <a:p>
            <a:pPr lvl="1"/>
            <a:endParaRPr lang="fr-CA" dirty="0"/>
          </a:p>
          <a:p>
            <a:r>
              <a:rPr lang="fr-CA" dirty="0"/>
              <a:t>TAP C+ veineux : </a:t>
            </a:r>
          </a:p>
          <a:p>
            <a:pPr lvl="1"/>
            <a:r>
              <a:rPr lang="fr-CA" dirty="0"/>
              <a:t>Visualisation du réseau veineux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CDE16C-BA9A-405E-9F24-0BDD0BD8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20988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E7B37-96A6-4B16-949E-94B6B10C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Dissection aortique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71B06-C071-47C2-976F-3EB32DB4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58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0DA891-D5C2-4A78-B1D3-85EBC2D5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56" y="1585990"/>
            <a:ext cx="4901673" cy="4867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E49AA1-16E8-486A-A299-2689FA6BEA6A}"/>
              </a:ext>
            </a:extLst>
          </p:cNvPr>
          <p:cNvSpPr/>
          <p:nvPr/>
        </p:nvSpPr>
        <p:spPr>
          <a:xfrm>
            <a:off x="1371600" y="2910894"/>
            <a:ext cx="306804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dirty="0"/>
              <a:t>Image axiale du lambeau de dissection dans l’aorte abdominale </a:t>
            </a:r>
            <a:r>
              <a:rPr lang="fr-CA" dirty="0">
                <a:solidFill>
                  <a:srgbClr val="C20303"/>
                </a:solidFill>
              </a:rPr>
              <a:t>(flèche rouge) </a:t>
            </a:r>
            <a:r>
              <a:rPr lang="fr-CA" dirty="0"/>
              <a:t>qui s’étend dans l’artère mésentérique </a:t>
            </a:r>
            <a:r>
              <a:rPr lang="fr-CA" dirty="0" err="1"/>
              <a:t>supériueure</a:t>
            </a:r>
            <a:r>
              <a:rPr lang="fr-CA" dirty="0"/>
              <a:t> </a:t>
            </a:r>
            <a:r>
              <a:rPr lang="fr-CA" dirty="0">
                <a:solidFill>
                  <a:srgbClr val="008001"/>
                </a:solidFill>
              </a:rPr>
              <a:t>(flèche verte)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7E654-4EDB-4EFE-8F9A-E56EDF995157}"/>
              </a:ext>
            </a:extLst>
          </p:cNvPr>
          <p:cNvSpPr/>
          <p:nvPr/>
        </p:nvSpPr>
        <p:spPr>
          <a:xfrm>
            <a:off x="9649733" y="4432945"/>
            <a:ext cx="2341334" cy="1615827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3"/>
              </a:rPr>
              <a:t>https://www.merckmanuals.com/fr-ca/professional/troubles-cardiovasculaires/maladies-de-aorte-et-de-ses-branches/dissection-aortique#:~:text=La%20dissection%20aortique%20est%20due,une%20h%C3%A9morragie%20dans%20la%20m%C3%A9dia</a:t>
            </a:r>
            <a:r>
              <a:rPr lang="fr-CA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7780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B762A-539D-4E38-986F-21A9FF67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Dissection aortique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915DE7-1F08-4E9F-8945-0A7E8A2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59</a:t>
            </a:fld>
            <a:endParaRPr lang="fr-FR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848A32-3549-4421-80EC-662A1762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3" y="1673792"/>
            <a:ext cx="4021800" cy="49839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DBF3E1-094D-4294-A0AD-0D81D439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02" y="1673791"/>
            <a:ext cx="3925685" cy="49839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3F073D-A0D9-4AC0-97BF-704164FF3128}"/>
              </a:ext>
            </a:extLst>
          </p:cNvPr>
          <p:cNvSpPr/>
          <p:nvPr/>
        </p:nvSpPr>
        <p:spPr>
          <a:xfrm rot="16200000">
            <a:off x="9802133" y="4432945"/>
            <a:ext cx="2341334" cy="600164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1100" dirty="0">
                <a:hlinkClick r:id="rId4"/>
              </a:rPr>
              <a:t>https://www.info-radiologie.ch/dissection-aortique-type-a.php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5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97081-BD72-48BA-BB2D-1A410FC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Ascite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D23BA-5C12-494D-B543-86080CDF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5367092" cy="4687529"/>
          </a:xfrm>
        </p:spPr>
        <p:txBody>
          <a:bodyPr/>
          <a:lstStyle/>
          <a:p>
            <a:r>
              <a:rPr lang="fr-CA" dirty="0"/>
              <a:t>Présence de liquide entre les deux feuillets du péritoine</a:t>
            </a:r>
          </a:p>
          <a:p>
            <a:r>
              <a:rPr lang="fr-CA" dirty="0"/>
              <a:t>Abdomen dur et gonflé</a:t>
            </a:r>
          </a:p>
          <a:p>
            <a:r>
              <a:rPr lang="fr-CA" dirty="0"/>
              <a:t>Traitement : </a:t>
            </a:r>
          </a:p>
          <a:p>
            <a:pPr lvl="1"/>
            <a:r>
              <a:rPr lang="fr-CA" dirty="0"/>
              <a:t>Ponction d’ascite</a:t>
            </a:r>
          </a:p>
          <a:p>
            <a:endParaRPr lang="fr-CA" dirty="0"/>
          </a:p>
          <a:p>
            <a:r>
              <a:rPr lang="fr-CA" dirty="0"/>
              <a:t>Signes TDM : </a:t>
            </a:r>
          </a:p>
          <a:p>
            <a:pPr lvl="1"/>
            <a:r>
              <a:rPr lang="fr-CA" b="1" dirty="0"/>
              <a:t>Image hypodense comparativement au foie, reins, pancréas, rate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979C46-E267-4991-B668-6329F06E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6</a:t>
            </a:fld>
            <a:endParaRPr lang="fr-FR" noProof="0"/>
          </a:p>
        </p:txBody>
      </p:sp>
      <p:pic>
        <p:nvPicPr>
          <p:cNvPr id="3074" name="Picture 2" descr="Imagerie du pe´ritoine">
            <a:extLst>
              <a:ext uri="{FF2B5EF4-FFF2-40B4-BE49-F238E27FC236}">
                <a16:creationId xmlns:a16="http://schemas.microsoft.com/office/drawing/2014/main" id="{87E78D5F-742A-4007-9400-4F6466F5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92" y="2104493"/>
            <a:ext cx="5367092" cy="36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2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38D6A-AAB5-4FAF-B346-539C8CC8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Ascite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2E3C1-A42F-4084-8608-ABEA1F4F8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2"/>
            <a:ext cx="9601200" cy="566198"/>
          </a:xfrm>
        </p:spPr>
        <p:txBody>
          <a:bodyPr/>
          <a:lstStyle/>
          <a:p>
            <a:r>
              <a:rPr lang="fr-CA" dirty="0"/>
              <a:t>Pourquoi une zone hypodense ??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E688B-906E-4EFB-ACD5-F730E2F1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986FE8-C9F6-4C7B-8CFA-8C63A92FE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050870"/>
            <a:ext cx="9261566" cy="4341559"/>
          </a:xfrm>
          <a:prstGeom prst="rect">
            <a:avLst/>
          </a:prstGeom>
        </p:spPr>
      </p:pic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7E12F5DE-CD33-4315-9357-B747D9990732}"/>
              </a:ext>
            </a:extLst>
          </p:cNvPr>
          <p:cNvSpPr txBox="1">
            <a:spLocks/>
          </p:cNvSpPr>
          <p:nvPr/>
        </p:nvSpPr>
        <p:spPr>
          <a:xfrm>
            <a:off x="2274330" y="6359198"/>
            <a:ext cx="6858772" cy="4988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Ref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: </a:t>
            </a:r>
            <a:r>
              <a: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DILLENSEGER, J.-P., E., MOERSCHEL, C. ZORN, Guide des technologies de l’imagerie médicale et de la radiothérapie Quand la théorie éclaire la pratique. Elsevier Masson, 2016, page 126</a:t>
            </a:r>
          </a:p>
        </p:txBody>
      </p:sp>
    </p:spTree>
    <p:extLst>
      <p:ext uri="{BB962C8B-B14F-4D97-AF65-F5344CB8AC3E}">
        <p14:creationId xmlns:p14="http://schemas.microsoft.com/office/powerpoint/2010/main" val="28136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BBC532B-576A-4B2C-A7F7-39CFFDCC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Péritonite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4710CF-97DE-4BA2-88A8-0D0568DA4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Inflammation du péritoine</a:t>
            </a:r>
          </a:p>
          <a:p>
            <a:r>
              <a:rPr lang="fr-CA" dirty="0"/>
              <a:t>Cause : </a:t>
            </a:r>
          </a:p>
          <a:p>
            <a:pPr lvl="1"/>
            <a:r>
              <a:rPr lang="fr-CA" dirty="0"/>
              <a:t>Bactéries passant du tube digestif dans le péritoine </a:t>
            </a:r>
          </a:p>
          <a:p>
            <a:pPr lvl="2"/>
            <a:r>
              <a:rPr lang="fr-CA" dirty="0"/>
              <a:t>Perforation, rupture d’organes ou coupure accidentelle ou chirurgicale de l’abdomen</a:t>
            </a:r>
          </a:p>
          <a:p>
            <a:pPr lvl="2"/>
            <a:endParaRPr lang="fr-CA" dirty="0"/>
          </a:p>
          <a:p>
            <a:r>
              <a:rPr lang="fr-CA" b="1" dirty="0"/>
              <a:t>Urgence vitale : </a:t>
            </a:r>
          </a:p>
          <a:p>
            <a:pPr lvl="1"/>
            <a:r>
              <a:rPr lang="fr-CA" dirty="0"/>
              <a:t>Comme le péritoine enveloppe plusieurs organes, l’inflammation du péritoine peut se propager aux différents organes et causer une septicémie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A1D49-47B3-450E-A19E-54B46179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345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5D9D4-508C-4A23-BBF8-212F7398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Péritonite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555EC1-4288-47E2-8A04-6E11BBD9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3666878"/>
          </a:xfrm>
        </p:spPr>
        <p:txBody>
          <a:bodyPr/>
          <a:lstStyle/>
          <a:p>
            <a:r>
              <a:rPr lang="fr-CA" dirty="0"/>
              <a:t>Le TDM permettra principalement de déterminer les causes de la péritonite (perforation, rupture, etc.).</a:t>
            </a:r>
          </a:p>
          <a:p>
            <a:endParaRPr lang="fr-CA" dirty="0"/>
          </a:p>
          <a:p>
            <a:r>
              <a:rPr lang="fr-CA" b="1" dirty="0"/>
              <a:t>Le diagnostic se fera principalement par un examen physique et analyse sanguine. </a:t>
            </a:r>
          </a:p>
          <a:p>
            <a:endParaRPr lang="fr-CA" b="1" dirty="0"/>
          </a:p>
          <a:p>
            <a:r>
              <a:rPr lang="fr-CA" b="1" dirty="0"/>
              <a:t>L’utilisation de l’imagerie pour la recherche de péritonite est non utile au diagnostic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9EC12E-58F3-4869-8991-EFCC62D6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6829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Rogner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776_TF22874644" id="{A5785218-F643-4B25-B3CC-E419FB7DE297}" vid="{9F174A91-955B-4108-B206-39ED90CBE52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1E7B-2E87-4FF3-8F3F-2C35BCD32914}">
  <ds:schemaRefs>
    <ds:schemaRef ds:uri="6dc4bcd6-49db-4c07-9060-8acfc67cef9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b0879af-3eba-417a-a55a-ffe6dcd6ca7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Cartes à collectionner</Template>
  <TotalTime>0</TotalTime>
  <Words>2494</Words>
  <Application>Microsoft Office PowerPoint</Application>
  <PresentationFormat>Grand écran</PresentationFormat>
  <Paragraphs>403</Paragraphs>
  <Slides>59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5" baseType="lpstr">
      <vt:lpstr>Arial</vt:lpstr>
      <vt:lpstr>Calibri</vt:lpstr>
      <vt:lpstr>Franklin Gothic Book</vt:lpstr>
      <vt:lpstr>Impact</vt:lpstr>
      <vt:lpstr>Segoe UI Light</vt:lpstr>
      <vt:lpstr>Rogner</vt:lpstr>
      <vt:lpstr>Pathologies abdominales en tomodensitométrie</vt:lpstr>
      <vt:lpstr>Pathologies abdominales </vt:lpstr>
      <vt:lpstr>Occlusion – sub-occlusion </vt:lpstr>
      <vt:lpstr>Pneumopéritoine</vt:lpstr>
      <vt:lpstr>Pneumopéritoine</vt:lpstr>
      <vt:lpstr>Ascite</vt:lpstr>
      <vt:lpstr>Ascite </vt:lpstr>
      <vt:lpstr>Péritonite </vt:lpstr>
      <vt:lpstr>Péritonite</vt:lpstr>
      <vt:lpstr>Appendicite</vt:lpstr>
      <vt:lpstr>Appendicite</vt:lpstr>
      <vt:lpstr>Iléite </vt:lpstr>
      <vt:lpstr>Iléite – Maladie de Crohn</vt:lpstr>
      <vt:lpstr>Iléite – Maladie de Crohn</vt:lpstr>
      <vt:lpstr>Colite ulcéreuse – rectocolite hémorragique </vt:lpstr>
      <vt:lpstr>Diverticulite</vt:lpstr>
      <vt:lpstr>Diverticulite </vt:lpstr>
      <vt:lpstr>Diverticulite</vt:lpstr>
      <vt:lpstr>Fistules jéjuno-colique</vt:lpstr>
      <vt:lpstr>Mégacôlon toxique (colectasie) </vt:lpstr>
      <vt:lpstr>Mégacôlon toxique (colectasie)  </vt:lpstr>
      <vt:lpstr>Mégacôlon toxique (colectasie)  </vt:lpstr>
      <vt:lpstr>Cancer colorectal</vt:lpstr>
      <vt:lpstr>Cholelithiase (lithiase biliaire)</vt:lpstr>
      <vt:lpstr>Cholelithiase (lithiase biliaire)</vt:lpstr>
      <vt:lpstr>Cholécystite </vt:lpstr>
      <vt:lpstr>Cholécystite </vt:lpstr>
      <vt:lpstr>Pancréatite</vt:lpstr>
      <vt:lpstr>Pancréatite</vt:lpstr>
      <vt:lpstr>Adénocarcinome du pancréas</vt:lpstr>
      <vt:lpstr>Adénocarcinome du pancréas </vt:lpstr>
      <vt:lpstr>Adénocarcinome du pancréas</vt:lpstr>
      <vt:lpstr>Cirrhose </vt:lpstr>
      <vt:lpstr>Cirrhose</vt:lpstr>
      <vt:lpstr>Cirrhose</vt:lpstr>
      <vt:lpstr>Stéatose hépatique </vt:lpstr>
      <vt:lpstr>Stéatose hépatique</vt:lpstr>
      <vt:lpstr>Stéatose hépatique</vt:lpstr>
      <vt:lpstr>Hémangiome hépatique</vt:lpstr>
      <vt:lpstr>Hémangiome hépatique </vt:lpstr>
      <vt:lpstr>Hémangiome hépatique</vt:lpstr>
      <vt:lpstr>Hémangiome hépatique</vt:lpstr>
      <vt:lpstr>Hépatocarcinome</vt:lpstr>
      <vt:lpstr>Hépatocarcinome</vt:lpstr>
      <vt:lpstr>Hépatocarcinome</vt:lpstr>
      <vt:lpstr>Présentation PowerPoint</vt:lpstr>
      <vt:lpstr>Ischémie mésentérique </vt:lpstr>
      <vt:lpstr>Ischémie mésentérique</vt:lpstr>
      <vt:lpstr>Colite ischémique</vt:lpstr>
      <vt:lpstr>Colite ischémique</vt:lpstr>
      <vt:lpstr>Sténose artérielle</vt:lpstr>
      <vt:lpstr>Sténose artérielle</vt:lpstr>
      <vt:lpstr>AAA (Anévrisme de l’aorte abdominale)</vt:lpstr>
      <vt:lpstr>AAA</vt:lpstr>
      <vt:lpstr>Dissection aortique</vt:lpstr>
      <vt:lpstr>Dissection aortique </vt:lpstr>
      <vt:lpstr>Dissection aortique</vt:lpstr>
      <vt:lpstr>Dissection aortique</vt:lpstr>
      <vt:lpstr>Dissection aortique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2022-04-01T18:27:47Z</dcterms:created>
  <dcterms:modified xsi:type="dcterms:W3CDTF">2022-04-05T20:13:07Z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