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325" r:id="rId3"/>
    <p:sldId id="316" r:id="rId4"/>
    <p:sldId id="319" r:id="rId5"/>
    <p:sldId id="322" r:id="rId6"/>
    <p:sldId id="317" r:id="rId7"/>
    <p:sldId id="318" r:id="rId8"/>
    <p:sldId id="328" r:id="rId9"/>
    <p:sldId id="320" r:id="rId10"/>
    <p:sldId id="323" r:id="rId11"/>
    <p:sldId id="324" r:id="rId12"/>
    <p:sldId id="326" r:id="rId13"/>
    <p:sldId id="329" r:id="rId14"/>
    <p:sldId id="327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7B56D1E-2FF4-4BBA-B90C-1D56AE9D5AE7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23300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68BF-CC36-437C-A3F0-6B954775A407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6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78CB-FFF0-48BA-8AF8-039828F3E7CC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2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07A-0952-4E86-B276-DC91C84308E2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7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D9B216-6587-403D-BB50-6D578DECC1E3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53256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890F-F240-4D8A-8E22-B11EFCC1CDDF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23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8055-9CF1-4804-9CE5-452075142A15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9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2356-6B0A-45C9-A184-C3E38FA5B733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E38D-49C8-430F-91F1-F314BB9588D3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7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369B8E-7112-4B42-AB66-78E6A1FD7216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512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6533C5-3FA2-4844-A630-9B5706B38E11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120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6E583C8-86B1-4861-BBEB-951C2A2AC0E4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020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cases/pulmonary-haemorrhage-after-percutaneous-pleural-nodule-biopsy?lang=u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C8818-AF2F-45C1-98B9-2E12F468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23661"/>
            <a:ext cx="9601200" cy="817075"/>
          </a:xfrm>
        </p:spPr>
        <p:txBody>
          <a:bodyPr/>
          <a:lstStyle/>
          <a:p>
            <a:r>
              <a:rPr lang="fr-CA" dirty="0"/>
              <a:t>BIOPSIE PULMONAIRE AU TDM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893A2F-198B-4DFB-9547-E2262CD7C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13164"/>
            <a:ext cx="9601200" cy="5240222"/>
          </a:xfrm>
        </p:spPr>
        <p:txBody>
          <a:bodyPr>
            <a:normAutofit fontScale="92500" lnSpcReduction="10000"/>
          </a:bodyPr>
          <a:lstStyle/>
          <a:p>
            <a:r>
              <a:rPr lang="fr-CA" sz="2400" b="1" dirty="0"/>
              <a:t>Définition :</a:t>
            </a:r>
          </a:p>
          <a:p>
            <a:pPr lvl="1"/>
            <a:r>
              <a:rPr lang="fr-CA" sz="2400" dirty="0"/>
              <a:t>Prélèvement tissulaire pour analyse microscopique. </a:t>
            </a:r>
          </a:p>
          <a:p>
            <a:pPr lvl="1"/>
            <a:r>
              <a:rPr lang="fr-CA" sz="2400" dirty="0"/>
              <a:t>Elle permet de diagnostiquer avec certitude les affections à caractères douteux.</a:t>
            </a:r>
          </a:p>
          <a:p>
            <a:pPr lvl="1"/>
            <a:r>
              <a:rPr lang="fr-CA" sz="2400" dirty="0"/>
              <a:t>Au point de vue radiologique, il s’agit de suivre, en TDM, le trocart qui est dirigé vers l’endroit du prélèvement</a:t>
            </a:r>
          </a:p>
          <a:p>
            <a:pPr lvl="1"/>
            <a:r>
              <a:rPr lang="fr-CA" sz="2400" dirty="0"/>
              <a:t>L’examen est réalisé à l’aide du radiologue qui procèdera aux prélèvements tissulaires.</a:t>
            </a:r>
          </a:p>
          <a:p>
            <a:pPr lvl="1"/>
            <a:endParaRPr lang="fr-CA" sz="2400" dirty="0"/>
          </a:p>
          <a:p>
            <a:r>
              <a:rPr lang="fr-CA" sz="2400" b="1" dirty="0"/>
              <a:t>Buts ou indications : </a:t>
            </a:r>
          </a:p>
          <a:p>
            <a:pPr lvl="1"/>
            <a:r>
              <a:rPr lang="fr-CA" sz="2400" dirty="0"/>
              <a:t>Analyser le ou les prélèvements relevés</a:t>
            </a:r>
          </a:p>
          <a:p>
            <a:pPr lvl="1"/>
            <a:r>
              <a:rPr lang="fr-CA" sz="2400" dirty="0"/>
              <a:t>Kyste</a:t>
            </a:r>
          </a:p>
          <a:p>
            <a:pPr lvl="1"/>
            <a:r>
              <a:rPr lang="fr-CA" sz="2400" dirty="0"/>
              <a:t>Tumeur</a:t>
            </a:r>
          </a:p>
          <a:p>
            <a:pPr lvl="1"/>
            <a:r>
              <a:rPr lang="fr-CA" sz="2400" dirty="0"/>
              <a:t>Néoplasie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627629-427B-472F-B334-2B962917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422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0E8833-E0F3-4DD2-A047-A9A499646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68627"/>
            <a:ext cx="5704703" cy="5265712"/>
          </a:xfrm>
        </p:spPr>
        <p:txBody>
          <a:bodyPr>
            <a:normAutofit lnSpcReduction="10000"/>
          </a:bodyPr>
          <a:lstStyle/>
          <a:p>
            <a:r>
              <a:rPr lang="fr-CA" sz="2400" b="1" dirty="0"/>
              <a:t>Acquisition : </a:t>
            </a:r>
            <a:r>
              <a:rPr lang="fr-CA" sz="2400" dirty="0"/>
              <a:t>Plusieurs acquisitions seront réalisés</a:t>
            </a:r>
          </a:p>
          <a:p>
            <a:pPr lvl="1"/>
            <a:r>
              <a:rPr lang="fr-CA" sz="2400" dirty="0"/>
              <a:t>Par la suite, la radiologue choisira la coupe lui permettant de bien visualiser la lésion. </a:t>
            </a:r>
            <a:r>
              <a:rPr lang="fr-CA" sz="2400" b="1" dirty="0"/>
              <a:t>(coupe de référence) </a:t>
            </a:r>
          </a:p>
          <a:p>
            <a:pPr lvl="1"/>
            <a:r>
              <a:rPr lang="fr-CA" sz="2400" dirty="0"/>
              <a:t>Le radiologue procédera à l’identification du point d’entrée à la peau, puis à la désinfection de la peau</a:t>
            </a:r>
          </a:p>
          <a:p>
            <a:pPr lvl="1"/>
            <a:r>
              <a:rPr lang="fr-CA" sz="2400" dirty="0"/>
              <a:t>Il procèdera à l’anesthésie local au site d’entrée</a:t>
            </a:r>
          </a:p>
          <a:p>
            <a:pPr lvl="1"/>
            <a:r>
              <a:rPr lang="fr-CA" sz="2400" dirty="0"/>
              <a:t>Par la suite, le radiologue positionnera le trocart selon le trajet souhaité</a:t>
            </a:r>
          </a:p>
          <a:p>
            <a:pPr lvl="1"/>
            <a:endParaRPr lang="fr-CA" sz="2400" dirty="0"/>
          </a:p>
          <a:p>
            <a:pPr lvl="1"/>
            <a:endParaRPr lang="fr-CA" sz="2200" dirty="0"/>
          </a:p>
          <a:p>
            <a:pPr lvl="1"/>
            <a:endParaRPr lang="fr-CA" sz="24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FAA9C6-E4B8-494E-8267-7BF86AE5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6692436-C486-4AAF-957D-4838C081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23661"/>
            <a:ext cx="9601200" cy="817075"/>
          </a:xfrm>
        </p:spPr>
        <p:txBody>
          <a:bodyPr/>
          <a:lstStyle/>
          <a:p>
            <a:r>
              <a:rPr lang="fr-CA" dirty="0"/>
              <a:t>BIOPSIE PULMONAIRE AU TDM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5C5C6D-B2B8-4EE9-A10C-B3AA1BF64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864" y="1510742"/>
            <a:ext cx="4525006" cy="4572638"/>
          </a:xfrm>
          <a:prstGeom prst="rect">
            <a:avLst/>
          </a:prstGeom>
        </p:spPr>
      </p:pic>
      <p:sp>
        <p:nvSpPr>
          <p:cNvPr id="7" name="Flèche : bas 6">
            <a:extLst>
              <a:ext uri="{FF2B5EF4-FFF2-40B4-BE49-F238E27FC236}">
                <a16:creationId xmlns:a16="http://schemas.microsoft.com/office/drawing/2014/main" id="{17EDE8FF-FA66-4AC5-B2A5-F0A4759A7BBF}"/>
              </a:ext>
            </a:extLst>
          </p:cNvPr>
          <p:cNvSpPr/>
          <p:nvPr/>
        </p:nvSpPr>
        <p:spPr>
          <a:xfrm rot="9126104">
            <a:off x="10130122" y="3807877"/>
            <a:ext cx="115329" cy="278192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9A250539-D105-4F70-8C55-97164789AE77}"/>
              </a:ext>
            </a:extLst>
          </p:cNvPr>
          <p:cNvSpPr/>
          <p:nvPr/>
        </p:nvSpPr>
        <p:spPr>
          <a:xfrm rot="21393453">
            <a:off x="10055971" y="2452753"/>
            <a:ext cx="115329" cy="27819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3C778EA-CFEC-4355-964C-7D5809DA2B60}"/>
              </a:ext>
            </a:extLst>
          </p:cNvPr>
          <p:cNvCxnSpPr>
            <a:cxnSpLocks/>
          </p:cNvCxnSpPr>
          <p:nvPr/>
        </p:nvCxnSpPr>
        <p:spPr>
          <a:xfrm flipH="1">
            <a:off x="10071740" y="2837241"/>
            <a:ext cx="41895" cy="894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BA04A856-A478-4659-A58C-FB434B93279B}"/>
              </a:ext>
            </a:extLst>
          </p:cNvPr>
          <p:cNvSpPr/>
          <p:nvPr/>
        </p:nvSpPr>
        <p:spPr>
          <a:xfrm>
            <a:off x="7208108" y="2265404"/>
            <a:ext cx="642551" cy="19980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9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0E8833-E0F3-4DD2-A047-A9A499646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68627"/>
            <a:ext cx="9601200" cy="4598773"/>
          </a:xfrm>
        </p:spPr>
        <p:txBody>
          <a:bodyPr>
            <a:normAutofit fontScale="92500"/>
          </a:bodyPr>
          <a:lstStyle/>
          <a:p>
            <a:r>
              <a:rPr lang="fr-CA" sz="2400" b="1" dirty="0"/>
              <a:t>Acquisition : </a:t>
            </a:r>
            <a:r>
              <a:rPr lang="fr-CA" sz="2400" dirty="0"/>
              <a:t>Plusieurs acquisitions seront réalisés</a:t>
            </a:r>
          </a:p>
          <a:p>
            <a:pPr lvl="1"/>
            <a:r>
              <a:rPr lang="fr-CA" sz="2400" dirty="0">
                <a:solidFill>
                  <a:srgbClr val="FF0000"/>
                </a:solidFill>
              </a:rPr>
              <a:t>2</a:t>
            </a:r>
            <a:r>
              <a:rPr lang="fr-CA" sz="2400" baseline="30000" dirty="0">
                <a:solidFill>
                  <a:srgbClr val="FF0000"/>
                </a:solidFill>
              </a:rPr>
              <a:t>e</a:t>
            </a:r>
            <a:r>
              <a:rPr lang="fr-CA" sz="2400" dirty="0">
                <a:solidFill>
                  <a:srgbClr val="FF0000"/>
                </a:solidFill>
              </a:rPr>
              <a:t> acquisition </a:t>
            </a:r>
            <a:r>
              <a:rPr lang="fr-CA" sz="2400" dirty="0"/>
              <a:t>: </a:t>
            </a:r>
          </a:p>
          <a:p>
            <a:pPr lvl="2"/>
            <a:r>
              <a:rPr lang="fr-CA" sz="2200" dirty="0"/>
              <a:t>Plusieurs acquisitions seront effectués sur la coupe de référence pour aller localiser le trocart jusqu’à la lésion </a:t>
            </a:r>
          </a:p>
          <a:p>
            <a:pPr lvl="3"/>
            <a:r>
              <a:rPr lang="fr-CA" sz="2000" dirty="0"/>
              <a:t>Entre chaque acquisition, le radiologue ajustera le trajet du trocart. </a:t>
            </a:r>
          </a:p>
          <a:p>
            <a:pPr lvl="2"/>
            <a:endParaRPr lang="fr-CA" sz="2000" dirty="0"/>
          </a:p>
          <a:p>
            <a:pPr lvl="1"/>
            <a:r>
              <a:rPr lang="fr-CA" sz="2400" dirty="0"/>
              <a:t>Une fois l’extrémité du trocart dans la lésion, un prélèvement sera pris.</a:t>
            </a:r>
          </a:p>
          <a:p>
            <a:pPr lvl="1"/>
            <a:endParaRPr lang="fr-CA" sz="2400" dirty="0"/>
          </a:p>
          <a:p>
            <a:pPr lvl="1"/>
            <a:r>
              <a:rPr lang="fr-CA" sz="2400" dirty="0"/>
              <a:t>Ce prélèvement sera déposé dans un pot contenant de la </a:t>
            </a:r>
            <a:r>
              <a:rPr lang="fr-CA" sz="2400" dirty="0" err="1"/>
              <a:t>formaline</a:t>
            </a:r>
            <a:r>
              <a:rPr lang="fr-CA" sz="2400" dirty="0"/>
              <a:t> bien identifié au nom du patient</a:t>
            </a:r>
          </a:p>
          <a:p>
            <a:pPr lvl="2"/>
            <a:r>
              <a:rPr lang="fr-CA" sz="2200" dirty="0"/>
              <a:t>À la fin de l’intervention le pot sera envoyé en pathologie pour déterminer la nature de la lésion</a:t>
            </a:r>
          </a:p>
          <a:p>
            <a:pPr lvl="1"/>
            <a:endParaRPr lang="fr-CA" sz="24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FAA9C6-E4B8-494E-8267-7BF86AE5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6692436-C486-4AAF-957D-4838C081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23661"/>
            <a:ext cx="9601200" cy="817075"/>
          </a:xfrm>
        </p:spPr>
        <p:txBody>
          <a:bodyPr/>
          <a:lstStyle/>
          <a:p>
            <a:r>
              <a:rPr lang="fr-CA" dirty="0"/>
              <a:t>BIOPSIE PULMONAIRE AU TDM</a:t>
            </a:r>
          </a:p>
        </p:txBody>
      </p:sp>
    </p:spTree>
    <p:extLst>
      <p:ext uri="{BB962C8B-B14F-4D97-AF65-F5344CB8AC3E}">
        <p14:creationId xmlns:p14="http://schemas.microsoft.com/office/powerpoint/2010/main" val="665795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0E8833-E0F3-4DD2-A047-A9A499646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68627"/>
            <a:ext cx="9601200" cy="4598773"/>
          </a:xfrm>
        </p:spPr>
        <p:txBody>
          <a:bodyPr>
            <a:normAutofit fontScale="92500" lnSpcReduction="10000"/>
          </a:bodyPr>
          <a:lstStyle/>
          <a:p>
            <a:r>
              <a:rPr lang="fr-CA" sz="2400" b="1" dirty="0"/>
              <a:t>Acquisition : </a:t>
            </a:r>
            <a:r>
              <a:rPr lang="fr-CA" sz="2400" dirty="0"/>
              <a:t>Plusieurs acquisitions seront réalisés</a:t>
            </a:r>
            <a:endParaRPr lang="fr-CA" sz="2400" b="1" dirty="0"/>
          </a:p>
          <a:p>
            <a:pPr lvl="1"/>
            <a:r>
              <a:rPr lang="fr-CA" sz="2400" dirty="0">
                <a:solidFill>
                  <a:srgbClr val="FF0000"/>
                </a:solidFill>
              </a:rPr>
              <a:t>3</a:t>
            </a:r>
            <a:r>
              <a:rPr lang="fr-CA" sz="2400" baseline="30000" dirty="0">
                <a:solidFill>
                  <a:srgbClr val="FF0000"/>
                </a:solidFill>
              </a:rPr>
              <a:t>e</a:t>
            </a:r>
            <a:r>
              <a:rPr lang="fr-CA" sz="2400" dirty="0">
                <a:solidFill>
                  <a:srgbClr val="FF0000"/>
                </a:solidFill>
              </a:rPr>
              <a:t> acquisition </a:t>
            </a:r>
            <a:r>
              <a:rPr lang="fr-CA" sz="2400" dirty="0"/>
              <a:t>: </a:t>
            </a:r>
          </a:p>
          <a:p>
            <a:pPr lvl="2"/>
            <a:r>
              <a:rPr lang="fr-CA" sz="2200" dirty="0"/>
              <a:t>Suite au prélèvement, un TDM du thorax en entier sera refait pour déterminer la présence de complications (pneumothorax, saignement, hémoptysie, etc.)</a:t>
            </a:r>
          </a:p>
          <a:p>
            <a:pPr lvl="1"/>
            <a:endParaRPr lang="fr-CA" sz="2400" dirty="0"/>
          </a:p>
          <a:p>
            <a:pPr lvl="1"/>
            <a:r>
              <a:rPr lang="fr-CA" sz="2400" dirty="0"/>
              <a:t>Le patient sera ensuite transféré dans une civière, de l’O</a:t>
            </a:r>
            <a:r>
              <a:rPr lang="fr-CA" sz="2400" baseline="-25000" dirty="0"/>
              <a:t>2</a:t>
            </a:r>
            <a:r>
              <a:rPr lang="fr-CA" sz="2400" dirty="0"/>
              <a:t> sera administré au patient (lunette nasale)</a:t>
            </a:r>
          </a:p>
          <a:p>
            <a:pPr lvl="1"/>
            <a:endParaRPr lang="fr-CA" sz="2400" dirty="0"/>
          </a:p>
          <a:p>
            <a:pPr lvl="1"/>
            <a:r>
              <a:rPr lang="fr-CA" sz="2400" dirty="0"/>
              <a:t>Prise de signes vitaux post-intervention</a:t>
            </a:r>
          </a:p>
          <a:p>
            <a:pPr lvl="1"/>
            <a:endParaRPr lang="fr-CA" sz="2400" dirty="0"/>
          </a:p>
          <a:p>
            <a:pPr lvl="1"/>
            <a:r>
              <a:rPr lang="fr-CA" sz="2400" dirty="0"/>
              <a:t>Le patient sera ensuite reconduit sous l’unité de recouvrement sous observation pour une période d’au moins 6h.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FAA9C6-E4B8-494E-8267-7BF86AE5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6692436-C486-4AAF-957D-4838C081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23661"/>
            <a:ext cx="9601200" cy="817075"/>
          </a:xfrm>
        </p:spPr>
        <p:txBody>
          <a:bodyPr/>
          <a:lstStyle/>
          <a:p>
            <a:r>
              <a:rPr lang="fr-CA" dirty="0"/>
              <a:t>BIOPSIE PULMONAIRE AU TDM</a:t>
            </a:r>
          </a:p>
        </p:txBody>
      </p:sp>
    </p:spTree>
    <p:extLst>
      <p:ext uri="{BB962C8B-B14F-4D97-AF65-F5344CB8AC3E}">
        <p14:creationId xmlns:p14="http://schemas.microsoft.com/office/powerpoint/2010/main" val="69299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3EE446-8EB4-4177-AC56-66A22146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6" name="Picture 2" descr="https://prod-images-static.radiopaedia.org/images/8086820/caf999c777198e0e285b135a447de7_big_gallery.jpg">
            <a:extLst>
              <a:ext uri="{FF2B5EF4-FFF2-40B4-BE49-F238E27FC236}">
                <a16:creationId xmlns:a16="http://schemas.microsoft.com/office/drawing/2014/main" id="{83E07D27-ECE5-48FE-86B2-1578E9C68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918" y="452636"/>
            <a:ext cx="60007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994FD8D-D89B-4928-B48F-BEA7775CA586}"/>
              </a:ext>
            </a:extLst>
          </p:cNvPr>
          <p:cNvCxnSpPr>
            <a:cxnSpLocks/>
          </p:cNvCxnSpPr>
          <p:nvPr/>
        </p:nvCxnSpPr>
        <p:spPr>
          <a:xfrm flipV="1">
            <a:off x="3071674" y="2787590"/>
            <a:ext cx="3338004" cy="19353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15E5112A-8D94-485B-9886-0D39E7408F30}"/>
              </a:ext>
            </a:extLst>
          </p:cNvPr>
          <p:cNvSpPr txBox="1"/>
          <p:nvPr/>
        </p:nvSpPr>
        <p:spPr>
          <a:xfrm>
            <a:off x="946171" y="4802819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Saignement post-biopsie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EC3EF2D-80B0-41CB-900F-4DA9D3A14DD7}"/>
              </a:ext>
            </a:extLst>
          </p:cNvPr>
          <p:cNvSpPr txBox="1"/>
          <p:nvPr/>
        </p:nvSpPr>
        <p:spPr>
          <a:xfrm rot="16200000">
            <a:off x="8260632" y="3466714"/>
            <a:ext cx="344341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lang="fr-CA" sz="10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https://radiopaedia.org/cases/pulmonary-haemorrhage-after-percutaneous-pleural-nodule-biopsy?lang=us</a:t>
            </a:r>
            <a:r>
              <a:rPr lang="fr-CA" sz="10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kumimoji="0" lang="fr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10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0E8833-E0F3-4DD2-A047-A9A499646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68627"/>
            <a:ext cx="9601200" cy="4598773"/>
          </a:xfrm>
        </p:spPr>
        <p:txBody>
          <a:bodyPr>
            <a:normAutofit/>
          </a:bodyPr>
          <a:lstStyle/>
          <a:p>
            <a:r>
              <a:rPr lang="fr-CA" sz="2400" dirty="0"/>
              <a:t>Lors de la période d’observation, le patient devra passer 3 radiographies pulmonaires (intervalle de 2h entre chaque radiographie) pour un suivi des complications (pneumothorax).</a:t>
            </a:r>
          </a:p>
          <a:p>
            <a:pPr lvl="1"/>
            <a:endParaRPr lang="fr-CA" sz="2400" dirty="0"/>
          </a:p>
          <a:p>
            <a:r>
              <a:rPr lang="fr-CA" sz="2400" b="1" dirty="0"/>
              <a:t>Reconstruction : </a:t>
            </a:r>
          </a:p>
          <a:p>
            <a:pPr lvl="1"/>
            <a:r>
              <a:rPr lang="fr-CA" sz="2400" dirty="0"/>
              <a:t>De manière générale, il n’y aura pas de reconstructions effectuées car il ne s’agit pas d’un examen diagnostique.</a:t>
            </a:r>
          </a:p>
          <a:p>
            <a:pPr lvl="2"/>
            <a:r>
              <a:rPr lang="fr-CA" sz="2200" dirty="0"/>
              <a:t>À la demande du radiologue, des reconstructions seront effectuées.  </a:t>
            </a:r>
          </a:p>
          <a:p>
            <a:pPr marL="530352" lvl="1" indent="0">
              <a:buNone/>
            </a:pPr>
            <a:r>
              <a:rPr lang="fr-CA" sz="2400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FAA9C6-E4B8-494E-8267-7BF86AE5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6692436-C486-4AAF-957D-4838C081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23661"/>
            <a:ext cx="9601200" cy="817075"/>
          </a:xfrm>
        </p:spPr>
        <p:txBody>
          <a:bodyPr/>
          <a:lstStyle/>
          <a:p>
            <a:r>
              <a:rPr lang="fr-CA" dirty="0"/>
              <a:t>BIOPSIE PULMONAIRE AU TDM</a:t>
            </a:r>
          </a:p>
        </p:txBody>
      </p:sp>
    </p:spTree>
    <p:extLst>
      <p:ext uri="{BB962C8B-B14F-4D97-AF65-F5344CB8AC3E}">
        <p14:creationId xmlns:p14="http://schemas.microsoft.com/office/powerpoint/2010/main" val="343623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90C0C9-0884-4114-AD9B-4A544C2D4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25118"/>
            <a:ext cx="9601200" cy="4642282"/>
          </a:xfrm>
        </p:spPr>
        <p:txBody>
          <a:bodyPr>
            <a:normAutofit fontScale="92500" lnSpcReduction="10000"/>
          </a:bodyPr>
          <a:lstStyle/>
          <a:p>
            <a:r>
              <a:rPr lang="fr-CA" sz="2400" b="1" dirty="0">
                <a:solidFill>
                  <a:schemeClr val="tx1"/>
                </a:solidFill>
              </a:rPr>
              <a:t>Matériel : </a:t>
            </a:r>
          </a:p>
          <a:p>
            <a:pPr lvl="1"/>
            <a:r>
              <a:rPr lang="fr-CA" sz="2400" dirty="0">
                <a:solidFill>
                  <a:schemeClr val="tx1"/>
                </a:solidFill>
              </a:rPr>
              <a:t>Gants stériles (radiologue)</a:t>
            </a:r>
          </a:p>
          <a:p>
            <a:pPr lvl="1"/>
            <a:r>
              <a:rPr lang="fr-CA" sz="2400" dirty="0">
                <a:solidFill>
                  <a:schemeClr val="tx1"/>
                </a:solidFill>
              </a:rPr>
              <a:t>Gants non stériles (technologue)</a:t>
            </a:r>
          </a:p>
          <a:p>
            <a:pPr lvl="1"/>
            <a:r>
              <a:rPr lang="fr-CA" sz="2400" dirty="0">
                <a:solidFill>
                  <a:schemeClr val="tx1"/>
                </a:solidFill>
              </a:rPr>
              <a:t>Masque de procédure</a:t>
            </a:r>
          </a:p>
          <a:p>
            <a:pPr lvl="1"/>
            <a:r>
              <a:rPr lang="fr-CA" sz="2400" dirty="0">
                <a:solidFill>
                  <a:schemeClr val="tx1"/>
                </a:solidFill>
              </a:rPr>
              <a:t>Grille repère plombée</a:t>
            </a:r>
          </a:p>
          <a:p>
            <a:pPr lvl="1"/>
            <a:r>
              <a:rPr lang="fr-CA" sz="2400" dirty="0">
                <a:solidFill>
                  <a:schemeClr val="tx1"/>
                </a:solidFill>
              </a:rPr>
              <a:t>Plateau stérile (seringues, aiguilles, gaze, etc.)</a:t>
            </a:r>
          </a:p>
          <a:p>
            <a:pPr lvl="1"/>
            <a:r>
              <a:rPr lang="fr-CA" sz="2400" dirty="0">
                <a:solidFill>
                  <a:schemeClr val="tx1"/>
                </a:solidFill>
              </a:rPr>
              <a:t>Scalpel</a:t>
            </a:r>
          </a:p>
          <a:p>
            <a:pPr lvl="1"/>
            <a:r>
              <a:rPr lang="fr-CA" sz="2400" dirty="0">
                <a:solidFill>
                  <a:schemeClr val="tx1"/>
                </a:solidFill>
              </a:rPr>
              <a:t>Trocart à biopsie</a:t>
            </a:r>
          </a:p>
          <a:p>
            <a:pPr lvl="1"/>
            <a:r>
              <a:rPr lang="fr-CA" sz="2400" dirty="0">
                <a:solidFill>
                  <a:schemeClr val="tx1"/>
                </a:solidFill>
              </a:rPr>
              <a:t>Désinfectant </a:t>
            </a:r>
          </a:p>
          <a:p>
            <a:pPr lvl="1"/>
            <a:r>
              <a:rPr lang="fr-CA" sz="2400" dirty="0">
                <a:solidFill>
                  <a:schemeClr val="tx1"/>
                </a:solidFill>
              </a:rPr>
              <a:t>Xylocaïne (anesthésiant local)</a:t>
            </a:r>
          </a:p>
          <a:p>
            <a:pPr lvl="1"/>
            <a:r>
              <a:rPr lang="fr-CA" sz="2400" dirty="0">
                <a:solidFill>
                  <a:schemeClr val="tx1"/>
                </a:solidFill>
              </a:rPr>
              <a:t>Pot pour le prélèvement</a:t>
            </a:r>
          </a:p>
          <a:p>
            <a:pPr lvl="1"/>
            <a:r>
              <a:rPr lang="fr-CA" sz="2400" dirty="0">
                <a:solidFill>
                  <a:schemeClr val="tx1"/>
                </a:solidFill>
              </a:rPr>
              <a:t>Lunettes nasales</a:t>
            </a:r>
          </a:p>
          <a:p>
            <a:pPr lvl="1"/>
            <a:endParaRPr lang="fr-CA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4564FF-0289-4A4E-92C3-3EDB8C06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2E5333C-6700-477B-83BD-3FF30C48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23661"/>
            <a:ext cx="9601200" cy="817075"/>
          </a:xfrm>
        </p:spPr>
        <p:txBody>
          <a:bodyPr/>
          <a:lstStyle/>
          <a:p>
            <a:r>
              <a:rPr lang="fr-CA" dirty="0"/>
              <a:t>BIOPSIE PULMONAIRE AU TDM</a:t>
            </a:r>
          </a:p>
        </p:txBody>
      </p:sp>
    </p:spTree>
    <p:extLst>
      <p:ext uri="{BB962C8B-B14F-4D97-AF65-F5344CB8AC3E}">
        <p14:creationId xmlns:p14="http://schemas.microsoft.com/office/powerpoint/2010/main" val="346174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0E8833-E0F3-4DD2-A047-A9A499646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85592"/>
            <a:ext cx="9601200" cy="4581808"/>
          </a:xfrm>
        </p:spPr>
        <p:txBody>
          <a:bodyPr>
            <a:normAutofit fontScale="85000" lnSpcReduction="10000"/>
          </a:bodyPr>
          <a:lstStyle/>
          <a:p>
            <a:r>
              <a:rPr lang="fr-CA" sz="2400" b="1" dirty="0"/>
              <a:t>Contre-indication :</a:t>
            </a:r>
          </a:p>
          <a:p>
            <a:pPr lvl="1"/>
            <a:r>
              <a:rPr lang="fr-CA" sz="2400" dirty="0"/>
              <a:t>Patient sous anti-coagulants qui n’ont pas été cessés selon la procédure requise</a:t>
            </a:r>
          </a:p>
          <a:p>
            <a:pPr lvl="1"/>
            <a:r>
              <a:rPr lang="fr-CA" sz="2400" dirty="0"/>
              <a:t>Patient dont les résultats sanguins (test de coagulogramme, INR, TCA, plaquettes) ne respectent pas les valeurs établies</a:t>
            </a:r>
          </a:p>
          <a:p>
            <a:pPr lvl="1"/>
            <a:r>
              <a:rPr lang="fr-CA" sz="2400" dirty="0"/>
              <a:t>Allergie aux médicaments utilisés en cours de procédure </a:t>
            </a:r>
          </a:p>
          <a:p>
            <a:r>
              <a:rPr lang="fr-CA" sz="2400" b="1" dirty="0"/>
              <a:t>Préparation du patient : </a:t>
            </a:r>
          </a:p>
          <a:p>
            <a:pPr lvl="1"/>
            <a:r>
              <a:rPr lang="fr-CA" sz="2400" dirty="0"/>
              <a:t>Patient en jaquette (retirer les vêtements du haut seulement, incluant le soutien-gorge)</a:t>
            </a:r>
          </a:p>
          <a:p>
            <a:pPr lvl="1"/>
            <a:r>
              <a:rPr lang="fr-CA" sz="2400" dirty="0"/>
              <a:t>Retirer chaines et collier ou tout autre objet pouvant causer des artéfacts</a:t>
            </a:r>
          </a:p>
          <a:p>
            <a:pPr lvl="1"/>
            <a:r>
              <a:rPr lang="fr-CA" sz="2400" dirty="0"/>
              <a:t>À jeun 3 heures avant l’intervention (complications)</a:t>
            </a:r>
          </a:p>
          <a:p>
            <a:pPr lvl="1"/>
            <a:r>
              <a:rPr lang="fr-CA" sz="2400" dirty="0"/>
              <a:t>Explication complète de la procédure (positionnement, technique respiratoire, risques de la procédure, complications, etc.)</a:t>
            </a:r>
          </a:p>
          <a:p>
            <a:pPr lvl="1"/>
            <a:r>
              <a:rPr lang="fr-CA" sz="2400" dirty="0"/>
              <a:t>Signature du formulaire de consentement du patient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FAA9C6-E4B8-494E-8267-7BF86AE5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6692436-C486-4AAF-957D-4838C081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23661"/>
            <a:ext cx="9601200" cy="817075"/>
          </a:xfrm>
        </p:spPr>
        <p:txBody>
          <a:bodyPr/>
          <a:lstStyle/>
          <a:p>
            <a:r>
              <a:rPr lang="fr-CA" dirty="0"/>
              <a:t>BIOPSIE PULMONAIRE AU TDM</a:t>
            </a:r>
          </a:p>
        </p:txBody>
      </p:sp>
    </p:spTree>
    <p:extLst>
      <p:ext uri="{BB962C8B-B14F-4D97-AF65-F5344CB8AC3E}">
        <p14:creationId xmlns:p14="http://schemas.microsoft.com/office/powerpoint/2010/main" val="360100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0E8833-E0F3-4DD2-A047-A9A499646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58432"/>
            <a:ext cx="9601200" cy="5350598"/>
          </a:xfrm>
        </p:spPr>
        <p:txBody>
          <a:bodyPr>
            <a:normAutofit/>
          </a:bodyPr>
          <a:lstStyle/>
          <a:p>
            <a:r>
              <a:rPr lang="fr-CA" sz="2400" b="1" dirty="0"/>
              <a:t>Procédure d’examen : </a:t>
            </a:r>
          </a:p>
          <a:p>
            <a:pPr lvl="1"/>
            <a:r>
              <a:rPr lang="fr-CA" sz="2400" dirty="0"/>
              <a:t>Vérifier identité du patient, les tests sanguins (coagulogramme, INR, TCA, plaquettes) et les allergies</a:t>
            </a:r>
          </a:p>
          <a:p>
            <a:pPr lvl="1"/>
            <a:r>
              <a:rPr lang="fr-CA" sz="2400" dirty="0"/>
              <a:t>Vérifier la prise de médicaments anti-coagulants (si oui, s’assurer qu’ils ont été cessés selon la procédure prévue)</a:t>
            </a:r>
          </a:p>
          <a:p>
            <a:pPr lvl="1"/>
            <a:r>
              <a:rPr lang="fr-CA" sz="2400" dirty="0"/>
              <a:t>Suite aux explications de la procédure (étapes, risques, consignes, positionnement), procéder à la signature du consentement </a:t>
            </a:r>
          </a:p>
          <a:p>
            <a:pPr lvl="1"/>
            <a:r>
              <a:rPr lang="fr-CA" sz="2400" dirty="0"/>
              <a:t>Installation d’un soluté de </a:t>
            </a:r>
            <a:r>
              <a:rPr lang="fr-CA" sz="2400" dirty="0" err="1"/>
              <a:t>NaCl</a:t>
            </a:r>
            <a:r>
              <a:rPr lang="fr-CA" sz="2400" dirty="0"/>
              <a:t> 0,9%</a:t>
            </a:r>
          </a:p>
          <a:p>
            <a:pPr lvl="1"/>
            <a:r>
              <a:rPr lang="fr-CA" sz="2400" dirty="0"/>
              <a:t>Prise des signes vitaux pré-intervention</a:t>
            </a:r>
          </a:p>
          <a:p>
            <a:pPr lvl="1"/>
            <a:r>
              <a:rPr lang="fr-CA" sz="2400" dirty="0"/>
              <a:t>Installer le patient sur la table d’examen en fonction du positionnement déterminé et positionner le matériel requis pour l’intervention </a:t>
            </a:r>
          </a:p>
          <a:p>
            <a:pPr lvl="1"/>
            <a:endParaRPr lang="fr-CA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FAA9C6-E4B8-494E-8267-7BF86AE5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6692436-C486-4AAF-957D-4838C081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23661"/>
            <a:ext cx="9601200" cy="817075"/>
          </a:xfrm>
        </p:spPr>
        <p:txBody>
          <a:bodyPr/>
          <a:lstStyle/>
          <a:p>
            <a:r>
              <a:rPr lang="fr-CA" dirty="0"/>
              <a:t>BIOPSIE PULMONAIRE AU TDM</a:t>
            </a:r>
          </a:p>
        </p:txBody>
      </p:sp>
    </p:spTree>
    <p:extLst>
      <p:ext uri="{BB962C8B-B14F-4D97-AF65-F5344CB8AC3E}">
        <p14:creationId xmlns:p14="http://schemas.microsoft.com/office/powerpoint/2010/main" val="321332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0E8833-E0F3-4DD2-A047-A9A499646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58432"/>
            <a:ext cx="9601200" cy="4608968"/>
          </a:xfrm>
        </p:spPr>
        <p:txBody>
          <a:bodyPr>
            <a:normAutofit/>
          </a:bodyPr>
          <a:lstStyle/>
          <a:p>
            <a:r>
              <a:rPr lang="fr-CA" sz="2400" b="1" dirty="0"/>
              <a:t>Procédure d’examen : </a:t>
            </a:r>
          </a:p>
          <a:p>
            <a:pPr lvl="1"/>
            <a:r>
              <a:rPr lang="fr-CA" sz="2400" dirty="0"/>
              <a:t>En fonction des images antérieures et de l’emplacement de la lésion à biopsier:</a:t>
            </a:r>
          </a:p>
          <a:p>
            <a:pPr lvl="2"/>
            <a:r>
              <a:rPr lang="fr-CA" sz="2200" dirty="0"/>
              <a:t>Positionner la grille repère vis-à-vis la structure à prélevée</a:t>
            </a:r>
          </a:p>
          <a:p>
            <a:pPr lvl="3"/>
            <a:r>
              <a:rPr lang="fr-CA" sz="2200" dirty="0"/>
              <a:t>Permet de déterminer le point d’entrée à la peau et le trajet du trocart</a:t>
            </a:r>
          </a:p>
          <a:p>
            <a:pPr lvl="1"/>
            <a:endParaRPr lang="fr-CA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FAA9C6-E4B8-494E-8267-7BF86AE5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6692436-C486-4AAF-957D-4838C081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23661"/>
            <a:ext cx="9601200" cy="817075"/>
          </a:xfrm>
        </p:spPr>
        <p:txBody>
          <a:bodyPr/>
          <a:lstStyle/>
          <a:p>
            <a:r>
              <a:rPr lang="fr-CA" dirty="0"/>
              <a:t>BIOPSIE PULMONAIRE AU TDM</a:t>
            </a:r>
          </a:p>
        </p:txBody>
      </p:sp>
    </p:spTree>
    <p:extLst>
      <p:ext uri="{BB962C8B-B14F-4D97-AF65-F5344CB8AC3E}">
        <p14:creationId xmlns:p14="http://schemas.microsoft.com/office/powerpoint/2010/main" val="194585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0E8833-E0F3-4DD2-A047-A9A499646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03699"/>
            <a:ext cx="9601200" cy="4563701"/>
          </a:xfrm>
        </p:spPr>
        <p:txBody>
          <a:bodyPr>
            <a:normAutofit/>
          </a:bodyPr>
          <a:lstStyle/>
          <a:p>
            <a:r>
              <a:rPr lang="fr-CA" sz="2400" b="1" dirty="0"/>
              <a:t>Positionnement</a:t>
            </a:r>
          </a:p>
          <a:p>
            <a:pPr lvl="1"/>
            <a:r>
              <a:rPr lang="fr-CA" sz="2400" dirty="0"/>
              <a:t>Varie en fonction de l’emplacement de la structure à biopsier.</a:t>
            </a:r>
          </a:p>
          <a:p>
            <a:pPr lvl="1"/>
            <a:r>
              <a:rPr lang="fr-CA" sz="2400" dirty="0"/>
              <a:t>Valider avec le radiologue la position souhaitée en fonction des images antérieures</a:t>
            </a:r>
          </a:p>
          <a:p>
            <a:pPr lvl="1"/>
            <a:r>
              <a:rPr lang="fr-CA" sz="2400" dirty="0"/>
              <a:t>La position du patient favorisera le chemin le plus court pour le trocart. </a:t>
            </a:r>
          </a:p>
          <a:p>
            <a:pPr lvl="1"/>
            <a:endParaRPr lang="fr-CA" sz="2400" dirty="0"/>
          </a:p>
          <a:p>
            <a:pPr lvl="2"/>
            <a:r>
              <a:rPr lang="fr-CA" sz="2200" b="1" dirty="0">
                <a:solidFill>
                  <a:srgbClr val="FF0000"/>
                </a:solidFill>
              </a:rPr>
              <a:t>Exemple</a:t>
            </a:r>
            <a:r>
              <a:rPr lang="fr-CA" sz="2200" dirty="0">
                <a:solidFill>
                  <a:srgbClr val="FF0000"/>
                </a:solidFill>
              </a:rPr>
              <a:t> : La partie à biopsier se retrouve à la portion postérieure du poumon, le patient sera couché en décubitus ventral.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FAA9C6-E4B8-494E-8267-7BF86AE5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6692436-C486-4AAF-957D-4838C081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23661"/>
            <a:ext cx="9601200" cy="817075"/>
          </a:xfrm>
        </p:spPr>
        <p:txBody>
          <a:bodyPr/>
          <a:lstStyle/>
          <a:p>
            <a:r>
              <a:rPr lang="fr-CA" dirty="0"/>
              <a:t>BIOPSIE PULMONAIRE AU TDM</a:t>
            </a:r>
          </a:p>
        </p:txBody>
      </p:sp>
    </p:spTree>
    <p:extLst>
      <p:ext uri="{BB962C8B-B14F-4D97-AF65-F5344CB8AC3E}">
        <p14:creationId xmlns:p14="http://schemas.microsoft.com/office/powerpoint/2010/main" val="161032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0E8833-E0F3-4DD2-A047-A9A499646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32095"/>
            <a:ext cx="5581135" cy="4825008"/>
          </a:xfrm>
        </p:spPr>
        <p:txBody>
          <a:bodyPr>
            <a:normAutofit/>
          </a:bodyPr>
          <a:lstStyle/>
          <a:p>
            <a:r>
              <a:rPr lang="fr-CA" sz="2400" b="1" dirty="0"/>
              <a:t>Protocole : 	</a:t>
            </a:r>
          </a:p>
          <a:p>
            <a:pPr lvl="1"/>
            <a:r>
              <a:rPr lang="fr-CA" sz="2400" dirty="0"/>
              <a:t>Centrage : Idem à thorax C- </a:t>
            </a:r>
          </a:p>
          <a:p>
            <a:pPr lvl="1"/>
            <a:r>
              <a:rPr lang="fr-CA" sz="2400" dirty="0"/>
              <a:t>Injection : Aucune</a:t>
            </a:r>
          </a:p>
          <a:p>
            <a:pPr lvl="1"/>
            <a:endParaRPr lang="fr-CA" sz="2400" dirty="0"/>
          </a:p>
          <a:p>
            <a:r>
              <a:rPr lang="fr-CA" sz="2400" b="1" dirty="0"/>
              <a:t>Topogramme :  </a:t>
            </a:r>
          </a:p>
          <a:p>
            <a:pPr lvl="1"/>
            <a:r>
              <a:rPr lang="fr-CA" sz="2400" dirty="0"/>
              <a:t>Idem à thorax C- (attention d’indiquer le bon positionnement du patient)</a:t>
            </a:r>
            <a:endParaRPr lang="fr-CA" sz="24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FAA9C6-E4B8-494E-8267-7BF86AE5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6692436-C486-4AAF-957D-4838C081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23661"/>
            <a:ext cx="9601200" cy="817075"/>
          </a:xfrm>
        </p:spPr>
        <p:txBody>
          <a:bodyPr/>
          <a:lstStyle/>
          <a:p>
            <a:r>
              <a:rPr lang="fr-CA" dirty="0"/>
              <a:t>BIOPSIE PULMONAIRE AU TDM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D9FBAEA-0730-4981-B51B-8DBCD7705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966" y="1893572"/>
            <a:ext cx="3047834" cy="321069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A82F480-D42F-497B-90C1-6013B615387D}"/>
              </a:ext>
            </a:extLst>
          </p:cNvPr>
          <p:cNvSpPr txBox="1"/>
          <p:nvPr/>
        </p:nvSpPr>
        <p:spPr>
          <a:xfrm>
            <a:off x="8674590" y="5155579"/>
            <a:ext cx="159629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050" i="1" dirty="0"/>
              <a:t>Source : Images, Cégep de Rimouski</a:t>
            </a:r>
          </a:p>
        </p:txBody>
      </p:sp>
    </p:spTree>
    <p:extLst>
      <p:ext uri="{BB962C8B-B14F-4D97-AF65-F5344CB8AC3E}">
        <p14:creationId xmlns:p14="http://schemas.microsoft.com/office/powerpoint/2010/main" val="3265382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B1F10B-03A1-4E93-A7ED-C9ABBFBB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1412373-BB60-4499-9A65-6C714C726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85" y="364494"/>
            <a:ext cx="6105751" cy="573917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4DD93BB-5FAB-4F34-9630-AD31920CA874}"/>
              </a:ext>
            </a:extLst>
          </p:cNvPr>
          <p:cNvSpPr txBox="1"/>
          <p:nvPr/>
        </p:nvSpPr>
        <p:spPr>
          <a:xfrm>
            <a:off x="5621714" y="6240195"/>
            <a:ext cx="159629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050" i="1" dirty="0"/>
              <a:t>Source : Images, Cégep de Rimouski</a:t>
            </a:r>
          </a:p>
        </p:txBody>
      </p:sp>
    </p:spTree>
    <p:extLst>
      <p:ext uri="{BB962C8B-B14F-4D97-AF65-F5344CB8AC3E}">
        <p14:creationId xmlns:p14="http://schemas.microsoft.com/office/powerpoint/2010/main" val="550319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0E8833-E0F3-4DD2-A047-A9A499646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68627"/>
            <a:ext cx="9790670" cy="4598773"/>
          </a:xfrm>
        </p:spPr>
        <p:txBody>
          <a:bodyPr>
            <a:normAutofit/>
          </a:bodyPr>
          <a:lstStyle/>
          <a:p>
            <a:r>
              <a:rPr lang="fr-CA" sz="2400" b="1" dirty="0"/>
              <a:t>Acquisition : </a:t>
            </a:r>
            <a:r>
              <a:rPr lang="fr-CA" sz="2400" dirty="0"/>
              <a:t>Plusieurs acquisitions seront réalisés (fenêtre pulmonaire)</a:t>
            </a:r>
          </a:p>
          <a:p>
            <a:pPr lvl="1"/>
            <a:r>
              <a:rPr lang="fr-CA" sz="2400" dirty="0">
                <a:solidFill>
                  <a:srgbClr val="FF0000"/>
                </a:solidFill>
              </a:rPr>
              <a:t>1</a:t>
            </a:r>
            <a:r>
              <a:rPr lang="fr-CA" sz="2400" baseline="30000" dirty="0">
                <a:solidFill>
                  <a:srgbClr val="FF0000"/>
                </a:solidFill>
              </a:rPr>
              <a:t>ère</a:t>
            </a:r>
            <a:r>
              <a:rPr lang="fr-CA" sz="2400" dirty="0">
                <a:solidFill>
                  <a:srgbClr val="FF0000"/>
                </a:solidFill>
              </a:rPr>
              <a:t> acquisition </a:t>
            </a:r>
            <a:r>
              <a:rPr lang="fr-CA" sz="2400" dirty="0"/>
              <a:t>: Thorax en entier avec grille repère en place </a:t>
            </a:r>
          </a:p>
          <a:p>
            <a:pPr lvl="2"/>
            <a:r>
              <a:rPr lang="fr-CA" sz="2200" dirty="0"/>
              <a:t>Permet de localiser la lésion ainsi que le trajet du trocart </a:t>
            </a:r>
          </a:p>
          <a:p>
            <a:pPr lvl="1"/>
            <a:endParaRPr lang="fr-CA" sz="24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FAA9C6-E4B8-494E-8267-7BF86AE5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6692436-C486-4AAF-957D-4838C081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23661"/>
            <a:ext cx="9601200" cy="817075"/>
          </a:xfrm>
        </p:spPr>
        <p:txBody>
          <a:bodyPr/>
          <a:lstStyle/>
          <a:p>
            <a:r>
              <a:rPr lang="fr-CA" dirty="0"/>
              <a:t>BIOPSIE PULMONAIRE AU TDM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C198D30-EA6A-4150-8446-87E09F5EF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67" y="2635348"/>
            <a:ext cx="3778265" cy="381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18770"/>
      </p:ext>
    </p:extLst>
  </p:cSld>
  <p:clrMapOvr>
    <a:masterClrMapping/>
  </p:clrMapOvr>
</p:sld>
</file>

<file path=ppt/theme/theme1.xml><?xml version="1.0" encoding="utf-8"?>
<a:theme xmlns:a="http://schemas.openxmlformats.org/drawingml/2006/main" name="Rognag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870</Words>
  <Application>Microsoft Office PowerPoint</Application>
  <PresentationFormat>Grand écran</PresentationFormat>
  <Paragraphs>119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Calibri</vt:lpstr>
      <vt:lpstr>Franklin Gothic Book</vt:lpstr>
      <vt:lpstr>Times New Roman</vt:lpstr>
      <vt:lpstr>Rognage</vt:lpstr>
      <vt:lpstr>BIOPSIE PULMONAIRE AU TDM</vt:lpstr>
      <vt:lpstr>BIOPSIE PULMONAIRE AU TDM</vt:lpstr>
      <vt:lpstr>BIOPSIE PULMONAIRE AU TDM</vt:lpstr>
      <vt:lpstr>BIOPSIE PULMONAIRE AU TDM</vt:lpstr>
      <vt:lpstr>BIOPSIE PULMONAIRE AU TDM</vt:lpstr>
      <vt:lpstr>BIOPSIE PULMONAIRE AU TDM</vt:lpstr>
      <vt:lpstr>BIOPSIE PULMONAIRE AU TDM</vt:lpstr>
      <vt:lpstr>Présentation PowerPoint</vt:lpstr>
      <vt:lpstr>BIOPSIE PULMONAIRE AU TDM</vt:lpstr>
      <vt:lpstr>BIOPSIE PULMONAIRE AU TDM</vt:lpstr>
      <vt:lpstr>BIOPSIE PULMONAIRE AU TDM</vt:lpstr>
      <vt:lpstr>BIOPSIE PULMONAIRE AU TDM</vt:lpstr>
      <vt:lpstr>Présentation PowerPoint</vt:lpstr>
      <vt:lpstr>BIOPSIE PULMONAIRE AU TDM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BIOPSIE PULMONAIRE AU TDM</dc:title>
  <dc:creator>Luc Bélanger</dc:creator>
  <cp:lastModifiedBy>Luc Bélanger</cp:lastModifiedBy>
  <cp:revision>13</cp:revision>
  <dcterms:created xsi:type="dcterms:W3CDTF">2022-02-22T16:38:04Z</dcterms:created>
  <dcterms:modified xsi:type="dcterms:W3CDTF">2022-03-01T13:16:53Z</dcterms:modified>
</cp:coreProperties>
</file>