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51"/>
  </p:notesMasterIdLst>
  <p:handoutMasterIdLst>
    <p:handoutMasterId r:id="rId52"/>
  </p:handoutMasterIdLst>
  <p:sldIdLst>
    <p:sldId id="256" r:id="rId5"/>
    <p:sldId id="257" r:id="rId6"/>
    <p:sldId id="269" r:id="rId7"/>
    <p:sldId id="287" r:id="rId8"/>
    <p:sldId id="289" r:id="rId9"/>
    <p:sldId id="293" r:id="rId10"/>
    <p:sldId id="295" r:id="rId11"/>
    <p:sldId id="296" r:id="rId12"/>
    <p:sldId id="297" r:id="rId13"/>
    <p:sldId id="298" r:id="rId14"/>
    <p:sldId id="299" r:id="rId15"/>
    <p:sldId id="300" r:id="rId16"/>
    <p:sldId id="301" r:id="rId17"/>
    <p:sldId id="302" r:id="rId18"/>
    <p:sldId id="303" r:id="rId19"/>
    <p:sldId id="304" r:id="rId20"/>
    <p:sldId id="305" r:id="rId21"/>
    <p:sldId id="288" r:id="rId22"/>
    <p:sldId id="306" r:id="rId23"/>
    <p:sldId id="307" r:id="rId24"/>
    <p:sldId id="308" r:id="rId25"/>
    <p:sldId id="309" r:id="rId26"/>
    <p:sldId id="310" r:id="rId27"/>
    <p:sldId id="311" r:id="rId28"/>
    <p:sldId id="312" r:id="rId29"/>
    <p:sldId id="313" r:id="rId30"/>
    <p:sldId id="290" r:id="rId31"/>
    <p:sldId id="314" r:id="rId32"/>
    <p:sldId id="315" r:id="rId33"/>
    <p:sldId id="316" r:id="rId34"/>
    <p:sldId id="317" r:id="rId35"/>
    <p:sldId id="318" r:id="rId36"/>
    <p:sldId id="291" r:id="rId37"/>
    <p:sldId id="292"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6" d="100"/>
          <a:sy n="116" d="100"/>
        </p:scale>
        <p:origin x="390"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3DEC388-69C3-41CE-836D-8CADE66F758F}" type="datetime1">
              <a:rPr lang="fr-FR" smtClean="0"/>
              <a:pPr algn="r" rtl="0"/>
              <a:t>26/01/2022</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E31375A4-56A4-47D6-9801-1991572033F7}" type="slidenum">
              <a:rPr lang="fr-FR"/>
              <a:pPr algn="r"/>
              <a:t>‹N°›</a:t>
            </a:fld>
            <a:endParaRPr lang="fr-F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3CF334A0-7817-44BF-BE74-0C1D60A40209}" type="datetime1">
              <a:rPr lang="fr-FR" smtClean="0"/>
              <a:pPr/>
              <a:t>26/01/2022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31375A4-56A4-47D6-9801-1991572033F7}" type="slidenum">
              <a:rPr lang="fr-FR"/>
              <a:pPr/>
              <a:t>1</a:t>
            </a:fld>
            <a:endParaRPr lang="fr-FR" dirty="0"/>
          </a:p>
        </p:txBody>
      </p:sp>
    </p:spTree>
    <p:extLst>
      <p:ext uri="{BB962C8B-B14F-4D97-AF65-F5344CB8AC3E}">
        <p14:creationId xmlns:p14="http://schemas.microsoft.com/office/powerpoint/2010/main" val="358506165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fr-FR" noProof="0"/>
              <a:t>Modifiez le style du titre</a:t>
            </a:r>
            <a:endParaRPr lang="fr-FR" noProof="0" dirty="0"/>
          </a:p>
        </p:txBody>
      </p:sp>
      <p:sp>
        <p:nvSpPr>
          <p:cNvPr id="3" name="Sous-titre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fr-FR" noProof="0"/>
              <a:t>Modifiez le style des sous-titres du masque</a:t>
            </a:r>
            <a:endParaRPr lang="fr-FR" noProof="0" dirty="0"/>
          </a:p>
        </p:txBody>
      </p:sp>
      <p:sp>
        <p:nvSpPr>
          <p:cNvPr id="4" name="Espace réservé de la date 3"/>
          <p:cNvSpPr>
            <a:spLocks noGrp="1"/>
          </p:cNvSpPr>
          <p:nvPr>
            <p:ph type="dt" sz="half" idx="10"/>
          </p:nvPr>
        </p:nvSpPr>
        <p:spPr/>
        <p:txBody>
          <a:bodyPr rtlCol="0"/>
          <a:lstStyle>
            <a:lvl1pPr>
              <a:defRPr/>
            </a:lvl1pPr>
          </a:lstStyle>
          <a:p>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pic>
        <p:nvPicPr>
          <p:cNvPr id="11" name="Imag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b"/>
          <a:lstStyle>
            <a:lvl1pPr algn="l" rtl="0">
              <a:defRPr sz="3200"/>
            </a:lvl1pPr>
          </a:lstStyle>
          <a:p>
            <a:pPr rtl="0"/>
            <a:r>
              <a:rPr lang="fr-FR" noProof="0"/>
              <a:t>Modifiez le style du titre</a:t>
            </a:r>
            <a:endParaRPr lang="fr-FR" noProof="0" dirty="0"/>
          </a:p>
        </p:txBody>
      </p:sp>
      <p:sp>
        <p:nvSpPr>
          <p:cNvPr id="3" name="Espace réservé d’image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noProof="0"/>
              <a:t>Modifier les styles du texte du masque</a:t>
            </a:r>
          </a:p>
        </p:txBody>
      </p:sp>
      <p:sp>
        <p:nvSpPr>
          <p:cNvPr id="5" name="Espace réservé de la date 4"/>
          <p:cNvSpPr>
            <a:spLocks noGrp="1"/>
          </p:cNvSpPr>
          <p:nvPr>
            <p:ph type="dt" sz="half" idx="10"/>
          </p:nvPr>
        </p:nvSpPr>
        <p:spPr/>
        <p:txBody>
          <a:bodyPr rtlCol="0"/>
          <a:lstStyle>
            <a:lvl1pPr>
              <a:defRPr/>
            </a:lvl1pPr>
          </a:lstStyle>
          <a:p>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372600" y="365125"/>
            <a:ext cx="1714500" cy="5811838"/>
          </a:xfrm>
        </p:spPr>
        <p:txBody>
          <a:bodyPr vert="eaVert"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1104900" y="365125"/>
            <a:ext cx="8098896" cy="5811838"/>
          </a:xfrm>
        </p:spPr>
        <p:txBody>
          <a:bodyPr vert="eaVert"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grpSp>
        <p:nvGrpSpPr>
          <p:cNvPr id="7" name="Groupe 6"/>
          <p:cNvGrpSpPr/>
          <p:nvPr/>
        </p:nvGrpSpPr>
        <p:grpSpPr>
          <a:xfrm rot="5400000">
            <a:off x="6514047" y="3228843"/>
            <a:ext cx="5632704" cy="84403"/>
            <a:chOff x="1073150" y="1219201"/>
            <a:chExt cx="10058400" cy="63125"/>
          </a:xfrm>
        </p:grpSpPr>
        <p:cxnSp>
          <p:nvCxnSpPr>
            <p:cNvPr id="8" name="Connecteur droit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avec image">
    <p:spTree>
      <p:nvGrpSpPr>
        <p:cNvPr id="1" name=""/>
        <p:cNvGrpSpPr/>
        <p:nvPr/>
      </p:nvGrpSpPr>
      <p:grpSpPr>
        <a:xfrm>
          <a:off x="0" y="0"/>
          <a:ext cx="0" cy="0"/>
          <a:chOff x="0" y="0"/>
          <a:chExt cx="0" cy="0"/>
        </a:xfrm>
      </p:grpSpPr>
      <p:grpSp>
        <p:nvGrpSpPr>
          <p:cNvPr id="13" name="Groupe 12"/>
          <p:cNvGrpSpPr/>
          <p:nvPr/>
        </p:nvGrpSpPr>
        <p:grpSpPr>
          <a:xfrm rot="10800000">
            <a:off x="0" y="5645510"/>
            <a:ext cx="12192000" cy="63125"/>
            <a:chOff x="507492" y="1501519"/>
            <a:chExt cx="8129016" cy="63125"/>
          </a:xfrm>
        </p:grpSpPr>
        <p:cxnSp>
          <p:nvCxnSpPr>
            <p:cNvPr id="17" name="Connecteur droit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0" y="1143000"/>
            <a:ext cx="12192000" cy="63125"/>
            <a:chOff x="507492" y="1501519"/>
            <a:chExt cx="8129016" cy="63125"/>
          </a:xfrm>
        </p:grpSpPr>
        <p:cxnSp>
          <p:nvCxnSpPr>
            <p:cNvPr id="15" name="Connecteur droit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fr-FR" noProof="0"/>
              <a:t>Modifiez le style du titre</a:t>
            </a:r>
            <a:endParaRPr lang="fr-FR" noProof="0" dirty="0"/>
          </a:p>
        </p:txBody>
      </p:sp>
      <p:sp>
        <p:nvSpPr>
          <p:cNvPr id="3" name="Sous-titre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fr-FR" noProof="0"/>
              <a:t>Modifiez le style des sous-titres du masque</a:t>
            </a:r>
            <a:endParaRPr lang="fr-FR" noProof="0" dirty="0"/>
          </a:p>
        </p:txBody>
      </p:sp>
      <p:pic>
        <p:nvPicPr>
          <p:cNvPr id="10" name="Imag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Espace réservé d’image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fr-FR" noProof="0"/>
              <a:t>Cliquez sur l'icône pour ajouter une image</a:t>
            </a:r>
            <a:endParaRPr lang="fr-FR" noProof="0" dirty="0"/>
          </a:p>
        </p:txBody>
      </p:sp>
      <p:sp>
        <p:nvSpPr>
          <p:cNvPr id="19" name="Texte d’instructions"/>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fr-FR" sz="1200" b="1" i="1" noProof="0" dirty="0">
                <a:latin typeface="Arial" pitchFamily="34" charset="0"/>
                <a:cs typeface="Arial" pitchFamily="34" charset="0"/>
              </a:rPr>
              <a:t>REMARQUE :</a:t>
            </a:r>
          </a:p>
          <a:p>
            <a:pPr rtl="0"/>
            <a:r>
              <a:rPr lang="fr-FR" sz="1200" i="1" noProof="0" dirty="0">
                <a:latin typeface="Arial" pitchFamily="34" charset="0"/>
                <a:cs typeface="Arial" pitchFamily="34" charset="0"/>
              </a:rPr>
              <a:t>Pour remplacer l’image sur cette diapositive, sélectionnez-la et supprimez-la. Cliquez ensuite sur l’icône Images dans l’espace réservé pour insérer votre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e 7"/>
          <p:cNvGrpSpPr/>
          <p:nvPr/>
        </p:nvGrpSpPr>
        <p:grpSpPr>
          <a:xfrm>
            <a:off x="0" y="2514600"/>
            <a:ext cx="12192000" cy="3194035"/>
            <a:chOff x="647402" y="2514600"/>
            <a:chExt cx="10838688" cy="3194035"/>
          </a:xfrm>
        </p:grpSpPr>
        <p:grpSp>
          <p:nvGrpSpPr>
            <p:cNvPr id="9" name="Groupe 8"/>
            <p:cNvGrpSpPr/>
            <p:nvPr/>
          </p:nvGrpSpPr>
          <p:grpSpPr>
            <a:xfrm>
              <a:off x="647402" y="2514600"/>
              <a:ext cx="10838688" cy="63125"/>
              <a:chOff x="507492" y="1501519"/>
              <a:chExt cx="8129016" cy="63125"/>
            </a:xfrm>
          </p:grpSpPr>
          <p:cxnSp>
            <p:nvCxnSpPr>
              <p:cNvPr id="14" name="Connecteur droit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11" name="Groupe 10"/>
            <p:cNvGrpSpPr/>
            <p:nvPr/>
          </p:nvGrpSpPr>
          <p:grpSpPr>
            <a:xfrm rot="10800000">
              <a:off x="647402" y="5645510"/>
              <a:ext cx="10838688" cy="63125"/>
              <a:chOff x="507492" y="1501519"/>
              <a:chExt cx="8129016" cy="63125"/>
            </a:xfrm>
          </p:grpSpPr>
          <p:cxnSp>
            <p:nvCxnSpPr>
              <p:cNvPr id="12" name="Connecteur droit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re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fr-FR" noProof="0"/>
              <a:t>Modifier les styles du texte du masque</a:t>
            </a:r>
          </a:p>
        </p:txBody>
      </p:sp>
      <p:sp>
        <p:nvSpPr>
          <p:cNvPr id="4" name="Espace réservé de la date 3"/>
          <p:cNvSpPr>
            <a:spLocks noGrp="1"/>
          </p:cNvSpPr>
          <p:nvPr>
            <p:ph type="dt" sz="half" idx="10"/>
          </p:nvPr>
        </p:nvSpPr>
        <p:spPr/>
        <p:txBody>
          <a:bodyPr rtlCol="0"/>
          <a:lstStyle/>
          <a:p>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pic>
        <p:nvPicPr>
          <p:cNvPr id="7" name="Imag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e la date 4"/>
          <p:cNvSpPr>
            <a:spLocks noGrp="1"/>
          </p:cNvSpPr>
          <p:nvPr>
            <p:ph type="dt" sz="half" idx="10"/>
          </p:nvPr>
        </p:nvSpPr>
        <p:spPr/>
        <p:txBody>
          <a:bodyPr rtlCol="0"/>
          <a:lstStyle>
            <a:lvl1pPr>
              <a:defRPr/>
            </a:lvl1pPr>
          </a:lstStyle>
          <a:p>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noProof="0"/>
              <a:t>Modifier les styles du texte du masque</a:t>
            </a:r>
          </a:p>
        </p:txBody>
      </p:sp>
      <p:sp>
        <p:nvSpPr>
          <p:cNvPr id="4" name="Espace réservé du contenu 3"/>
          <p:cNvSpPr>
            <a:spLocks noGrp="1"/>
          </p:cNvSpPr>
          <p:nvPr>
            <p:ph sz="half" idx="2"/>
          </p:nvPr>
        </p:nvSpPr>
        <p:spPr>
          <a:xfrm>
            <a:off x="1104900" y="2424112"/>
            <a:ext cx="4919472" cy="3748088"/>
          </a:xfrm>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noProof="0"/>
              <a:t>Modifier les styles du texte du masque</a:t>
            </a:r>
          </a:p>
        </p:txBody>
      </p:sp>
      <p:sp>
        <p:nvSpPr>
          <p:cNvPr id="6" name="Espace réservé du contenu 5"/>
          <p:cNvSpPr>
            <a:spLocks noGrp="1"/>
          </p:cNvSpPr>
          <p:nvPr>
            <p:ph sz="quarter" idx="4"/>
          </p:nvPr>
        </p:nvSpPr>
        <p:spPr>
          <a:xfrm>
            <a:off x="6166110" y="2424112"/>
            <a:ext cx="4919472" cy="3748088"/>
          </a:xfrm>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e la date 6"/>
          <p:cNvSpPr>
            <a:spLocks noGrp="1"/>
          </p:cNvSpPr>
          <p:nvPr>
            <p:ph type="dt" sz="half" idx="10"/>
          </p:nvPr>
        </p:nvSpPr>
        <p:spPr/>
        <p:txBody>
          <a:bodyPr rtlCol="0"/>
          <a:lstStyle>
            <a:lvl1pPr>
              <a:defRPr/>
            </a:lvl1pPr>
          </a:lstStyle>
          <a:p>
            <a:endParaRPr lang="fr-FR" dirty="0"/>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9" name="Espace réservé du numéro de diapositive 8"/>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e la date 2"/>
          <p:cNvSpPr>
            <a:spLocks noGrp="1"/>
          </p:cNvSpPr>
          <p:nvPr>
            <p:ph type="dt" sz="half" idx="10"/>
          </p:nvPr>
        </p:nvSpPr>
        <p:spPr/>
        <p:txBody>
          <a:bodyPr rtlCol="0"/>
          <a:lstStyle>
            <a:lvl1pPr>
              <a:defRPr/>
            </a:lvl1pPr>
          </a:lstStyle>
          <a:p>
            <a:endParaRPr lang="fr-FR"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lvl1pPr>
          </a:lstStyle>
          <a:p>
            <a:endParaRPr lang="fr-FR" dirty="0"/>
          </a:p>
        </p:txBody>
      </p:sp>
      <p:sp>
        <p:nvSpPr>
          <p:cNvPr id="3" name="Espace réservé du pied de page 2"/>
          <p:cNvSpPr>
            <a:spLocks noGrp="1"/>
          </p:cNvSpPr>
          <p:nvPr>
            <p:ph type="ftr" sz="quarter" idx="11"/>
          </p:nvPr>
        </p:nvSpPr>
        <p:spPr/>
        <p:txBody>
          <a:bodyPr rtlCol="0"/>
          <a:lstStyle/>
          <a:p>
            <a:pPr rtl="0"/>
            <a:endParaRPr lang="fr-FR" noProof="0" dirty="0"/>
          </a:p>
        </p:txBody>
      </p:sp>
      <p:sp>
        <p:nvSpPr>
          <p:cNvPr id="4" name="Espace réservé du numéro de diapositive 3"/>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b"/>
          <a:lstStyle>
            <a:lvl1pPr algn="l" rtl="0">
              <a:defRPr sz="3200"/>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noProof="0"/>
              <a:t>Modifier les styles du texte du masque</a:t>
            </a:r>
          </a:p>
        </p:txBody>
      </p:sp>
      <p:sp>
        <p:nvSpPr>
          <p:cNvPr id="5" name="Espace réservé de la date 4"/>
          <p:cNvSpPr>
            <a:spLocks noGrp="1"/>
          </p:cNvSpPr>
          <p:nvPr>
            <p:ph type="dt" sz="half" idx="10"/>
          </p:nvPr>
        </p:nvSpPr>
        <p:spPr/>
        <p:txBody>
          <a:bodyPr rtlCol="0"/>
          <a:lstStyle>
            <a:lvl1pPr>
              <a:defRPr/>
            </a:lvl1pPr>
          </a:lstStyle>
          <a:p>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rtl="0">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a:p>
            <a:pPr lvl="5" rtl="0"/>
            <a:r>
              <a:rPr lang="fr-FR" noProof="0" dirty="0"/>
              <a:t>Sixième niveau</a:t>
            </a:r>
          </a:p>
          <a:p>
            <a:pPr lvl="6" rtl="0"/>
            <a:r>
              <a:rPr lang="fr-FR" noProof="0" dirty="0"/>
              <a:t>Septième niveau</a:t>
            </a:r>
          </a:p>
          <a:p>
            <a:pPr lvl="7" rtl="0"/>
            <a:r>
              <a:rPr lang="fr-FR" noProof="0" dirty="0"/>
              <a:t>Huitième niveau</a:t>
            </a:r>
          </a:p>
          <a:p>
            <a:pPr lvl="8" rtl="0"/>
            <a:r>
              <a:rPr lang="fr-FR" noProof="0" dirty="0"/>
              <a:t>Neuvième niveau</a:t>
            </a:r>
          </a:p>
        </p:txBody>
      </p:sp>
      <p:sp>
        <p:nvSpPr>
          <p:cNvPr id="4" name="Espace réservé de la date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endParaRPr lang="fr-FR" dirty="0"/>
          </a:p>
        </p:txBody>
      </p:sp>
      <p:sp>
        <p:nvSpPr>
          <p:cNvPr id="5" name="Espace réservé du pied de page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E31375A4-56A4-47D6-9801-1991572033F7}" type="slidenum">
              <a:rPr lang="fr-FR" smtClean="0"/>
              <a:pPr/>
              <a:t>‹N°›</a:t>
            </a:fld>
            <a:endParaRPr lang="fr-FR" dirty="0"/>
          </a:p>
        </p:txBody>
      </p:sp>
      <p:grpSp>
        <p:nvGrpSpPr>
          <p:cNvPr id="15" name="Groupe 14"/>
          <p:cNvGrpSpPr/>
          <p:nvPr/>
        </p:nvGrpSpPr>
        <p:grpSpPr>
          <a:xfrm>
            <a:off x="1103376" y="1219201"/>
            <a:ext cx="9985248" cy="84403"/>
            <a:chOff x="1073150" y="1219201"/>
            <a:chExt cx="10058400" cy="63125"/>
          </a:xfrm>
        </p:grpSpPr>
        <p:cxnSp>
          <p:nvCxnSpPr>
            <p:cNvPr id="13" name="Connecteur droit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www.creaform3d.com/blog/fr/demystifier-la-difference-entre-le-controle-qualite-et-lassurance-qualite/"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rtlCol="0" anchor="ctr"/>
          <a:lstStyle/>
          <a:p>
            <a:pPr rtl="0"/>
            <a:r>
              <a:rPr lang="fr-FR" dirty="0"/>
              <a:t>Contrôle de qualité en </a:t>
            </a:r>
            <a:r>
              <a:rPr lang="fr-FR" dirty="0" err="1"/>
              <a:t>tdm</a:t>
            </a:r>
            <a:endParaRPr lang="fr-FR" dirty="0"/>
          </a:p>
        </p:txBody>
      </p:sp>
      <p:sp>
        <p:nvSpPr>
          <p:cNvPr id="11" name="Sous-titre 10">
            <a:extLst>
              <a:ext uri="{FF2B5EF4-FFF2-40B4-BE49-F238E27FC236}">
                <a16:creationId xmlns:a16="http://schemas.microsoft.com/office/drawing/2014/main" id="{ADD7D80E-BC21-46C7-BF34-17830C84BFB9}"/>
              </a:ext>
            </a:extLst>
          </p:cNvPr>
          <p:cNvSpPr>
            <a:spLocks noGrp="1"/>
          </p:cNvSpPr>
          <p:nvPr>
            <p:ph type="subTitle" idx="1"/>
          </p:nvPr>
        </p:nvSpPr>
        <p:spPr>
          <a:xfrm>
            <a:off x="1104900" y="4185634"/>
            <a:ext cx="5734050" cy="1281715"/>
          </a:xfrm>
        </p:spPr>
        <p:txBody>
          <a:bodyPr>
            <a:normAutofit/>
          </a:bodyPr>
          <a:lstStyle/>
          <a:p>
            <a:r>
              <a:rPr lang="fr-CA" i="1" dirty="0"/>
              <a:t>Code de Sécurité 35 (section C)</a:t>
            </a:r>
          </a:p>
          <a:p>
            <a:endParaRPr lang="fr-CA" i="1" dirty="0"/>
          </a:p>
          <a:p>
            <a:r>
              <a:rPr lang="fr-CA" i="1" dirty="0"/>
              <a:t>Guide québécois de contrôle de qualité et de radioprotection en imagerie médicale, CECR</a:t>
            </a:r>
          </a:p>
        </p:txBody>
      </p:sp>
      <p:pic>
        <p:nvPicPr>
          <p:cNvPr id="10" name="Espace réservé pour une image  9">
            <a:extLst>
              <a:ext uri="{FF2B5EF4-FFF2-40B4-BE49-F238E27FC236}">
                <a16:creationId xmlns:a16="http://schemas.microsoft.com/office/drawing/2014/main" id="{23640E47-3C3E-4B8C-BAE3-851C99E4EA7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03" r="1503"/>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2F1C8B-776B-4A27-B4CA-87CAAA7B8736}"/>
              </a:ext>
            </a:extLst>
          </p:cNvPr>
          <p:cNvSpPr>
            <a:spLocks noGrp="1"/>
          </p:cNvSpPr>
          <p:nvPr>
            <p:ph type="title"/>
          </p:nvPr>
        </p:nvSpPr>
        <p:spPr/>
        <p:txBody>
          <a:bodyPr>
            <a:normAutofit/>
          </a:bodyPr>
          <a:lstStyle/>
          <a:p>
            <a:r>
              <a:rPr lang="fr-CA" sz="3600" dirty="0"/>
              <a:t>Contrôles de qualité quotidiens</a:t>
            </a:r>
          </a:p>
        </p:txBody>
      </p:sp>
      <p:sp>
        <p:nvSpPr>
          <p:cNvPr id="3" name="Espace réservé du contenu 2">
            <a:extLst>
              <a:ext uri="{FF2B5EF4-FFF2-40B4-BE49-F238E27FC236}">
                <a16:creationId xmlns:a16="http://schemas.microsoft.com/office/drawing/2014/main" id="{C3F110C9-4F96-469C-8BC1-456CA5D101FA}"/>
              </a:ext>
            </a:extLst>
          </p:cNvPr>
          <p:cNvSpPr>
            <a:spLocks noGrp="1"/>
          </p:cNvSpPr>
          <p:nvPr>
            <p:ph idx="1"/>
          </p:nvPr>
        </p:nvSpPr>
        <p:spPr>
          <a:xfrm>
            <a:off x="1104901" y="1600200"/>
            <a:ext cx="7039176" cy="2521039"/>
          </a:xfrm>
        </p:spPr>
        <p:txBody>
          <a:bodyPr>
            <a:normAutofit/>
          </a:bodyPr>
          <a:lstStyle/>
          <a:p>
            <a:r>
              <a:rPr lang="fr-CA" sz="2400" b="1" dirty="0"/>
              <a:t>Calibration et stabilité du TDM</a:t>
            </a:r>
          </a:p>
          <a:p>
            <a:pPr lvl="1"/>
            <a:r>
              <a:rPr lang="fr-CA" sz="2000" b="1" dirty="0"/>
              <a:t>Méthode (suite):</a:t>
            </a:r>
          </a:p>
          <a:p>
            <a:pPr lvl="2"/>
            <a:r>
              <a:rPr lang="fr-CA" sz="1800" dirty="0"/>
              <a:t>Initiez le </a:t>
            </a:r>
            <a:r>
              <a:rPr lang="fr-CA" sz="1800" b="1" dirty="0"/>
              <a:t>réchauffement du tube</a:t>
            </a:r>
            <a:r>
              <a:rPr lang="fr-CA" sz="1800" dirty="0"/>
              <a:t>, en sélectionnant le protocole approprié (check-up)</a:t>
            </a:r>
          </a:p>
          <a:p>
            <a:pPr lvl="3"/>
            <a:r>
              <a:rPr lang="fr-CA" sz="1800" dirty="0"/>
              <a:t>S’assurer qu’aucun message d’erreur n’apparait (s’il y a lieu, faire les suivis requis et notez tout code d’erreur et le suivi effectué dans un registre)</a:t>
            </a:r>
          </a:p>
          <a:p>
            <a:pPr lvl="3"/>
            <a:endParaRPr lang="fr-CA" sz="1800" dirty="0"/>
          </a:p>
          <a:p>
            <a:pPr lvl="2"/>
            <a:endParaRPr lang="fr-CA" sz="1800" dirty="0"/>
          </a:p>
        </p:txBody>
      </p:sp>
      <p:sp>
        <p:nvSpPr>
          <p:cNvPr id="4" name="Espace réservé du numéro de diapositive 3">
            <a:extLst>
              <a:ext uri="{FF2B5EF4-FFF2-40B4-BE49-F238E27FC236}">
                <a16:creationId xmlns:a16="http://schemas.microsoft.com/office/drawing/2014/main" id="{7300CD2E-8A47-4A01-AC28-CE8639997F69}"/>
              </a:ext>
            </a:extLst>
          </p:cNvPr>
          <p:cNvSpPr>
            <a:spLocks noGrp="1"/>
          </p:cNvSpPr>
          <p:nvPr>
            <p:ph type="sldNum" sz="quarter" idx="12"/>
          </p:nvPr>
        </p:nvSpPr>
        <p:spPr/>
        <p:txBody>
          <a:bodyPr/>
          <a:lstStyle/>
          <a:p>
            <a:fld id="{E31375A4-56A4-47D6-9801-1991572033F7}" type="slidenum">
              <a:rPr lang="fr-FR" smtClean="0"/>
              <a:pPr/>
              <a:t>10</a:t>
            </a:fld>
            <a:endParaRPr lang="fr-FR" dirty="0"/>
          </a:p>
        </p:txBody>
      </p:sp>
      <p:pic>
        <p:nvPicPr>
          <p:cNvPr id="6" name="Image 5">
            <a:extLst>
              <a:ext uri="{FF2B5EF4-FFF2-40B4-BE49-F238E27FC236}">
                <a16:creationId xmlns:a16="http://schemas.microsoft.com/office/drawing/2014/main" id="{040CAF41-8AA0-47D2-ADF7-AE3D31AB7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869" y="1728787"/>
            <a:ext cx="3476625" cy="4314825"/>
          </a:xfrm>
          <a:prstGeom prst="rect">
            <a:avLst/>
          </a:prstGeom>
        </p:spPr>
      </p:pic>
      <p:pic>
        <p:nvPicPr>
          <p:cNvPr id="7" name="Image 6">
            <a:extLst>
              <a:ext uri="{FF2B5EF4-FFF2-40B4-BE49-F238E27FC236}">
                <a16:creationId xmlns:a16="http://schemas.microsoft.com/office/drawing/2014/main" id="{03D34200-DA14-46E7-AEB7-48AA1C4AF97F}"/>
              </a:ext>
            </a:extLst>
          </p:cNvPr>
          <p:cNvPicPr>
            <a:picLocks noChangeAspect="1"/>
          </p:cNvPicPr>
          <p:nvPr/>
        </p:nvPicPr>
        <p:blipFill>
          <a:blip r:embed="rId3"/>
          <a:stretch>
            <a:fillRect/>
          </a:stretch>
        </p:blipFill>
        <p:spPr>
          <a:xfrm>
            <a:off x="3338165" y="4019862"/>
            <a:ext cx="2572647" cy="2519051"/>
          </a:xfrm>
          <a:prstGeom prst="rect">
            <a:avLst/>
          </a:prstGeom>
        </p:spPr>
      </p:pic>
    </p:spTree>
    <p:extLst>
      <p:ext uri="{BB962C8B-B14F-4D97-AF65-F5344CB8AC3E}">
        <p14:creationId xmlns:p14="http://schemas.microsoft.com/office/powerpoint/2010/main" val="237176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2F1C8B-776B-4A27-B4CA-87CAAA7B8736}"/>
              </a:ext>
            </a:extLst>
          </p:cNvPr>
          <p:cNvSpPr>
            <a:spLocks noGrp="1"/>
          </p:cNvSpPr>
          <p:nvPr>
            <p:ph type="title"/>
          </p:nvPr>
        </p:nvSpPr>
        <p:spPr/>
        <p:txBody>
          <a:bodyPr>
            <a:normAutofit/>
          </a:bodyPr>
          <a:lstStyle/>
          <a:p>
            <a:r>
              <a:rPr lang="fr-CA" sz="3600" dirty="0"/>
              <a:t>Contrôles de qualité quotidiens</a:t>
            </a:r>
          </a:p>
        </p:txBody>
      </p:sp>
      <p:sp>
        <p:nvSpPr>
          <p:cNvPr id="3" name="Espace réservé du contenu 2">
            <a:extLst>
              <a:ext uri="{FF2B5EF4-FFF2-40B4-BE49-F238E27FC236}">
                <a16:creationId xmlns:a16="http://schemas.microsoft.com/office/drawing/2014/main" id="{C3F110C9-4F96-469C-8BC1-456CA5D101FA}"/>
              </a:ext>
            </a:extLst>
          </p:cNvPr>
          <p:cNvSpPr>
            <a:spLocks noGrp="1"/>
          </p:cNvSpPr>
          <p:nvPr>
            <p:ph idx="1"/>
          </p:nvPr>
        </p:nvSpPr>
        <p:spPr>
          <a:xfrm>
            <a:off x="781642" y="1522926"/>
            <a:ext cx="7039176" cy="2521039"/>
          </a:xfrm>
        </p:spPr>
        <p:txBody>
          <a:bodyPr>
            <a:normAutofit/>
          </a:bodyPr>
          <a:lstStyle/>
          <a:p>
            <a:r>
              <a:rPr lang="fr-CA" sz="2400" b="1" dirty="0"/>
              <a:t>Calibration et stabilité du TDM</a:t>
            </a:r>
          </a:p>
          <a:p>
            <a:pPr lvl="1"/>
            <a:r>
              <a:rPr lang="fr-CA" sz="2000" b="1" dirty="0"/>
              <a:t>Méthode (suite):</a:t>
            </a:r>
          </a:p>
          <a:p>
            <a:pPr lvl="2"/>
            <a:r>
              <a:rPr lang="fr-CA" sz="1800" dirty="0"/>
              <a:t>Effectuer la </a:t>
            </a:r>
            <a:r>
              <a:rPr lang="fr-CA" sz="1800" b="1" dirty="0"/>
              <a:t>calibration dans l’air </a:t>
            </a:r>
            <a:r>
              <a:rPr lang="fr-CA" sz="1800" dirty="0"/>
              <a:t>en sélectionnant le mode de calibrage requis (aucun fantôme n’est requis à cette étape)</a:t>
            </a:r>
          </a:p>
          <a:p>
            <a:pPr lvl="3"/>
            <a:r>
              <a:rPr lang="fr-CA" sz="1800" dirty="0"/>
              <a:t>S’assurer qu’aucun message d’erreur n’apparait (s’il y a lieu, faire les suivis requis et notez tout code d’erreur et le suivi effectué dans un registre)</a:t>
            </a:r>
          </a:p>
          <a:p>
            <a:pPr lvl="3"/>
            <a:endParaRPr lang="fr-CA" sz="1800" dirty="0"/>
          </a:p>
          <a:p>
            <a:pPr lvl="3"/>
            <a:endParaRPr lang="fr-CA" sz="1800" dirty="0"/>
          </a:p>
          <a:p>
            <a:pPr lvl="2"/>
            <a:endParaRPr lang="fr-CA" sz="1800" dirty="0"/>
          </a:p>
        </p:txBody>
      </p:sp>
      <p:sp>
        <p:nvSpPr>
          <p:cNvPr id="4" name="Espace réservé du numéro de diapositive 3">
            <a:extLst>
              <a:ext uri="{FF2B5EF4-FFF2-40B4-BE49-F238E27FC236}">
                <a16:creationId xmlns:a16="http://schemas.microsoft.com/office/drawing/2014/main" id="{7300CD2E-8A47-4A01-AC28-CE8639997F69}"/>
              </a:ext>
            </a:extLst>
          </p:cNvPr>
          <p:cNvSpPr>
            <a:spLocks noGrp="1"/>
          </p:cNvSpPr>
          <p:nvPr>
            <p:ph type="sldNum" sz="quarter" idx="12"/>
          </p:nvPr>
        </p:nvSpPr>
        <p:spPr/>
        <p:txBody>
          <a:bodyPr/>
          <a:lstStyle/>
          <a:p>
            <a:fld id="{E31375A4-56A4-47D6-9801-1991572033F7}" type="slidenum">
              <a:rPr lang="fr-FR" smtClean="0"/>
              <a:pPr/>
              <a:t>11</a:t>
            </a:fld>
            <a:endParaRPr lang="fr-FR" dirty="0"/>
          </a:p>
        </p:txBody>
      </p:sp>
      <p:pic>
        <p:nvPicPr>
          <p:cNvPr id="9" name="Image 8">
            <a:extLst>
              <a:ext uri="{FF2B5EF4-FFF2-40B4-BE49-F238E27FC236}">
                <a16:creationId xmlns:a16="http://schemas.microsoft.com/office/drawing/2014/main" id="{A1D35B6E-90D3-489C-9CCA-C5201A3DE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4206342"/>
            <a:ext cx="6585129" cy="2102915"/>
          </a:xfrm>
          <a:prstGeom prst="rect">
            <a:avLst/>
          </a:prstGeom>
        </p:spPr>
      </p:pic>
      <p:pic>
        <p:nvPicPr>
          <p:cNvPr id="11" name="Image 10">
            <a:extLst>
              <a:ext uri="{FF2B5EF4-FFF2-40B4-BE49-F238E27FC236}">
                <a16:creationId xmlns:a16="http://schemas.microsoft.com/office/drawing/2014/main" id="{6EED84C8-DDF6-49E5-8972-A9C597FD8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607" y="2662909"/>
            <a:ext cx="4240393" cy="3390162"/>
          </a:xfrm>
          <a:prstGeom prst="rect">
            <a:avLst/>
          </a:prstGeom>
        </p:spPr>
      </p:pic>
    </p:spTree>
    <p:extLst>
      <p:ext uri="{BB962C8B-B14F-4D97-AF65-F5344CB8AC3E}">
        <p14:creationId xmlns:p14="http://schemas.microsoft.com/office/powerpoint/2010/main" val="73822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2F1C8B-776B-4A27-B4CA-87CAAA7B8736}"/>
              </a:ext>
            </a:extLst>
          </p:cNvPr>
          <p:cNvSpPr>
            <a:spLocks noGrp="1"/>
          </p:cNvSpPr>
          <p:nvPr>
            <p:ph type="title"/>
          </p:nvPr>
        </p:nvSpPr>
        <p:spPr/>
        <p:txBody>
          <a:bodyPr>
            <a:normAutofit/>
          </a:bodyPr>
          <a:lstStyle/>
          <a:p>
            <a:r>
              <a:rPr lang="fr-CA" sz="3600" dirty="0"/>
              <a:t>Contrôles de qualité quotidiens</a:t>
            </a:r>
          </a:p>
        </p:txBody>
      </p:sp>
      <p:sp>
        <p:nvSpPr>
          <p:cNvPr id="3" name="Espace réservé du contenu 2">
            <a:extLst>
              <a:ext uri="{FF2B5EF4-FFF2-40B4-BE49-F238E27FC236}">
                <a16:creationId xmlns:a16="http://schemas.microsoft.com/office/drawing/2014/main" id="{C3F110C9-4F96-469C-8BC1-456CA5D101FA}"/>
              </a:ext>
            </a:extLst>
          </p:cNvPr>
          <p:cNvSpPr>
            <a:spLocks noGrp="1"/>
          </p:cNvSpPr>
          <p:nvPr>
            <p:ph idx="1"/>
          </p:nvPr>
        </p:nvSpPr>
        <p:spPr>
          <a:xfrm>
            <a:off x="1104901" y="1600200"/>
            <a:ext cx="10086840" cy="5181600"/>
          </a:xfrm>
        </p:spPr>
        <p:txBody>
          <a:bodyPr>
            <a:normAutofit lnSpcReduction="10000"/>
          </a:bodyPr>
          <a:lstStyle/>
          <a:p>
            <a:r>
              <a:rPr lang="fr-CA" sz="2400" b="1" dirty="0"/>
              <a:t>Calibration et stabilité du TDM</a:t>
            </a:r>
          </a:p>
          <a:p>
            <a:pPr lvl="1"/>
            <a:r>
              <a:rPr lang="fr-CA" sz="2000" b="1" dirty="0"/>
              <a:t>Méthode (suite):</a:t>
            </a:r>
          </a:p>
          <a:p>
            <a:pPr lvl="2"/>
            <a:r>
              <a:rPr lang="fr-CA" sz="1800" dirty="0"/>
              <a:t>Vérifier les valeurs des nombres CT (unité UH) de l’eau, avec le fantôme</a:t>
            </a:r>
          </a:p>
          <a:p>
            <a:pPr lvl="3"/>
            <a:r>
              <a:rPr lang="fr-CA" sz="1800" dirty="0"/>
              <a:t>Mode Tête</a:t>
            </a:r>
          </a:p>
          <a:p>
            <a:pPr lvl="3"/>
            <a:r>
              <a:rPr lang="fr-CA" sz="1800" dirty="0"/>
              <a:t>Mode Corps</a:t>
            </a:r>
          </a:p>
          <a:p>
            <a:pPr lvl="2"/>
            <a:endParaRPr lang="fr-CA" sz="1800" dirty="0"/>
          </a:p>
          <a:p>
            <a:pPr lvl="2"/>
            <a:r>
              <a:rPr lang="fr-CA" sz="1800" dirty="0"/>
              <a:t>Sélectionner le protocole standard de contrôle de qualité (utiliser toujours le même protocole)</a:t>
            </a:r>
          </a:p>
          <a:p>
            <a:pPr lvl="2"/>
            <a:endParaRPr lang="fr-CA" sz="1800" dirty="0"/>
          </a:p>
          <a:p>
            <a:pPr lvl="2"/>
            <a:endParaRPr lang="fr-CA" sz="1800" dirty="0"/>
          </a:p>
          <a:p>
            <a:pPr lvl="2"/>
            <a:endParaRPr lang="fr-CA" sz="1800" dirty="0"/>
          </a:p>
          <a:p>
            <a:pPr lvl="2"/>
            <a:endParaRPr lang="fr-CA" sz="1800" dirty="0"/>
          </a:p>
          <a:p>
            <a:pPr lvl="2"/>
            <a:endParaRPr lang="fr-CA" sz="1800" dirty="0"/>
          </a:p>
          <a:p>
            <a:pPr lvl="2"/>
            <a:r>
              <a:rPr lang="fr-CA" sz="1800" dirty="0"/>
              <a:t>Placer le fantôme à l’extrémité de la table (à la position tête)</a:t>
            </a:r>
          </a:p>
          <a:p>
            <a:pPr lvl="2"/>
            <a:endParaRPr lang="fr-CA" sz="1800" dirty="0"/>
          </a:p>
          <a:p>
            <a:pPr lvl="2"/>
            <a:r>
              <a:rPr lang="fr-CA" sz="1800" dirty="0"/>
              <a:t>Positionner le fantôme à l’</a:t>
            </a:r>
            <a:r>
              <a:rPr lang="fr-CA" sz="1800" dirty="0" err="1"/>
              <a:t>isocentre</a:t>
            </a:r>
            <a:endParaRPr lang="fr-CA" sz="1800" dirty="0"/>
          </a:p>
          <a:p>
            <a:pPr lvl="3"/>
            <a:endParaRPr lang="fr-CA" sz="1800" dirty="0"/>
          </a:p>
          <a:p>
            <a:pPr lvl="2"/>
            <a:endParaRPr lang="fr-CA" sz="1800" dirty="0"/>
          </a:p>
        </p:txBody>
      </p:sp>
      <p:sp>
        <p:nvSpPr>
          <p:cNvPr id="4" name="Espace réservé du numéro de diapositive 3">
            <a:extLst>
              <a:ext uri="{FF2B5EF4-FFF2-40B4-BE49-F238E27FC236}">
                <a16:creationId xmlns:a16="http://schemas.microsoft.com/office/drawing/2014/main" id="{7300CD2E-8A47-4A01-AC28-CE8639997F69}"/>
              </a:ext>
            </a:extLst>
          </p:cNvPr>
          <p:cNvSpPr>
            <a:spLocks noGrp="1"/>
          </p:cNvSpPr>
          <p:nvPr>
            <p:ph type="sldNum" sz="quarter" idx="12"/>
          </p:nvPr>
        </p:nvSpPr>
        <p:spPr/>
        <p:txBody>
          <a:bodyPr/>
          <a:lstStyle/>
          <a:p>
            <a:fld id="{E31375A4-56A4-47D6-9801-1991572033F7}" type="slidenum">
              <a:rPr lang="fr-FR" smtClean="0"/>
              <a:pPr/>
              <a:t>12</a:t>
            </a:fld>
            <a:endParaRPr lang="fr-FR" dirty="0"/>
          </a:p>
        </p:txBody>
      </p:sp>
      <p:pic>
        <p:nvPicPr>
          <p:cNvPr id="8" name="Image 7">
            <a:extLst>
              <a:ext uri="{FF2B5EF4-FFF2-40B4-BE49-F238E27FC236}">
                <a16:creationId xmlns:a16="http://schemas.microsoft.com/office/drawing/2014/main" id="{EA528B00-7C35-4265-9FAE-1047AF542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025" y="3800686"/>
            <a:ext cx="5465007" cy="1561431"/>
          </a:xfrm>
          <a:prstGeom prst="rect">
            <a:avLst/>
          </a:prstGeom>
        </p:spPr>
      </p:pic>
      <p:pic>
        <p:nvPicPr>
          <p:cNvPr id="9" name="Image 8">
            <a:extLst>
              <a:ext uri="{FF2B5EF4-FFF2-40B4-BE49-F238E27FC236}">
                <a16:creationId xmlns:a16="http://schemas.microsoft.com/office/drawing/2014/main" id="{95B6DC9A-40C6-4CAC-91A6-1E4231E9AF94}"/>
              </a:ext>
            </a:extLst>
          </p:cNvPr>
          <p:cNvPicPr>
            <a:picLocks noChangeAspect="1"/>
          </p:cNvPicPr>
          <p:nvPr/>
        </p:nvPicPr>
        <p:blipFill>
          <a:blip r:embed="rId3"/>
          <a:stretch>
            <a:fillRect/>
          </a:stretch>
        </p:blipFill>
        <p:spPr>
          <a:xfrm>
            <a:off x="8842403" y="5286337"/>
            <a:ext cx="1828801" cy="1460501"/>
          </a:xfrm>
          <a:prstGeom prst="rect">
            <a:avLst/>
          </a:prstGeom>
        </p:spPr>
      </p:pic>
    </p:spTree>
    <p:extLst>
      <p:ext uri="{BB962C8B-B14F-4D97-AF65-F5344CB8AC3E}">
        <p14:creationId xmlns:p14="http://schemas.microsoft.com/office/powerpoint/2010/main" val="311242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2F1C8B-776B-4A27-B4CA-87CAAA7B8736}"/>
              </a:ext>
            </a:extLst>
          </p:cNvPr>
          <p:cNvSpPr>
            <a:spLocks noGrp="1"/>
          </p:cNvSpPr>
          <p:nvPr>
            <p:ph type="title"/>
          </p:nvPr>
        </p:nvSpPr>
        <p:spPr/>
        <p:txBody>
          <a:bodyPr>
            <a:normAutofit/>
          </a:bodyPr>
          <a:lstStyle/>
          <a:p>
            <a:r>
              <a:rPr lang="fr-CA" sz="3600" dirty="0"/>
              <a:t>Contrôles de qualité quotidiens</a:t>
            </a:r>
          </a:p>
        </p:txBody>
      </p:sp>
      <p:sp>
        <p:nvSpPr>
          <p:cNvPr id="3" name="Espace réservé du contenu 2">
            <a:extLst>
              <a:ext uri="{FF2B5EF4-FFF2-40B4-BE49-F238E27FC236}">
                <a16:creationId xmlns:a16="http://schemas.microsoft.com/office/drawing/2014/main" id="{C3F110C9-4F96-469C-8BC1-456CA5D101FA}"/>
              </a:ext>
            </a:extLst>
          </p:cNvPr>
          <p:cNvSpPr>
            <a:spLocks noGrp="1"/>
          </p:cNvSpPr>
          <p:nvPr>
            <p:ph idx="1"/>
          </p:nvPr>
        </p:nvSpPr>
        <p:spPr>
          <a:xfrm>
            <a:off x="1385109" y="1600199"/>
            <a:ext cx="10086840" cy="5181600"/>
          </a:xfrm>
        </p:spPr>
        <p:txBody>
          <a:bodyPr>
            <a:normAutofit/>
          </a:bodyPr>
          <a:lstStyle/>
          <a:p>
            <a:r>
              <a:rPr lang="fr-CA" sz="2400" b="1" dirty="0"/>
              <a:t>Calibration et stabilité du TDM</a:t>
            </a:r>
          </a:p>
          <a:p>
            <a:pPr lvl="1"/>
            <a:r>
              <a:rPr lang="fr-CA" sz="2000" b="1" dirty="0"/>
              <a:t>Méthode (suite):</a:t>
            </a:r>
          </a:p>
          <a:p>
            <a:pPr lvl="2"/>
            <a:r>
              <a:rPr lang="fr-CA" sz="1800" dirty="0"/>
              <a:t>Balayer le fantôme avec le protocole approprié</a:t>
            </a:r>
          </a:p>
          <a:p>
            <a:pPr lvl="3"/>
            <a:r>
              <a:rPr lang="fr-CA" sz="1800" dirty="0"/>
              <a:t>Noter tout code d’erreur, s’il y a lieu</a:t>
            </a:r>
          </a:p>
          <a:p>
            <a:pPr lvl="3"/>
            <a:endParaRPr lang="fr-CA" sz="1800" dirty="0"/>
          </a:p>
          <a:p>
            <a:pPr lvl="2"/>
            <a:r>
              <a:rPr lang="fr-CA" sz="1800" dirty="0"/>
              <a:t>Sélectionner une image au centre du fantôme</a:t>
            </a:r>
          </a:p>
          <a:p>
            <a:pPr lvl="3"/>
            <a:r>
              <a:rPr lang="fr-CA" sz="1800" dirty="0"/>
              <a:t>Vérifier la présence d’artéfact</a:t>
            </a:r>
          </a:p>
          <a:p>
            <a:pPr lvl="3"/>
            <a:endParaRPr lang="fr-CA" sz="1800" dirty="0"/>
          </a:p>
          <a:p>
            <a:pPr lvl="2"/>
            <a:r>
              <a:rPr lang="fr-CA" sz="1800" dirty="0"/>
              <a:t>Tracer 5 régions d’intérêts (ROI)</a:t>
            </a:r>
          </a:p>
          <a:p>
            <a:pPr lvl="3"/>
            <a:r>
              <a:rPr lang="fr-CA" sz="1800" dirty="0"/>
              <a:t>Au centre</a:t>
            </a:r>
          </a:p>
          <a:p>
            <a:pPr lvl="3"/>
            <a:r>
              <a:rPr lang="fr-CA" sz="1800" dirty="0"/>
              <a:t>À 12h</a:t>
            </a:r>
          </a:p>
          <a:p>
            <a:pPr lvl="3"/>
            <a:r>
              <a:rPr lang="fr-CA" sz="1800" dirty="0"/>
              <a:t>À 3h</a:t>
            </a:r>
          </a:p>
          <a:p>
            <a:pPr lvl="3"/>
            <a:r>
              <a:rPr lang="fr-CA" sz="1800" dirty="0"/>
              <a:t>À 6h</a:t>
            </a:r>
          </a:p>
          <a:p>
            <a:pPr lvl="3"/>
            <a:r>
              <a:rPr lang="fr-CA" sz="1800" dirty="0"/>
              <a:t>À 9h</a:t>
            </a:r>
          </a:p>
          <a:p>
            <a:pPr lvl="3"/>
            <a:r>
              <a:rPr lang="fr-CA" sz="1800" b="1" dirty="0"/>
              <a:t>Le diamètre devrait être environ 10% du diamètre de fantôme</a:t>
            </a:r>
          </a:p>
          <a:p>
            <a:pPr lvl="3"/>
            <a:endParaRPr lang="fr-CA" sz="1800" dirty="0"/>
          </a:p>
          <a:p>
            <a:pPr lvl="2"/>
            <a:endParaRPr lang="fr-CA" sz="1800" dirty="0"/>
          </a:p>
        </p:txBody>
      </p:sp>
      <p:sp>
        <p:nvSpPr>
          <p:cNvPr id="4" name="Espace réservé du numéro de diapositive 3">
            <a:extLst>
              <a:ext uri="{FF2B5EF4-FFF2-40B4-BE49-F238E27FC236}">
                <a16:creationId xmlns:a16="http://schemas.microsoft.com/office/drawing/2014/main" id="{7300CD2E-8A47-4A01-AC28-CE8639997F69}"/>
              </a:ext>
            </a:extLst>
          </p:cNvPr>
          <p:cNvSpPr>
            <a:spLocks noGrp="1"/>
          </p:cNvSpPr>
          <p:nvPr>
            <p:ph type="sldNum" sz="quarter" idx="12"/>
          </p:nvPr>
        </p:nvSpPr>
        <p:spPr/>
        <p:txBody>
          <a:bodyPr/>
          <a:lstStyle/>
          <a:p>
            <a:fld id="{E31375A4-56A4-47D6-9801-1991572033F7}" type="slidenum">
              <a:rPr lang="fr-FR" smtClean="0"/>
              <a:pPr/>
              <a:t>13</a:t>
            </a:fld>
            <a:endParaRPr lang="fr-FR" dirty="0"/>
          </a:p>
        </p:txBody>
      </p:sp>
      <p:pic>
        <p:nvPicPr>
          <p:cNvPr id="5" name="Image 4">
            <a:extLst>
              <a:ext uri="{FF2B5EF4-FFF2-40B4-BE49-F238E27FC236}">
                <a16:creationId xmlns:a16="http://schemas.microsoft.com/office/drawing/2014/main" id="{14795463-87C0-4F89-AF95-1639B239B1FC}"/>
              </a:ext>
            </a:extLst>
          </p:cNvPr>
          <p:cNvPicPr>
            <a:picLocks noChangeAspect="1"/>
          </p:cNvPicPr>
          <p:nvPr/>
        </p:nvPicPr>
        <p:blipFill>
          <a:blip r:embed="rId2"/>
          <a:stretch>
            <a:fillRect/>
          </a:stretch>
        </p:blipFill>
        <p:spPr>
          <a:xfrm>
            <a:off x="7845927" y="2420152"/>
            <a:ext cx="3626022" cy="3541695"/>
          </a:xfrm>
          <a:prstGeom prst="rect">
            <a:avLst/>
          </a:prstGeom>
        </p:spPr>
      </p:pic>
      <p:sp>
        <p:nvSpPr>
          <p:cNvPr id="6" name="Accolade ouvrante 5">
            <a:extLst>
              <a:ext uri="{FF2B5EF4-FFF2-40B4-BE49-F238E27FC236}">
                <a16:creationId xmlns:a16="http://schemas.microsoft.com/office/drawing/2014/main" id="{5147F833-DD72-46A2-AED9-D556FAF7F8D4}"/>
              </a:ext>
            </a:extLst>
          </p:cNvPr>
          <p:cNvSpPr/>
          <p:nvPr/>
        </p:nvSpPr>
        <p:spPr>
          <a:xfrm>
            <a:off x="1787611" y="3241717"/>
            <a:ext cx="609599" cy="329719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7" name="ZoneTexte 6">
            <a:extLst>
              <a:ext uri="{FF2B5EF4-FFF2-40B4-BE49-F238E27FC236}">
                <a16:creationId xmlns:a16="http://schemas.microsoft.com/office/drawing/2014/main" id="{E38795D6-CE83-4D6D-84C1-18C1A05CF08F}"/>
              </a:ext>
            </a:extLst>
          </p:cNvPr>
          <p:cNvSpPr txBox="1"/>
          <p:nvPr/>
        </p:nvSpPr>
        <p:spPr>
          <a:xfrm rot="18736983">
            <a:off x="19835" y="4234247"/>
            <a:ext cx="2026508" cy="646331"/>
          </a:xfrm>
          <a:prstGeom prst="rect">
            <a:avLst/>
          </a:prstGeom>
          <a:noFill/>
          <a:ln w="19050">
            <a:solidFill>
              <a:srgbClr val="FF0000"/>
            </a:solidFill>
          </a:ln>
        </p:spPr>
        <p:txBody>
          <a:bodyPr wrap="square" rtlCol="0">
            <a:spAutoFit/>
          </a:bodyPr>
          <a:lstStyle/>
          <a:p>
            <a:pPr algn="ctr"/>
            <a:r>
              <a:rPr lang="fr-CA" dirty="0"/>
              <a:t>S’effectue automatiquement</a:t>
            </a:r>
          </a:p>
        </p:txBody>
      </p:sp>
    </p:spTree>
    <p:extLst>
      <p:ext uri="{BB962C8B-B14F-4D97-AF65-F5344CB8AC3E}">
        <p14:creationId xmlns:p14="http://schemas.microsoft.com/office/powerpoint/2010/main" val="72545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2F1C8B-776B-4A27-B4CA-87CAAA7B8736}"/>
              </a:ext>
            </a:extLst>
          </p:cNvPr>
          <p:cNvSpPr>
            <a:spLocks noGrp="1"/>
          </p:cNvSpPr>
          <p:nvPr>
            <p:ph type="title"/>
          </p:nvPr>
        </p:nvSpPr>
        <p:spPr/>
        <p:txBody>
          <a:bodyPr>
            <a:normAutofit/>
          </a:bodyPr>
          <a:lstStyle/>
          <a:p>
            <a:r>
              <a:rPr lang="fr-CA" sz="3600" dirty="0"/>
              <a:t>Contrôles de qualité quotidiens</a:t>
            </a:r>
          </a:p>
        </p:txBody>
      </p:sp>
      <p:sp>
        <p:nvSpPr>
          <p:cNvPr id="3" name="Espace réservé du contenu 2">
            <a:extLst>
              <a:ext uri="{FF2B5EF4-FFF2-40B4-BE49-F238E27FC236}">
                <a16:creationId xmlns:a16="http://schemas.microsoft.com/office/drawing/2014/main" id="{C3F110C9-4F96-469C-8BC1-456CA5D101FA}"/>
              </a:ext>
            </a:extLst>
          </p:cNvPr>
          <p:cNvSpPr>
            <a:spLocks noGrp="1"/>
          </p:cNvSpPr>
          <p:nvPr>
            <p:ph idx="1"/>
          </p:nvPr>
        </p:nvSpPr>
        <p:spPr>
          <a:xfrm>
            <a:off x="1104901" y="1600200"/>
            <a:ext cx="6741026" cy="5181600"/>
          </a:xfrm>
        </p:spPr>
        <p:txBody>
          <a:bodyPr>
            <a:normAutofit/>
          </a:bodyPr>
          <a:lstStyle/>
          <a:p>
            <a:r>
              <a:rPr lang="fr-CA" sz="2400" b="1" dirty="0"/>
              <a:t>Calibration et stabilité du TDM</a:t>
            </a:r>
          </a:p>
          <a:p>
            <a:pPr lvl="1"/>
            <a:r>
              <a:rPr lang="fr-CA" sz="2000" b="1" dirty="0"/>
              <a:t>Méthode (suite):</a:t>
            </a:r>
          </a:p>
          <a:p>
            <a:pPr lvl="2"/>
            <a:r>
              <a:rPr lang="fr-CA" sz="1800" dirty="0"/>
              <a:t>Notez dans le rapport, pour chaque ROI : </a:t>
            </a:r>
          </a:p>
          <a:p>
            <a:pPr lvl="3"/>
            <a:r>
              <a:rPr lang="fr-CA" sz="1800" dirty="0"/>
              <a:t>Le nombre CT moyen (M)</a:t>
            </a:r>
          </a:p>
          <a:p>
            <a:pPr lvl="3"/>
            <a:r>
              <a:rPr lang="fr-CA" sz="1800" dirty="0"/>
              <a:t>La déviation standard (SD)</a:t>
            </a:r>
          </a:p>
          <a:p>
            <a:pPr lvl="3"/>
            <a:endParaRPr lang="fr-CA" sz="1800" dirty="0"/>
          </a:p>
          <a:p>
            <a:pPr lvl="2"/>
            <a:r>
              <a:rPr lang="fr-CA" sz="1800" dirty="0"/>
              <a:t>Comparer les résultats aux résultats précédents</a:t>
            </a:r>
          </a:p>
          <a:p>
            <a:pPr lvl="2"/>
            <a:endParaRPr lang="fr-CA" sz="1800" dirty="0"/>
          </a:p>
          <a:p>
            <a:pPr lvl="2"/>
            <a:r>
              <a:rPr lang="fr-CA" sz="1800" dirty="0"/>
              <a:t>Calculer les écarts entre le M du ROI central et chacun des ROI périphériques</a:t>
            </a:r>
          </a:p>
          <a:p>
            <a:pPr lvl="2"/>
            <a:endParaRPr lang="fr-CA" sz="1800" dirty="0"/>
          </a:p>
          <a:p>
            <a:pPr lvl="2"/>
            <a:r>
              <a:rPr lang="fr-CA" sz="1800" dirty="0"/>
              <a:t>Avisez le technicien de service, les services biomédicaux et/ou le physicien, s’il y a lieu</a:t>
            </a:r>
          </a:p>
          <a:p>
            <a:pPr lvl="3"/>
            <a:r>
              <a:rPr lang="fr-CA" sz="1800" dirty="0"/>
              <a:t>Noter le suivi effectué dans le rapport, s’il y a lieu</a:t>
            </a:r>
          </a:p>
          <a:p>
            <a:pPr lvl="3"/>
            <a:endParaRPr lang="fr-CA" sz="1800" dirty="0"/>
          </a:p>
          <a:p>
            <a:pPr lvl="2"/>
            <a:endParaRPr lang="fr-CA" sz="1800" dirty="0"/>
          </a:p>
        </p:txBody>
      </p:sp>
      <p:sp>
        <p:nvSpPr>
          <p:cNvPr id="4" name="Espace réservé du numéro de diapositive 3">
            <a:extLst>
              <a:ext uri="{FF2B5EF4-FFF2-40B4-BE49-F238E27FC236}">
                <a16:creationId xmlns:a16="http://schemas.microsoft.com/office/drawing/2014/main" id="{7300CD2E-8A47-4A01-AC28-CE8639997F69}"/>
              </a:ext>
            </a:extLst>
          </p:cNvPr>
          <p:cNvSpPr>
            <a:spLocks noGrp="1"/>
          </p:cNvSpPr>
          <p:nvPr>
            <p:ph type="sldNum" sz="quarter" idx="12"/>
          </p:nvPr>
        </p:nvSpPr>
        <p:spPr/>
        <p:txBody>
          <a:bodyPr/>
          <a:lstStyle/>
          <a:p>
            <a:fld id="{E31375A4-56A4-47D6-9801-1991572033F7}" type="slidenum">
              <a:rPr lang="fr-FR" smtClean="0"/>
              <a:pPr/>
              <a:t>14</a:t>
            </a:fld>
            <a:endParaRPr lang="fr-FR" dirty="0"/>
          </a:p>
        </p:txBody>
      </p:sp>
      <p:pic>
        <p:nvPicPr>
          <p:cNvPr id="5" name="Image 4">
            <a:extLst>
              <a:ext uri="{FF2B5EF4-FFF2-40B4-BE49-F238E27FC236}">
                <a16:creationId xmlns:a16="http://schemas.microsoft.com/office/drawing/2014/main" id="{14795463-87C0-4F89-AF95-1639B239B1FC}"/>
              </a:ext>
            </a:extLst>
          </p:cNvPr>
          <p:cNvPicPr>
            <a:picLocks noChangeAspect="1"/>
          </p:cNvPicPr>
          <p:nvPr/>
        </p:nvPicPr>
        <p:blipFill>
          <a:blip r:embed="rId2"/>
          <a:stretch>
            <a:fillRect/>
          </a:stretch>
        </p:blipFill>
        <p:spPr>
          <a:xfrm>
            <a:off x="7845927" y="2420152"/>
            <a:ext cx="3626022" cy="3541695"/>
          </a:xfrm>
          <a:prstGeom prst="rect">
            <a:avLst/>
          </a:prstGeom>
        </p:spPr>
      </p:pic>
    </p:spTree>
    <p:extLst>
      <p:ext uri="{BB962C8B-B14F-4D97-AF65-F5344CB8AC3E}">
        <p14:creationId xmlns:p14="http://schemas.microsoft.com/office/powerpoint/2010/main" val="357648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2F1C8B-776B-4A27-B4CA-87CAAA7B8736}"/>
              </a:ext>
            </a:extLst>
          </p:cNvPr>
          <p:cNvSpPr>
            <a:spLocks noGrp="1"/>
          </p:cNvSpPr>
          <p:nvPr>
            <p:ph type="title"/>
          </p:nvPr>
        </p:nvSpPr>
        <p:spPr/>
        <p:txBody>
          <a:bodyPr>
            <a:normAutofit/>
          </a:bodyPr>
          <a:lstStyle/>
          <a:p>
            <a:r>
              <a:rPr lang="fr-CA" sz="3600" dirty="0"/>
              <a:t>Contrôles de qualité quotidiens</a:t>
            </a:r>
          </a:p>
        </p:txBody>
      </p:sp>
      <p:sp>
        <p:nvSpPr>
          <p:cNvPr id="3" name="Espace réservé du contenu 2">
            <a:extLst>
              <a:ext uri="{FF2B5EF4-FFF2-40B4-BE49-F238E27FC236}">
                <a16:creationId xmlns:a16="http://schemas.microsoft.com/office/drawing/2014/main" id="{C3F110C9-4F96-469C-8BC1-456CA5D101FA}"/>
              </a:ext>
            </a:extLst>
          </p:cNvPr>
          <p:cNvSpPr>
            <a:spLocks noGrp="1"/>
          </p:cNvSpPr>
          <p:nvPr>
            <p:ph idx="1"/>
          </p:nvPr>
        </p:nvSpPr>
        <p:spPr>
          <a:xfrm>
            <a:off x="1104901" y="1600200"/>
            <a:ext cx="6741026" cy="5181600"/>
          </a:xfrm>
        </p:spPr>
        <p:txBody>
          <a:bodyPr>
            <a:normAutofit/>
          </a:bodyPr>
          <a:lstStyle/>
          <a:p>
            <a:r>
              <a:rPr lang="fr-CA" sz="2400" b="1" dirty="0"/>
              <a:t>Calibration et stabilité du TDM</a:t>
            </a:r>
          </a:p>
          <a:p>
            <a:pPr lvl="1"/>
            <a:r>
              <a:rPr lang="fr-CA" sz="2000" b="1" dirty="0"/>
              <a:t>Critères de conformité : </a:t>
            </a:r>
          </a:p>
          <a:p>
            <a:pPr lvl="2"/>
            <a:r>
              <a:rPr lang="fr-CA" sz="1800" dirty="0"/>
              <a:t>Aucun message d’erreur affiché </a:t>
            </a:r>
          </a:p>
          <a:p>
            <a:pPr lvl="2"/>
            <a:endParaRPr lang="fr-CA" sz="1800" dirty="0"/>
          </a:p>
          <a:p>
            <a:pPr lvl="2"/>
            <a:r>
              <a:rPr lang="fr-CA" sz="1800" dirty="0"/>
              <a:t>La valeur de M de chaque ROI, doit être de 0 ± 4 UH</a:t>
            </a:r>
          </a:p>
          <a:p>
            <a:pPr lvl="2"/>
            <a:endParaRPr lang="fr-CA" sz="1800" dirty="0"/>
          </a:p>
          <a:p>
            <a:pPr lvl="2"/>
            <a:r>
              <a:rPr lang="fr-CA" sz="1800" dirty="0"/>
              <a:t>L’écart entre la valeur M de chaque ROI périphériques et la valeur M du ROI central doit être ≤ 5 UH</a:t>
            </a:r>
          </a:p>
          <a:p>
            <a:pPr lvl="2"/>
            <a:endParaRPr lang="fr-CA" sz="1800" dirty="0"/>
          </a:p>
          <a:p>
            <a:pPr lvl="2"/>
            <a:r>
              <a:rPr lang="fr-CA" sz="1800" dirty="0"/>
              <a:t>Les valeurs de SD doivent être similaires aux valeurs de SD obtenues habituellement lors de CQ. </a:t>
            </a:r>
          </a:p>
          <a:p>
            <a:pPr lvl="3"/>
            <a:endParaRPr lang="fr-CA" sz="1800" dirty="0"/>
          </a:p>
          <a:p>
            <a:pPr lvl="2"/>
            <a:r>
              <a:rPr lang="fr-CA" sz="1800" dirty="0"/>
              <a:t>Aucune dérive des résultats obtenus quotidiennement n’est observée</a:t>
            </a:r>
          </a:p>
        </p:txBody>
      </p:sp>
      <p:sp>
        <p:nvSpPr>
          <p:cNvPr id="4" name="Espace réservé du numéro de diapositive 3">
            <a:extLst>
              <a:ext uri="{FF2B5EF4-FFF2-40B4-BE49-F238E27FC236}">
                <a16:creationId xmlns:a16="http://schemas.microsoft.com/office/drawing/2014/main" id="{7300CD2E-8A47-4A01-AC28-CE8639997F69}"/>
              </a:ext>
            </a:extLst>
          </p:cNvPr>
          <p:cNvSpPr>
            <a:spLocks noGrp="1"/>
          </p:cNvSpPr>
          <p:nvPr>
            <p:ph type="sldNum" sz="quarter" idx="12"/>
          </p:nvPr>
        </p:nvSpPr>
        <p:spPr/>
        <p:txBody>
          <a:bodyPr/>
          <a:lstStyle/>
          <a:p>
            <a:fld id="{E31375A4-56A4-47D6-9801-1991572033F7}" type="slidenum">
              <a:rPr lang="fr-FR" smtClean="0"/>
              <a:pPr/>
              <a:t>15</a:t>
            </a:fld>
            <a:endParaRPr lang="fr-FR" dirty="0"/>
          </a:p>
        </p:txBody>
      </p:sp>
      <p:pic>
        <p:nvPicPr>
          <p:cNvPr id="5" name="Image 4">
            <a:extLst>
              <a:ext uri="{FF2B5EF4-FFF2-40B4-BE49-F238E27FC236}">
                <a16:creationId xmlns:a16="http://schemas.microsoft.com/office/drawing/2014/main" id="{14795463-87C0-4F89-AF95-1639B239B1FC}"/>
              </a:ext>
            </a:extLst>
          </p:cNvPr>
          <p:cNvPicPr>
            <a:picLocks noChangeAspect="1"/>
          </p:cNvPicPr>
          <p:nvPr/>
        </p:nvPicPr>
        <p:blipFill>
          <a:blip r:embed="rId2"/>
          <a:stretch>
            <a:fillRect/>
          </a:stretch>
        </p:blipFill>
        <p:spPr>
          <a:xfrm>
            <a:off x="8358171" y="2420152"/>
            <a:ext cx="3626022" cy="3541695"/>
          </a:xfrm>
          <a:prstGeom prst="rect">
            <a:avLst/>
          </a:prstGeom>
        </p:spPr>
      </p:pic>
    </p:spTree>
    <p:extLst>
      <p:ext uri="{BB962C8B-B14F-4D97-AF65-F5344CB8AC3E}">
        <p14:creationId xmlns:p14="http://schemas.microsoft.com/office/powerpoint/2010/main" val="119239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2F1C8B-776B-4A27-B4CA-87CAAA7B8736}"/>
              </a:ext>
            </a:extLst>
          </p:cNvPr>
          <p:cNvSpPr>
            <a:spLocks noGrp="1"/>
          </p:cNvSpPr>
          <p:nvPr>
            <p:ph type="title"/>
          </p:nvPr>
        </p:nvSpPr>
        <p:spPr/>
        <p:txBody>
          <a:bodyPr>
            <a:normAutofit/>
          </a:bodyPr>
          <a:lstStyle/>
          <a:p>
            <a:r>
              <a:rPr lang="fr-CA" sz="3600" dirty="0"/>
              <a:t>Contrôles de qualité quotidiens</a:t>
            </a:r>
          </a:p>
        </p:txBody>
      </p:sp>
      <p:sp>
        <p:nvSpPr>
          <p:cNvPr id="3" name="Espace réservé du contenu 2">
            <a:extLst>
              <a:ext uri="{FF2B5EF4-FFF2-40B4-BE49-F238E27FC236}">
                <a16:creationId xmlns:a16="http://schemas.microsoft.com/office/drawing/2014/main" id="{C3F110C9-4F96-469C-8BC1-456CA5D101FA}"/>
              </a:ext>
            </a:extLst>
          </p:cNvPr>
          <p:cNvSpPr>
            <a:spLocks noGrp="1"/>
          </p:cNvSpPr>
          <p:nvPr>
            <p:ph idx="1"/>
          </p:nvPr>
        </p:nvSpPr>
        <p:spPr>
          <a:xfrm>
            <a:off x="1104900" y="1600200"/>
            <a:ext cx="9982200" cy="898301"/>
          </a:xfrm>
        </p:spPr>
        <p:txBody>
          <a:bodyPr>
            <a:normAutofit/>
          </a:bodyPr>
          <a:lstStyle/>
          <a:p>
            <a:r>
              <a:rPr lang="fr-CA" sz="2400" b="1" dirty="0"/>
              <a:t>Fonctionnement des indicateurs</a:t>
            </a:r>
          </a:p>
          <a:p>
            <a:pPr lvl="1"/>
            <a:r>
              <a:rPr lang="fr-CA" sz="2000" dirty="0"/>
              <a:t>S’assurer du fonctionnement adéquat des indicateurs de la console et du statif</a:t>
            </a:r>
          </a:p>
          <a:p>
            <a:pPr lvl="1"/>
            <a:endParaRPr lang="fr-CA" sz="2000" dirty="0"/>
          </a:p>
        </p:txBody>
      </p:sp>
      <p:sp>
        <p:nvSpPr>
          <p:cNvPr id="4" name="Espace réservé du numéro de diapositive 3">
            <a:extLst>
              <a:ext uri="{FF2B5EF4-FFF2-40B4-BE49-F238E27FC236}">
                <a16:creationId xmlns:a16="http://schemas.microsoft.com/office/drawing/2014/main" id="{7300CD2E-8A47-4A01-AC28-CE8639997F69}"/>
              </a:ext>
            </a:extLst>
          </p:cNvPr>
          <p:cNvSpPr>
            <a:spLocks noGrp="1"/>
          </p:cNvSpPr>
          <p:nvPr>
            <p:ph type="sldNum" sz="quarter" idx="12"/>
          </p:nvPr>
        </p:nvSpPr>
        <p:spPr/>
        <p:txBody>
          <a:bodyPr/>
          <a:lstStyle/>
          <a:p>
            <a:fld id="{E31375A4-56A4-47D6-9801-1991572033F7}" type="slidenum">
              <a:rPr lang="fr-FR" smtClean="0"/>
              <a:pPr/>
              <a:t>16</a:t>
            </a:fld>
            <a:endParaRPr lang="fr-FR" dirty="0"/>
          </a:p>
        </p:txBody>
      </p:sp>
      <p:pic>
        <p:nvPicPr>
          <p:cNvPr id="5" name="Image 4">
            <a:extLst>
              <a:ext uri="{FF2B5EF4-FFF2-40B4-BE49-F238E27FC236}">
                <a16:creationId xmlns:a16="http://schemas.microsoft.com/office/drawing/2014/main" id="{204BD35D-70BA-4DA0-8DBB-8A30273672B7}"/>
              </a:ext>
            </a:extLst>
          </p:cNvPr>
          <p:cNvPicPr>
            <a:picLocks noChangeAspect="1"/>
          </p:cNvPicPr>
          <p:nvPr/>
        </p:nvPicPr>
        <p:blipFill>
          <a:blip r:embed="rId2"/>
          <a:stretch>
            <a:fillRect/>
          </a:stretch>
        </p:blipFill>
        <p:spPr>
          <a:xfrm>
            <a:off x="1104900" y="2906222"/>
            <a:ext cx="5196164" cy="3429000"/>
          </a:xfrm>
          <a:prstGeom prst="rect">
            <a:avLst/>
          </a:prstGeom>
        </p:spPr>
      </p:pic>
      <p:sp>
        <p:nvSpPr>
          <p:cNvPr id="6" name="Ellipse 5">
            <a:extLst>
              <a:ext uri="{FF2B5EF4-FFF2-40B4-BE49-F238E27FC236}">
                <a16:creationId xmlns:a16="http://schemas.microsoft.com/office/drawing/2014/main" id="{7E79C5C9-F4E4-44DE-BCEE-D55C18558AB7}"/>
              </a:ext>
            </a:extLst>
          </p:cNvPr>
          <p:cNvSpPr/>
          <p:nvPr/>
        </p:nvSpPr>
        <p:spPr>
          <a:xfrm>
            <a:off x="3270087" y="3074294"/>
            <a:ext cx="865790" cy="709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Ellipse 6">
            <a:extLst>
              <a:ext uri="{FF2B5EF4-FFF2-40B4-BE49-F238E27FC236}">
                <a16:creationId xmlns:a16="http://schemas.microsoft.com/office/drawing/2014/main" id="{70CE59F1-E764-4B56-9BBF-B493ADE40D7B}"/>
              </a:ext>
            </a:extLst>
          </p:cNvPr>
          <p:cNvSpPr/>
          <p:nvPr/>
        </p:nvSpPr>
        <p:spPr>
          <a:xfrm>
            <a:off x="4135877" y="3597072"/>
            <a:ext cx="865790" cy="709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8" name="Image 7">
            <a:extLst>
              <a:ext uri="{FF2B5EF4-FFF2-40B4-BE49-F238E27FC236}">
                <a16:creationId xmlns:a16="http://schemas.microsoft.com/office/drawing/2014/main" id="{07437141-5DA7-4EE9-B668-5989A43AEC65}"/>
              </a:ext>
            </a:extLst>
          </p:cNvPr>
          <p:cNvPicPr>
            <a:picLocks noChangeAspect="1"/>
          </p:cNvPicPr>
          <p:nvPr/>
        </p:nvPicPr>
        <p:blipFill>
          <a:blip r:embed="rId3"/>
          <a:stretch>
            <a:fillRect/>
          </a:stretch>
        </p:blipFill>
        <p:spPr>
          <a:xfrm>
            <a:off x="6697381" y="2843448"/>
            <a:ext cx="4529869" cy="3491774"/>
          </a:xfrm>
          <a:prstGeom prst="rect">
            <a:avLst/>
          </a:prstGeom>
        </p:spPr>
      </p:pic>
    </p:spTree>
    <p:extLst>
      <p:ext uri="{BB962C8B-B14F-4D97-AF65-F5344CB8AC3E}">
        <p14:creationId xmlns:p14="http://schemas.microsoft.com/office/powerpoint/2010/main" val="282872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2F1C8B-776B-4A27-B4CA-87CAAA7B8736}"/>
              </a:ext>
            </a:extLst>
          </p:cNvPr>
          <p:cNvSpPr>
            <a:spLocks noGrp="1"/>
          </p:cNvSpPr>
          <p:nvPr>
            <p:ph type="title"/>
          </p:nvPr>
        </p:nvSpPr>
        <p:spPr/>
        <p:txBody>
          <a:bodyPr>
            <a:normAutofit/>
          </a:bodyPr>
          <a:lstStyle/>
          <a:p>
            <a:r>
              <a:rPr lang="fr-CA" sz="3600" dirty="0"/>
              <a:t>Contrôles de qualité quotidiens</a:t>
            </a:r>
          </a:p>
        </p:txBody>
      </p:sp>
      <p:sp>
        <p:nvSpPr>
          <p:cNvPr id="3" name="Espace réservé du contenu 2">
            <a:extLst>
              <a:ext uri="{FF2B5EF4-FFF2-40B4-BE49-F238E27FC236}">
                <a16:creationId xmlns:a16="http://schemas.microsoft.com/office/drawing/2014/main" id="{C3F110C9-4F96-469C-8BC1-456CA5D101FA}"/>
              </a:ext>
            </a:extLst>
          </p:cNvPr>
          <p:cNvSpPr>
            <a:spLocks noGrp="1"/>
          </p:cNvSpPr>
          <p:nvPr>
            <p:ph idx="1"/>
          </p:nvPr>
        </p:nvSpPr>
        <p:spPr>
          <a:xfrm>
            <a:off x="1104900" y="1600200"/>
            <a:ext cx="9982200" cy="4504386"/>
          </a:xfrm>
        </p:spPr>
        <p:txBody>
          <a:bodyPr>
            <a:normAutofit/>
          </a:bodyPr>
          <a:lstStyle/>
          <a:p>
            <a:r>
              <a:rPr lang="fr-CA" sz="2400" b="1" dirty="0"/>
              <a:t>Évaluation sommaire des stations d’acquisition et de reconstruction</a:t>
            </a:r>
          </a:p>
          <a:p>
            <a:pPr lvl="1"/>
            <a:r>
              <a:rPr lang="fr-CA" sz="2000" dirty="0"/>
              <a:t>S’assurer sommairement de la calibration des moniteurs d’acquisition et de reconstruction</a:t>
            </a:r>
          </a:p>
          <a:p>
            <a:pPr lvl="1"/>
            <a:endParaRPr lang="fr-CA" sz="2000" dirty="0"/>
          </a:p>
          <a:p>
            <a:pPr lvl="1"/>
            <a:r>
              <a:rPr lang="fr-CA" sz="2000" b="1" dirty="0"/>
              <a:t>Matériel requis : </a:t>
            </a:r>
          </a:p>
          <a:p>
            <a:pPr lvl="2"/>
            <a:r>
              <a:rPr lang="fr-CA" sz="1800" dirty="0"/>
              <a:t>Mire TG18-QC</a:t>
            </a:r>
          </a:p>
        </p:txBody>
      </p:sp>
      <p:sp>
        <p:nvSpPr>
          <p:cNvPr id="4" name="Espace réservé du numéro de diapositive 3">
            <a:extLst>
              <a:ext uri="{FF2B5EF4-FFF2-40B4-BE49-F238E27FC236}">
                <a16:creationId xmlns:a16="http://schemas.microsoft.com/office/drawing/2014/main" id="{7300CD2E-8A47-4A01-AC28-CE8639997F69}"/>
              </a:ext>
            </a:extLst>
          </p:cNvPr>
          <p:cNvSpPr>
            <a:spLocks noGrp="1"/>
          </p:cNvSpPr>
          <p:nvPr>
            <p:ph type="sldNum" sz="quarter" idx="12"/>
          </p:nvPr>
        </p:nvSpPr>
        <p:spPr/>
        <p:txBody>
          <a:bodyPr/>
          <a:lstStyle/>
          <a:p>
            <a:fld id="{E31375A4-56A4-47D6-9801-1991572033F7}" type="slidenum">
              <a:rPr lang="fr-FR" smtClean="0"/>
              <a:pPr/>
              <a:t>17</a:t>
            </a:fld>
            <a:endParaRPr lang="fr-FR" dirty="0"/>
          </a:p>
        </p:txBody>
      </p:sp>
      <p:pic>
        <p:nvPicPr>
          <p:cNvPr id="9" name="Image 8">
            <a:extLst>
              <a:ext uri="{FF2B5EF4-FFF2-40B4-BE49-F238E27FC236}">
                <a16:creationId xmlns:a16="http://schemas.microsoft.com/office/drawing/2014/main" id="{D023B0A6-DA8A-420A-90C6-FF8FAF3B36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9358" y="2630175"/>
            <a:ext cx="6258457" cy="3908738"/>
          </a:xfrm>
          <a:prstGeom prst="rect">
            <a:avLst/>
          </a:prstGeom>
        </p:spPr>
      </p:pic>
      <p:sp>
        <p:nvSpPr>
          <p:cNvPr id="5" name="Double vague 4">
            <a:extLst>
              <a:ext uri="{FF2B5EF4-FFF2-40B4-BE49-F238E27FC236}">
                <a16:creationId xmlns:a16="http://schemas.microsoft.com/office/drawing/2014/main" id="{C125EA4D-5C40-4988-B324-0E0F1D6567EE}"/>
              </a:ext>
            </a:extLst>
          </p:cNvPr>
          <p:cNvSpPr/>
          <p:nvPr/>
        </p:nvSpPr>
        <p:spPr>
          <a:xfrm>
            <a:off x="566670" y="4554382"/>
            <a:ext cx="3593206" cy="1977242"/>
          </a:xfrm>
          <a:prstGeom prst="doubleWave">
            <a:avLst/>
          </a:prstGeom>
          <a:solidFill>
            <a:schemeClr val="tx1">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rgbClr val="002060"/>
                </a:solidFill>
              </a:rPr>
              <a:t>Déjà vue dans le cours de mammographie en CQ, il s’agit du même fonctionnement en TDM</a:t>
            </a:r>
          </a:p>
        </p:txBody>
      </p:sp>
    </p:spTree>
    <p:extLst>
      <p:ext uri="{BB962C8B-B14F-4D97-AF65-F5344CB8AC3E}">
        <p14:creationId xmlns:p14="http://schemas.microsoft.com/office/powerpoint/2010/main" val="203313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21903F-A31E-46DB-B5A3-67964B9AD662}"/>
              </a:ext>
            </a:extLst>
          </p:cNvPr>
          <p:cNvSpPr>
            <a:spLocks noGrp="1"/>
          </p:cNvSpPr>
          <p:nvPr>
            <p:ph type="title"/>
          </p:nvPr>
        </p:nvSpPr>
        <p:spPr/>
        <p:txBody>
          <a:bodyPr>
            <a:normAutofit/>
          </a:bodyPr>
          <a:lstStyle/>
          <a:p>
            <a:r>
              <a:rPr lang="fr-CA" sz="3600" dirty="0"/>
              <a:t>Contrôles de qualité trimestriels</a:t>
            </a:r>
          </a:p>
        </p:txBody>
      </p:sp>
      <p:sp>
        <p:nvSpPr>
          <p:cNvPr id="4" name="Espace réservé du numéro de diapositive 3">
            <a:extLst>
              <a:ext uri="{FF2B5EF4-FFF2-40B4-BE49-F238E27FC236}">
                <a16:creationId xmlns:a16="http://schemas.microsoft.com/office/drawing/2014/main" id="{ACC81EC0-5CB8-488B-AD02-46EE09135426}"/>
              </a:ext>
            </a:extLst>
          </p:cNvPr>
          <p:cNvSpPr>
            <a:spLocks noGrp="1"/>
          </p:cNvSpPr>
          <p:nvPr>
            <p:ph type="sldNum" sz="quarter" idx="12"/>
          </p:nvPr>
        </p:nvSpPr>
        <p:spPr/>
        <p:txBody>
          <a:bodyPr/>
          <a:lstStyle/>
          <a:p>
            <a:fld id="{E31375A4-56A4-47D6-9801-1991572033F7}" type="slidenum">
              <a:rPr lang="fr-FR" smtClean="0"/>
              <a:pPr/>
              <a:t>18</a:t>
            </a:fld>
            <a:endParaRPr lang="fr-FR" dirty="0"/>
          </a:p>
        </p:txBody>
      </p:sp>
      <p:sp>
        <p:nvSpPr>
          <p:cNvPr id="7" name="ZoneTexte 6">
            <a:extLst>
              <a:ext uri="{FF2B5EF4-FFF2-40B4-BE49-F238E27FC236}">
                <a16:creationId xmlns:a16="http://schemas.microsoft.com/office/drawing/2014/main" id="{295F0299-989A-4C43-921E-CD1CA1C6AF68}"/>
              </a:ext>
            </a:extLst>
          </p:cNvPr>
          <p:cNvSpPr txBox="1"/>
          <p:nvPr/>
        </p:nvSpPr>
        <p:spPr>
          <a:xfrm>
            <a:off x="1104900" y="6202462"/>
            <a:ext cx="9402702" cy="307777"/>
          </a:xfrm>
          <a:prstGeom prst="rect">
            <a:avLst/>
          </a:prstGeom>
          <a:noFill/>
        </p:spPr>
        <p:txBody>
          <a:bodyPr wrap="none" rtlCol="0">
            <a:spAutoFit/>
          </a:bodyPr>
          <a:lstStyle/>
          <a:p>
            <a:r>
              <a:rPr lang="fr-CA" sz="1400" i="1" dirty="0"/>
              <a:t>Source : Guide québécois de contrôle de qualité et de radioprotection en imagerie médicale, CECR, 2014, page 8</a:t>
            </a:r>
          </a:p>
        </p:txBody>
      </p:sp>
      <p:pic>
        <p:nvPicPr>
          <p:cNvPr id="9" name="Image 8">
            <a:extLst>
              <a:ext uri="{FF2B5EF4-FFF2-40B4-BE49-F238E27FC236}">
                <a16:creationId xmlns:a16="http://schemas.microsoft.com/office/drawing/2014/main" id="{A4C956B7-40DA-4026-A594-C3CA98119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581987"/>
            <a:ext cx="7618927" cy="3694025"/>
          </a:xfrm>
          <a:prstGeom prst="rect">
            <a:avLst/>
          </a:prstGeom>
        </p:spPr>
      </p:pic>
      <p:sp>
        <p:nvSpPr>
          <p:cNvPr id="5" name="Rectangle 4">
            <a:extLst>
              <a:ext uri="{FF2B5EF4-FFF2-40B4-BE49-F238E27FC236}">
                <a16:creationId xmlns:a16="http://schemas.microsoft.com/office/drawing/2014/main" id="{DA8C7221-3631-419B-AECD-09892358068E}"/>
              </a:ext>
            </a:extLst>
          </p:cNvPr>
          <p:cNvSpPr/>
          <p:nvPr/>
        </p:nvSpPr>
        <p:spPr>
          <a:xfrm>
            <a:off x="7675809" y="4443211"/>
            <a:ext cx="579550" cy="37979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631C4FB1-136C-44FC-BEA0-A7CA24BAAAC3}"/>
              </a:ext>
            </a:extLst>
          </p:cNvPr>
          <p:cNvSpPr/>
          <p:nvPr/>
        </p:nvSpPr>
        <p:spPr>
          <a:xfrm>
            <a:off x="9057164" y="4026810"/>
            <a:ext cx="2900875" cy="83280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RRP : Responsable de la radioprotection</a:t>
            </a:r>
          </a:p>
        </p:txBody>
      </p:sp>
    </p:spTree>
    <p:extLst>
      <p:ext uri="{BB962C8B-B14F-4D97-AF65-F5344CB8AC3E}">
        <p14:creationId xmlns:p14="http://schemas.microsoft.com/office/powerpoint/2010/main" val="62207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55E93F-A1F3-478F-8E06-A7CD5EAC843E}"/>
              </a:ext>
            </a:extLst>
          </p:cNvPr>
          <p:cNvSpPr>
            <a:spLocks noGrp="1"/>
          </p:cNvSpPr>
          <p:nvPr>
            <p:ph idx="1"/>
          </p:nvPr>
        </p:nvSpPr>
        <p:spPr/>
        <p:txBody>
          <a:bodyPr>
            <a:normAutofit/>
          </a:bodyPr>
          <a:lstStyle/>
          <a:p>
            <a:r>
              <a:rPr lang="fr-CA" sz="2400" b="1" dirty="0"/>
              <a:t>Contrôle des accès</a:t>
            </a:r>
          </a:p>
          <a:p>
            <a:pPr lvl="1"/>
            <a:r>
              <a:rPr lang="fr-CA" sz="2000" dirty="0"/>
              <a:t>S’assurer que les mécanismes en place de contrôle de accès à la salle TDM sont suffisants et fonctionnels.</a:t>
            </a:r>
          </a:p>
          <a:p>
            <a:pPr lvl="1"/>
            <a:endParaRPr lang="fr-CA" sz="2000" dirty="0"/>
          </a:p>
          <a:p>
            <a:pPr lvl="1"/>
            <a:r>
              <a:rPr lang="fr-CA" sz="2000" b="1" dirty="0"/>
              <a:t>Méthode : </a:t>
            </a:r>
          </a:p>
          <a:p>
            <a:pPr lvl="2"/>
            <a:r>
              <a:rPr lang="fr-CA" sz="1800" dirty="0"/>
              <a:t>Noter le nombre d’accès direct à la salle de TDM </a:t>
            </a:r>
          </a:p>
          <a:p>
            <a:pPr marL="914400" lvl="2" indent="0">
              <a:buNone/>
            </a:pPr>
            <a:endParaRPr lang="fr-CA" sz="1800" dirty="0"/>
          </a:p>
          <a:p>
            <a:pPr lvl="2"/>
            <a:r>
              <a:rPr lang="fr-CA" sz="1800" dirty="0"/>
              <a:t>Vérifier que les portes de ces accès puissent être verrouillées de l’intérieur (empêcher que des gens entrent dans la salle en cours d’examen)</a:t>
            </a:r>
          </a:p>
          <a:p>
            <a:pPr lvl="2"/>
            <a:endParaRPr lang="fr-CA" sz="1800" dirty="0"/>
          </a:p>
          <a:p>
            <a:pPr lvl="2"/>
            <a:r>
              <a:rPr lang="fr-CA" sz="1800" dirty="0"/>
              <a:t>Vérifier s’il y a présence d’un mécanisme d’interruption de l’émission de rayons X lorsqu’une porte s’ouvre. Si un tel mécanisme existe, vérifier son fonctionnement</a:t>
            </a:r>
          </a:p>
          <a:p>
            <a:pPr lvl="2"/>
            <a:endParaRPr lang="fr-CA" sz="1800" dirty="0"/>
          </a:p>
          <a:p>
            <a:pPr lvl="2"/>
            <a:r>
              <a:rPr lang="fr-CA" sz="1800" dirty="0"/>
              <a:t>Vérifier que le témoin lumineux est en fonction durant l’émission des rayons X </a:t>
            </a:r>
          </a:p>
        </p:txBody>
      </p:sp>
      <p:sp>
        <p:nvSpPr>
          <p:cNvPr id="4" name="Espace réservé du numéro de diapositive 3">
            <a:extLst>
              <a:ext uri="{FF2B5EF4-FFF2-40B4-BE49-F238E27FC236}">
                <a16:creationId xmlns:a16="http://schemas.microsoft.com/office/drawing/2014/main" id="{22901C36-46D1-4E11-AFAA-81FC868D2E2A}"/>
              </a:ext>
            </a:extLst>
          </p:cNvPr>
          <p:cNvSpPr>
            <a:spLocks noGrp="1"/>
          </p:cNvSpPr>
          <p:nvPr>
            <p:ph type="sldNum" sz="quarter" idx="12"/>
          </p:nvPr>
        </p:nvSpPr>
        <p:spPr/>
        <p:txBody>
          <a:bodyPr/>
          <a:lstStyle/>
          <a:p>
            <a:fld id="{E31375A4-56A4-47D6-9801-1991572033F7}" type="slidenum">
              <a:rPr lang="fr-FR" smtClean="0"/>
              <a:pPr/>
              <a:t>19</a:t>
            </a:fld>
            <a:endParaRPr lang="fr-FR" dirty="0"/>
          </a:p>
        </p:txBody>
      </p:sp>
      <p:sp>
        <p:nvSpPr>
          <p:cNvPr id="8" name="Titre 1">
            <a:extLst>
              <a:ext uri="{FF2B5EF4-FFF2-40B4-BE49-F238E27FC236}">
                <a16:creationId xmlns:a16="http://schemas.microsoft.com/office/drawing/2014/main" id="{5C474CAE-60F3-4502-97AD-3E154A91E445}"/>
              </a:ext>
            </a:extLst>
          </p:cNvPr>
          <p:cNvSpPr>
            <a:spLocks noGrp="1"/>
          </p:cNvSpPr>
          <p:nvPr>
            <p:ph type="title"/>
          </p:nvPr>
        </p:nvSpPr>
        <p:spPr>
          <a:xfrm>
            <a:off x="1104900" y="76200"/>
            <a:ext cx="9980682" cy="1096962"/>
          </a:xfrm>
        </p:spPr>
        <p:txBody>
          <a:bodyPr>
            <a:normAutofit/>
          </a:bodyPr>
          <a:lstStyle/>
          <a:p>
            <a:r>
              <a:rPr lang="fr-CA" sz="3600" dirty="0"/>
              <a:t>Contrôles de qualité trimestriels</a:t>
            </a:r>
          </a:p>
        </p:txBody>
      </p:sp>
    </p:spTree>
    <p:extLst>
      <p:ext uri="{BB962C8B-B14F-4D97-AF65-F5344CB8AC3E}">
        <p14:creationId xmlns:p14="http://schemas.microsoft.com/office/powerpoint/2010/main" val="355278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104900" y="386366"/>
            <a:ext cx="9980682" cy="786796"/>
          </a:xfrm>
        </p:spPr>
        <p:txBody>
          <a:bodyPr rtlCol="0">
            <a:normAutofit/>
          </a:bodyPr>
          <a:lstStyle/>
          <a:p>
            <a:pPr rtl="0"/>
            <a:r>
              <a:rPr lang="fr-FR" sz="3600" dirty="0"/>
              <a:t>Programme d’assurance de la qualité</a:t>
            </a:r>
          </a:p>
        </p:txBody>
      </p:sp>
      <p:sp>
        <p:nvSpPr>
          <p:cNvPr id="14" name="Espace réservé du contenu 13"/>
          <p:cNvSpPr>
            <a:spLocks noGrp="1"/>
          </p:cNvSpPr>
          <p:nvPr>
            <p:ph idx="1"/>
          </p:nvPr>
        </p:nvSpPr>
        <p:spPr>
          <a:xfrm>
            <a:off x="1104900" y="1600200"/>
            <a:ext cx="9982200" cy="2121794"/>
          </a:xfrm>
        </p:spPr>
        <p:txBody>
          <a:bodyPr rtlCol="0">
            <a:normAutofit/>
          </a:bodyPr>
          <a:lstStyle/>
          <a:p>
            <a:pPr rtl="0"/>
            <a:r>
              <a:rPr lang="fr-FR" sz="2800" dirty="0"/>
              <a:t>Actions organisées destinées à donner la certitude que les appareils radiologiques et leurs composantes produisent de façon fiable une information diagnostique de qualité avec des doses minimales.</a:t>
            </a:r>
          </a:p>
        </p:txBody>
      </p:sp>
      <p:sp>
        <p:nvSpPr>
          <p:cNvPr id="2" name="Espace réservé du numéro de diapositive 1">
            <a:extLst>
              <a:ext uri="{FF2B5EF4-FFF2-40B4-BE49-F238E27FC236}">
                <a16:creationId xmlns:a16="http://schemas.microsoft.com/office/drawing/2014/main" id="{988ABAA1-A62B-4E79-A543-FDEDA080AD9E}"/>
              </a:ext>
            </a:extLst>
          </p:cNvPr>
          <p:cNvSpPr>
            <a:spLocks noGrp="1"/>
          </p:cNvSpPr>
          <p:nvPr>
            <p:ph type="sldNum" sz="quarter" idx="12"/>
          </p:nvPr>
        </p:nvSpPr>
        <p:spPr/>
        <p:txBody>
          <a:bodyPr/>
          <a:lstStyle/>
          <a:p>
            <a:fld id="{E31375A4-56A4-47D6-9801-1991572033F7}" type="slidenum">
              <a:rPr lang="fr-FR" smtClean="0"/>
              <a:pPr/>
              <a:t>2</a:t>
            </a:fld>
            <a:endParaRPr lang="fr-FR"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2F1C8B-776B-4A27-B4CA-87CAAA7B8736}"/>
              </a:ext>
            </a:extLst>
          </p:cNvPr>
          <p:cNvSpPr>
            <a:spLocks noGrp="1"/>
          </p:cNvSpPr>
          <p:nvPr>
            <p:ph type="title"/>
          </p:nvPr>
        </p:nvSpPr>
        <p:spPr/>
        <p:txBody>
          <a:bodyPr>
            <a:normAutofit/>
          </a:bodyPr>
          <a:lstStyle/>
          <a:p>
            <a:r>
              <a:rPr lang="fr-CA" sz="3600" dirty="0"/>
              <a:t>Contrôle des accès</a:t>
            </a:r>
          </a:p>
        </p:txBody>
      </p:sp>
      <p:sp>
        <p:nvSpPr>
          <p:cNvPr id="4" name="Espace réservé du numéro de diapositive 3">
            <a:extLst>
              <a:ext uri="{FF2B5EF4-FFF2-40B4-BE49-F238E27FC236}">
                <a16:creationId xmlns:a16="http://schemas.microsoft.com/office/drawing/2014/main" id="{7300CD2E-8A47-4A01-AC28-CE8639997F69}"/>
              </a:ext>
            </a:extLst>
          </p:cNvPr>
          <p:cNvSpPr>
            <a:spLocks noGrp="1"/>
          </p:cNvSpPr>
          <p:nvPr>
            <p:ph type="sldNum" sz="quarter" idx="12"/>
          </p:nvPr>
        </p:nvSpPr>
        <p:spPr/>
        <p:txBody>
          <a:bodyPr/>
          <a:lstStyle/>
          <a:p>
            <a:fld id="{E31375A4-56A4-47D6-9801-1991572033F7}" type="slidenum">
              <a:rPr lang="fr-FR" smtClean="0"/>
              <a:pPr/>
              <a:t>20</a:t>
            </a:fld>
            <a:endParaRPr lang="fr-FR" dirty="0"/>
          </a:p>
        </p:txBody>
      </p:sp>
      <p:pic>
        <p:nvPicPr>
          <p:cNvPr id="8" name="Image 7">
            <a:extLst>
              <a:ext uri="{FF2B5EF4-FFF2-40B4-BE49-F238E27FC236}">
                <a16:creationId xmlns:a16="http://schemas.microsoft.com/office/drawing/2014/main" id="{A8DB4ED4-ED7E-461C-8ED2-8D0CE6CE311F}"/>
              </a:ext>
            </a:extLst>
          </p:cNvPr>
          <p:cNvPicPr>
            <a:picLocks noChangeAspect="1"/>
          </p:cNvPicPr>
          <p:nvPr/>
        </p:nvPicPr>
        <p:blipFill>
          <a:blip r:embed="rId2"/>
          <a:stretch>
            <a:fillRect/>
          </a:stretch>
        </p:blipFill>
        <p:spPr>
          <a:xfrm>
            <a:off x="1856061" y="3936628"/>
            <a:ext cx="1837048" cy="1798777"/>
          </a:xfrm>
          <a:prstGeom prst="rect">
            <a:avLst/>
          </a:prstGeom>
        </p:spPr>
      </p:pic>
      <p:pic>
        <p:nvPicPr>
          <p:cNvPr id="1026" name="Picture 2" descr="Attention Rayon X - STF 3306S - Direct Signalétique">
            <a:extLst>
              <a:ext uri="{FF2B5EF4-FFF2-40B4-BE49-F238E27FC236}">
                <a16:creationId xmlns:a16="http://schemas.microsoft.com/office/drawing/2014/main" id="{CC727081-1121-4AE4-9A23-63551E2E2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750" y="3693016"/>
            <a:ext cx="5715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EBF7B6D8-C92A-495A-9F5B-A74CC40E7F10}"/>
              </a:ext>
            </a:extLst>
          </p:cNvPr>
          <p:cNvSpPr txBox="1"/>
          <p:nvPr/>
        </p:nvSpPr>
        <p:spPr>
          <a:xfrm>
            <a:off x="1104900" y="1499195"/>
            <a:ext cx="10182558" cy="923330"/>
          </a:xfrm>
          <a:prstGeom prst="rect">
            <a:avLst/>
          </a:prstGeom>
          <a:noFill/>
        </p:spPr>
        <p:txBody>
          <a:bodyPr wrap="square" rtlCol="0">
            <a:spAutoFit/>
          </a:bodyPr>
          <a:lstStyle/>
          <a:p>
            <a:pPr algn="ctr"/>
            <a:r>
              <a:rPr lang="fr-CA" i="1" dirty="0"/>
              <a:t>Note : La fonction blocage du rayonnement n’est pas en fonction au cégep, d’où l’importance de verrouiller les portes de la salle de radiation et de </a:t>
            </a:r>
            <a:r>
              <a:rPr lang="fr-CA" b="1" i="1" dirty="0"/>
              <a:t>toujours </a:t>
            </a:r>
            <a:r>
              <a:rPr lang="fr-CA" i="1" dirty="0"/>
              <a:t>passer par la porte derrière le contrôle pour entrer dans la salle</a:t>
            </a:r>
          </a:p>
        </p:txBody>
      </p:sp>
    </p:spTree>
    <p:extLst>
      <p:ext uri="{BB962C8B-B14F-4D97-AF65-F5344CB8AC3E}">
        <p14:creationId xmlns:p14="http://schemas.microsoft.com/office/powerpoint/2010/main" val="40245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55E93F-A1F3-478F-8E06-A7CD5EAC843E}"/>
              </a:ext>
            </a:extLst>
          </p:cNvPr>
          <p:cNvSpPr>
            <a:spLocks noGrp="1"/>
          </p:cNvSpPr>
          <p:nvPr>
            <p:ph idx="1"/>
          </p:nvPr>
        </p:nvSpPr>
        <p:spPr/>
        <p:txBody>
          <a:bodyPr>
            <a:normAutofit/>
          </a:bodyPr>
          <a:lstStyle/>
          <a:p>
            <a:r>
              <a:rPr lang="fr-CA" sz="2400" b="1" dirty="0"/>
              <a:t>Contrôle des accès</a:t>
            </a:r>
          </a:p>
          <a:p>
            <a:pPr marL="0" indent="0">
              <a:buNone/>
            </a:pPr>
            <a:endParaRPr lang="fr-CA" sz="2400" b="1" dirty="0"/>
          </a:p>
          <a:p>
            <a:pPr lvl="1"/>
            <a:r>
              <a:rPr lang="fr-CA" sz="2000" b="1" dirty="0"/>
              <a:t>Critères de conformité : </a:t>
            </a:r>
          </a:p>
          <a:p>
            <a:pPr lvl="2"/>
            <a:r>
              <a:rPr lang="fr-CA" sz="1800" dirty="0"/>
              <a:t>Les accès à la salle TDM sont contrôlés</a:t>
            </a:r>
          </a:p>
          <a:p>
            <a:pPr lvl="2"/>
            <a:endParaRPr lang="fr-CA" sz="1800" dirty="0"/>
          </a:p>
          <a:p>
            <a:pPr lvl="2"/>
            <a:r>
              <a:rPr lang="fr-CA" sz="1800" dirty="0"/>
              <a:t>Un voyant lumineux à l’extérieur de la salle TDM est en fonction lors de l’émission de rayons X </a:t>
            </a:r>
          </a:p>
        </p:txBody>
      </p:sp>
      <p:sp>
        <p:nvSpPr>
          <p:cNvPr id="4" name="Espace réservé du numéro de diapositive 3">
            <a:extLst>
              <a:ext uri="{FF2B5EF4-FFF2-40B4-BE49-F238E27FC236}">
                <a16:creationId xmlns:a16="http://schemas.microsoft.com/office/drawing/2014/main" id="{22901C36-46D1-4E11-AFAA-81FC868D2E2A}"/>
              </a:ext>
            </a:extLst>
          </p:cNvPr>
          <p:cNvSpPr>
            <a:spLocks noGrp="1"/>
          </p:cNvSpPr>
          <p:nvPr>
            <p:ph type="sldNum" sz="quarter" idx="12"/>
          </p:nvPr>
        </p:nvSpPr>
        <p:spPr/>
        <p:txBody>
          <a:bodyPr/>
          <a:lstStyle/>
          <a:p>
            <a:fld id="{E31375A4-56A4-47D6-9801-1991572033F7}" type="slidenum">
              <a:rPr lang="fr-FR" smtClean="0"/>
              <a:pPr/>
              <a:t>21</a:t>
            </a:fld>
            <a:endParaRPr lang="fr-FR" dirty="0"/>
          </a:p>
        </p:txBody>
      </p:sp>
      <p:sp>
        <p:nvSpPr>
          <p:cNvPr id="8" name="Titre 1">
            <a:extLst>
              <a:ext uri="{FF2B5EF4-FFF2-40B4-BE49-F238E27FC236}">
                <a16:creationId xmlns:a16="http://schemas.microsoft.com/office/drawing/2014/main" id="{5C474CAE-60F3-4502-97AD-3E154A91E445}"/>
              </a:ext>
            </a:extLst>
          </p:cNvPr>
          <p:cNvSpPr>
            <a:spLocks noGrp="1"/>
          </p:cNvSpPr>
          <p:nvPr>
            <p:ph type="title"/>
          </p:nvPr>
        </p:nvSpPr>
        <p:spPr>
          <a:xfrm>
            <a:off x="1104900" y="76200"/>
            <a:ext cx="9980682" cy="1096962"/>
          </a:xfrm>
        </p:spPr>
        <p:txBody>
          <a:bodyPr>
            <a:normAutofit/>
          </a:bodyPr>
          <a:lstStyle/>
          <a:p>
            <a:r>
              <a:rPr lang="fr-CA" sz="3600" dirty="0"/>
              <a:t>Contrôles de qualité trimestriels</a:t>
            </a:r>
          </a:p>
        </p:txBody>
      </p:sp>
      <p:pic>
        <p:nvPicPr>
          <p:cNvPr id="2050" name="Picture 2" descr="pictogramme lumineux DANGER RAYONS X">
            <a:extLst>
              <a:ext uri="{FF2B5EF4-FFF2-40B4-BE49-F238E27FC236}">
                <a16:creationId xmlns:a16="http://schemas.microsoft.com/office/drawing/2014/main" id="{5E22B16F-CD49-441A-9664-ABF2CC128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447" y="4087812"/>
            <a:ext cx="4338436" cy="246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86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55E93F-A1F3-478F-8E06-A7CD5EAC843E}"/>
              </a:ext>
            </a:extLst>
          </p:cNvPr>
          <p:cNvSpPr>
            <a:spLocks noGrp="1"/>
          </p:cNvSpPr>
          <p:nvPr>
            <p:ph idx="1"/>
          </p:nvPr>
        </p:nvSpPr>
        <p:spPr>
          <a:xfrm>
            <a:off x="1103382" y="1784351"/>
            <a:ext cx="9982200" cy="4572000"/>
          </a:xfrm>
        </p:spPr>
        <p:txBody>
          <a:bodyPr>
            <a:normAutofit/>
          </a:bodyPr>
          <a:lstStyle/>
          <a:p>
            <a:r>
              <a:rPr lang="fr-CA" sz="2400" b="1" dirty="0"/>
              <a:t>Dosimétrie personnelle</a:t>
            </a:r>
          </a:p>
          <a:p>
            <a:pPr lvl="1"/>
            <a:r>
              <a:rPr lang="fr-CA" sz="2000" dirty="0"/>
              <a:t>S’assurer que les expositions des travailleurs en TDM respecte le principe ALARA et est en deçà des limites recommandées</a:t>
            </a:r>
          </a:p>
          <a:p>
            <a:pPr lvl="1"/>
            <a:endParaRPr lang="fr-CA" sz="2000" dirty="0"/>
          </a:p>
          <a:p>
            <a:pPr lvl="1"/>
            <a:r>
              <a:rPr lang="fr-CA" sz="2000" b="1" dirty="0"/>
              <a:t>Matériel requis : </a:t>
            </a:r>
            <a:r>
              <a:rPr lang="fr-CA" sz="2000" dirty="0"/>
              <a:t>Rapport de dosimétrie (produit par le fournisseur de dosimètre personnel)</a:t>
            </a:r>
          </a:p>
          <a:p>
            <a:pPr marL="457200" lvl="1" indent="0">
              <a:buNone/>
            </a:pPr>
            <a:endParaRPr lang="fr-CA" sz="2000" b="1" dirty="0"/>
          </a:p>
          <a:p>
            <a:pPr lvl="1"/>
            <a:r>
              <a:rPr lang="fr-CA" sz="2000" b="1" dirty="0"/>
              <a:t>Méthode : </a:t>
            </a:r>
          </a:p>
          <a:p>
            <a:pPr lvl="2"/>
            <a:r>
              <a:rPr lang="fr-CA" sz="1800" dirty="0"/>
              <a:t>Vérifiez, pour les dosimètres de corps de chaque travailleur visé : </a:t>
            </a:r>
          </a:p>
          <a:p>
            <a:pPr lvl="3"/>
            <a:r>
              <a:rPr lang="fr-CA" sz="1800" dirty="0"/>
              <a:t>La dose cumulée pour la période</a:t>
            </a:r>
          </a:p>
          <a:p>
            <a:pPr lvl="3"/>
            <a:r>
              <a:rPr lang="fr-CA" sz="1800" dirty="0"/>
              <a:t>La dose annuelle cumulée</a:t>
            </a:r>
          </a:p>
          <a:p>
            <a:pPr lvl="3"/>
            <a:endParaRPr lang="fr-CA" sz="1800" dirty="0"/>
          </a:p>
          <a:p>
            <a:pPr lvl="2"/>
            <a:r>
              <a:rPr lang="fr-CA" sz="1800" dirty="0"/>
              <a:t>Idem pour les dosimètres d’extrémité de chaque travailleur visé. </a:t>
            </a:r>
          </a:p>
        </p:txBody>
      </p:sp>
      <p:sp>
        <p:nvSpPr>
          <p:cNvPr id="4" name="Espace réservé du numéro de diapositive 3">
            <a:extLst>
              <a:ext uri="{FF2B5EF4-FFF2-40B4-BE49-F238E27FC236}">
                <a16:creationId xmlns:a16="http://schemas.microsoft.com/office/drawing/2014/main" id="{22901C36-46D1-4E11-AFAA-81FC868D2E2A}"/>
              </a:ext>
            </a:extLst>
          </p:cNvPr>
          <p:cNvSpPr>
            <a:spLocks noGrp="1"/>
          </p:cNvSpPr>
          <p:nvPr>
            <p:ph type="sldNum" sz="quarter" idx="12"/>
          </p:nvPr>
        </p:nvSpPr>
        <p:spPr/>
        <p:txBody>
          <a:bodyPr/>
          <a:lstStyle/>
          <a:p>
            <a:fld id="{E31375A4-56A4-47D6-9801-1991572033F7}" type="slidenum">
              <a:rPr lang="fr-FR" smtClean="0"/>
              <a:pPr/>
              <a:t>22</a:t>
            </a:fld>
            <a:endParaRPr lang="fr-FR" dirty="0"/>
          </a:p>
        </p:txBody>
      </p:sp>
      <p:sp>
        <p:nvSpPr>
          <p:cNvPr id="8" name="Titre 1">
            <a:extLst>
              <a:ext uri="{FF2B5EF4-FFF2-40B4-BE49-F238E27FC236}">
                <a16:creationId xmlns:a16="http://schemas.microsoft.com/office/drawing/2014/main" id="{5C474CAE-60F3-4502-97AD-3E154A91E445}"/>
              </a:ext>
            </a:extLst>
          </p:cNvPr>
          <p:cNvSpPr>
            <a:spLocks noGrp="1"/>
          </p:cNvSpPr>
          <p:nvPr>
            <p:ph type="title"/>
          </p:nvPr>
        </p:nvSpPr>
        <p:spPr>
          <a:xfrm>
            <a:off x="1104900" y="76200"/>
            <a:ext cx="9980682" cy="1096962"/>
          </a:xfrm>
        </p:spPr>
        <p:txBody>
          <a:bodyPr>
            <a:normAutofit/>
          </a:bodyPr>
          <a:lstStyle/>
          <a:p>
            <a:r>
              <a:rPr lang="fr-CA" sz="3600" dirty="0"/>
              <a:t>Contrôles de qualité trimestriels</a:t>
            </a:r>
          </a:p>
        </p:txBody>
      </p:sp>
      <p:sp>
        <p:nvSpPr>
          <p:cNvPr id="5" name="Rectangle 4">
            <a:extLst>
              <a:ext uri="{FF2B5EF4-FFF2-40B4-BE49-F238E27FC236}">
                <a16:creationId xmlns:a16="http://schemas.microsoft.com/office/drawing/2014/main" id="{8F78EC90-8965-47EA-AE4C-EF0D51566F52}"/>
              </a:ext>
            </a:extLst>
          </p:cNvPr>
          <p:cNvSpPr/>
          <p:nvPr/>
        </p:nvSpPr>
        <p:spPr>
          <a:xfrm>
            <a:off x="4987440" y="1419226"/>
            <a:ext cx="4517168" cy="69042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RRP : Responsable de la radioprotection</a:t>
            </a:r>
          </a:p>
        </p:txBody>
      </p:sp>
    </p:spTree>
    <p:extLst>
      <p:ext uri="{BB962C8B-B14F-4D97-AF65-F5344CB8AC3E}">
        <p14:creationId xmlns:p14="http://schemas.microsoft.com/office/powerpoint/2010/main" val="398284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55E93F-A1F3-478F-8E06-A7CD5EAC843E}"/>
              </a:ext>
            </a:extLst>
          </p:cNvPr>
          <p:cNvSpPr>
            <a:spLocks noGrp="1"/>
          </p:cNvSpPr>
          <p:nvPr>
            <p:ph idx="1"/>
          </p:nvPr>
        </p:nvSpPr>
        <p:spPr>
          <a:xfrm>
            <a:off x="1103382" y="1784351"/>
            <a:ext cx="9982200" cy="4572000"/>
          </a:xfrm>
        </p:spPr>
        <p:txBody>
          <a:bodyPr>
            <a:normAutofit/>
          </a:bodyPr>
          <a:lstStyle/>
          <a:p>
            <a:r>
              <a:rPr lang="fr-CA" sz="2400" b="1" dirty="0"/>
              <a:t>Dosimétrie personnelle</a:t>
            </a:r>
          </a:p>
          <a:p>
            <a:pPr lvl="1"/>
            <a:r>
              <a:rPr lang="fr-CA" sz="2000" b="1" dirty="0"/>
              <a:t>Méthode (suite) : </a:t>
            </a:r>
          </a:p>
          <a:p>
            <a:pPr lvl="2"/>
            <a:r>
              <a:rPr lang="fr-CA" sz="1800" dirty="0"/>
              <a:t>Vérifiez si des travailleurs visés ont cumulé pour la période, ou pour l’année une dose significativement supérieure aux autres travailleurs qui effectuent le même type de tâches. Si c’est le cas : </a:t>
            </a:r>
          </a:p>
          <a:p>
            <a:pPr lvl="3"/>
            <a:r>
              <a:rPr lang="fr-CA" sz="1800" dirty="0"/>
              <a:t>Déterminer l’origine de cette dose, avec le travailleur s’il y a lieu</a:t>
            </a:r>
          </a:p>
          <a:p>
            <a:pPr lvl="3"/>
            <a:r>
              <a:rPr lang="fr-CA" sz="1800" dirty="0"/>
              <a:t>S’il y a lieu, réviser avec le travailleur les pratiques de travail (améliorer celle-ci et réduire les risques d’expositions inutile)</a:t>
            </a:r>
          </a:p>
          <a:p>
            <a:pPr lvl="3"/>
            <a:endParaRPr lang="fr-CA" sz="1800" dirty="0"/>
          </a:p>
          <a:p>
            <a:pPr lvl="2"/>
            <a:r>
              <a:rPr lang="fr-CA" sz="1800" dirty="0"/>
              <a:t>Rencontrez individuellement tout travailleur dont la dose cumulée dépasse les normes recommandées afin de : </a:t>
            </a:r>
          </a:p>
          <a:p>
            <a:pPr lvl="3"/>
            <a:r>
              <a:rPr lang="fr-CA" sz="1800" dirty="0"/>
              <a:t>Évaluer avec celui-ci, l’origine de cette dose</a:t>
            </a:r>
          </a:p>
          <a:p>
            <a:pPr lvl="3"/>
            <a:r>
              <a:rPr lang="fr-CA" sz="1800" dirty="0"/>
              <a:t>Déterminer s’il y a lieu d’améliorer les façon de travailler afin de réduire l’exposition inutile. </a:t>
            </a:r>
          </a:p>
        </p:txBody>
      </p:sp>
      <p:sp>
        <p:nvSpPr>
          <p:cNvPr id="4" name="Espace réservé du numéro de diapositive 3">
            <a:extLst>
              <a:ext uri="{FF2B5EF4-FFF2-40B4-BE49-F238E27FC236}">
                <a16:creationId xmlns:a16="http://schemas.microsoft.com/office/drawing/2014/main" id="{22901C36-46D1-4E11-AFAA-81FC868D2E2A}"/>
              </a:ext>
            </a:extLst>
          </p:cNvPr>
          <p:cNvSpPr>
            <a:spLocks noGrp="1"/>
          </p:cNvSpPr>
          <p:nvPr>
            <p:ph type="sldNum" sz="quarter" idx="12"/>
          </p:nvPr>
        </p:nvSpPr>
        <p:spPr/>
        <p:txBody>
          <a:bodyPr/>
          <a:lstStyle/>
          <a:p>
            <a:fld id="{E31375A4-56A4-47D6-9801-1991572033F7}" type="slidenum">
              <a:rPr lang="fr-FR" smtClean="0"/>
              <a:pPr/>
              <a:t>23</a:t>
            </a:fld>
            <a:endParaRPr lang="fr-FR" dirty="0"/>
          </a:p>
        </p:txBody>
      </p:sp>
      <p:sp>
        <p:nvSpPr>
          <p:cNvPr id="8" name="Titre 1">
            <a:extLst>
              <a:ext uri="{FF2B5EF4-FFF2-40B4-BE49-F238E27FC236}">
                <a16:creationId xmlns:a16="http://schemas.microsoft.com/office/drawing/2014/main" id="{5C474CAE-60F3-4502-97AD-3E154A91E445}"/>
              </a:ext>
            </a:extLst>
          </p:cNvPr>
          <p:cNvSpPr>
            <a:spLocks noGrp="1"/>
          </p:cNvSpPr>
          <p:nvPr>
            <p:ph type="title"/>
          </p:nvPr>
        </p:nvSpPr>
        <p:spPr>
          <a:xfrm>
            <a:off x="1104900" y="76200"/>
            <a:ext cx="9980682" cy="1096962"/>
          </a:xfrm>
        </p:spPr>
        <p:txBody>
          <a:bodyPr>
            <a:normAutofit/>
          </a:bodyPr>
          <a:lstStyle/>
          <a:p>
            <a:r>
              <a:rPr lang="fr-CA" sz="3600" dirty="0"/>
              <a:t>Contrôles de qualité trimestriels</a:t>
            </a:r>
          </a:p>
        </p:txBody>
      </p:sp>
    </p:spTree>
    <p:extLst>
      <p:ext uri="{BB962C8B-B14F-4D97-AF65-F5344CB8AC3E}">
        <p14:creationId xmlns:p14="http://schemas.microsoft.com/office/powerpoint/2010/main" val="229181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55E93F-A1F3-478F-8E06-A7CD5EAC843E}"/>
              </a:ext>
            </a:extLst>
          </p:cNvPr>
          <p:cNvSpPr>
            <a:spLocks noGrp="1"/>
          </p:cNvSpPr>
          <p:nvPr>
            <p:ph idx="1"/>
          </p:nvPr>
        </p:nvSpPr>
        <p:spPr>
          <a:xfrm>
            <a:off x="1103382" y="1784351"/>
            <a:ext cx="9982200" cy="4572000"/>
          </a:xfrm>
        </p:spPr>
        <p:txBody>
          <a:bodyPr>
            <a:normAutofit/>
          </a:bodyPr>
          <a:lstStyle/>
          <a:p>
            <a:r>
              <a:rPr lang="fr-CA" sz="2400" b="1" dirty="0"/>
              <a:t>Dosimétrie personnelle</a:t>
            </a:r>
          </a:p>
          <a:p>
            <a:pPr lvl="1"/>
            <a:r>
              <a:rPr lang="fr-CA" sz="2000" b="1" dirty="0"/>
              <a:t>Méthode (suite) : </a:t>
            </a:r>
          </a:p>
          <a:p>
            <a:pPr lvl="2"/>
            <a:r>
              <a:rPr lang="fr-CA" sz="1800" dirty="0"/>
              <a:t>Implantez des mesures pour réduire l’exposition inutile des travailleurs, s’il y a lieu.</a:t>
            </a:r>
          </a:p>
          <a:p>
            <a:pPr lvl="2"/>
            <a:endParaRPr lang="fr-CA" sz="1800" dirty="0"/>
          </a:p>
          <a:p>
            <a:pPr lvl="2"/>
            <a:r>
              <a:rPr lang="fr-CA" sz="1800" dirty="0"/>
              <a:t>Évaluez l’efficacité des modifications implantées</a:t>
            </a:r>
          </a:p>
          <a:p>
            <a:pPr lvl="2"/>
            <a:endParaRPr lang="fr-CA" sz="1800" dirty="0"/>
          </a:p>
          <a:p>
            <a:pPr lvl="2"/>
            <a:r>
              <a:rPr lang="fr-CA" sz="1800" dirty="0"/>
              <a:t>Complétez le rapport</a:t>
            </a:r>
          </a:p>
        </p:txBody>
      </p:sp>
      <p:sp>
        <p:nvSpPr>
          <p:cNvPr id="4" name="Espace réservé du numéro de diapositive 3">
            <a:extLst>
              <a:ext uri="{FF2B5EF4-FFF2-40B4-BE49-F238E27FC236}">
                <a16:creationId xmlns:a16="http://schemas.microsoft.com/office/drawing/2014/main" id="{22901C36-46D1-4E11-AFAA-81FC868D2E2A}"/>
              </a:ext>
            </a:extLst>
          </p:cNvPr>
          <p:cNvSpPr>
            <a:spLocks noGrp="1"/>
          </p:cNvSpPr>
          <p:nvPr>
            <p:ph type="sldNum" sz="quarter" idx="12"/>
          </p:nvPr>
        </p:nvSpPr>
        <p:spPr/>
        <p:txBody>
          <a:bodyPr/>
          <a:lstStyle/>
          <a:p>
            <a:fld id="{E31375A4-56A4-47D6-9801-1991572033F7}" type="slidenum">
              <a:rPr lang="fr-FR" smtClean="0"/>
              <a:pPr/>
              <a:t>24</a:t>
            </a:fld>
            <a:endParaRPr lang="fr-FR" dirty="0"/>
          </a:p>
        </p:txBody>
      </p:sp>
      <p:sp>
        <p:nvSpPr>
          <p:cNvPr id="8" name="Titre 1">
            <a:extLst>
              <a:ext uri="{FF2B5EF4-FFF2-40B4-BE49-F238E27FC236}">
                <a16:creationId xmlns:a16="http://schemas.microsoft.com/office/drawing/2014/main" id="{5C474CAE-60F3-4502-97AD-3E154A91E445}"/>
              </a:ext>
            </a:extLst>
          </p:cNvPr>
          <p:cNvSpPr>
            <a:spLocks noGrp="1"/>
          </p:cNvSpPr>
          <p:nvPr>
            <p:ph type="title"/>
          </p:nvPr>
        </p:nvSpPr>
        <p:spPr>
          <a:xfrm>
            <a:off x="1104900" y="76200"/>
            <a:ext cx="9980682" cy="1096962"/>
          </a:xfrm>
        </p:spPr>
        <p:txBody>
          <a:bodyPr>
            <a:normAutofit/>
          </a:bodyPr>
          <a:lstStyle/>
          <a:p>
            <a:r>
              <a:rPr lang="fr-CA" sz="3600" dirty="0"/>
              <a:t>Contrôles de qualité trimestriels</a:t>
            </a:r>
          </a:p>
        </p:txBody>
      </p:sp>
    </p:spTree>
    <p:extLst>
      <p:ext uri="{BB962C8B-B14F-4D97-AF65-F5344CB8AC3E}">
        <p14:creationId xmlns:p14="http://schemas.microsoft.com/office/powerpoint/2010/main" val="387449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55E93F-A1F3-478F-8E06-A7CD5EAC843E}"/>
              </a:ext>
            </a:extLst>
          </p:cNvPr>
          <p:cNvSpPr>
            <a:spLocks noGrp="1"/>
          </p:cNvSpPr>
          <p:nvPr>
            <p:ph idx="1"/>
          </p:nvPr>
        </p:nvSpPr>
        <p:spPr>
          <a:xfrm>
            <a:off x="1103382" y="1784351"/>
            <a:ext cx="9982200" cy="4572000"/>
          </a:xfrm>
        </p:spPr>
        <p:txBody>
          <a:bodyPr>
            <a:normAutofit/>
          </a:bodyPr>
          <a:lstStyle/>
          <a:p>
            <a:r>
              <a:rPr lang="fr-CA" sz="2400" b="1" dirty="0"/>
              <a:t>Dosimétrie personnelle</a:t>
            </a:r>
          </a:p>
          <a:p>
            <a:pPr lvl="1"/>
            <a:r>
              <a:rPr lang="fr-CA" sz="2000" b="1" dirty="0"/>
              <a:t>Critère de conformité</a:t>
            </a:r>
          </a:p>
          <a:p>
            <a:pPr lvl="2"/>
            <a:r>
              <a:rPr lang="fr-CA" sz="1800" dirty="0"/>
              <a:t>Limites d’exposition annuelles pour les travailleurs n’effectuant pas de procédure interventionnelles (même que pour le public général)</a:t>
            </a:r>
          </a:p>
          <a:p>
            <a:pPr lvl="2"/>
            <a:endParaRPr lang="fr-CA" sz="1800" dirty="0"/>
          </a:p>
          <a:p>
            <a:pPr lvl="2"/>
            <a:endParaRPr lang="fr-CA" sz="1800" dirty="0"/>
          </a:p>
          <a:p>
            <a:pPr lvl="2"/>
            <a:endParaRPr lang="fr-CA" sz="1800" dirty="0"/>
          </a:p>
          <a:p>
            <a:pPr lvl="2"/>
            <a:endParaRPr lang="fr-CA" sz="1800" dirty="0"/>
          </a:p>
          <a:p>
            <a:pPr lvl="2"/>
            <a:endParaRPr lang="fr-CA" sz="1800" dirty="0"/>
          </a:p>
          <a:p>
            <a:pPr lvl="2"/>
            <a:r>
              <a:rPr lang="fr-CA" sz="1800" dirty="0"/>
              <a:t>Limites d’exposition annuelles pour les travailleurs pouvant être exposés à des niveaux supérieurs dans le cadre de leur fonction</a:t>
            </a:r>
          </a:p>
          <a:p>
            <a:pPr marL="1371600" lvl="3" indent="0">
              <a:buNone/>
            </a:pPr>
            <a:endParaRPr lang="fr-CA" sz="1800" dirty="0"/>
          </a:p>
        </p:txBody>
      </p:sp>
      <p:sp>
        <p:nvSpPr>
          <p:cNvPr id="4" name="Espace réservé du numéro de diapositive 3">
            <a:extLst>
              <a:ext uri="{FF2B5EF4-FFF2-40B4-BE49-F238E27FC236}">
                <a16:creationId xmlns:a16="http://schemas.microsoft.com/office/drawing/2014/main" id="{22901C36-46D1-4E11-AFAA-81FC868D2E2A}"/>
              </a:ext>
            </a:extLst>
          </p:cNvPr>
          <p:cNvSpPr>
            <a:spLocks noGrp="1"/>
          </p:cNvSpPr>
          <p:nvPr>
            <p:ph type="sldNum" sz="quarter" idx="12"/>
          </p:nvPr>
        </p:nvSpPr>
        <p:spPr/>
        <p:txBody>
          <a:bodyPr/>
          <a:lstStyle/>
          <a:p>
            <a:fld id="{E31375A4-56A4-47D6-9801-1991572033F7}" type="slidenum">
              <a:rPr lang="fr-FR" smtClean="0"/>
              <a:pPr/>
              <a:t>25</a:t>
            </a:fld>
            <a:endParaRPr lang="fr-FR" dirty="0"/>
          </a:p>
        </p:txBody>
      </p:sp>
      <p:sp>
        <p:nvSpPr>
          <p:cNvPr id="8" name="Titre 1">
            <a:extLst>
              <a:ext uri="{FF2B5EF4-FFF2-40B4-BE49-F238E27FC236}">
                <a16:creationId xmlns:a16="http://schemas.microsoft.com/office/drawing/2014/main" id="{5C474CAE-60F3-4502-97AD-3E154A91E445}"/>
              </a:ext>
            </a:extLst>
          </p:cNvPr>
          <p:cNvSpPr>
            <a:spLocks noGrp="1"/>
          </p:cNvSpPr>
          <p:nvPr>
            <p:ph type="title"/>
          </p:nvPr>
        </p:nvSpPr>
        <p:spPr>
          <a:xfrm>
            <a:off x="1104900" y="76200"/>
            <a:ext cx="9980682" cy="1096962"/>
          </a:xfrm>
        </p:spPr>
        <p:txBody>
          <a:bodyPr>
            <a:normAutofit/>
          </a:bodyPr>
          <a:lstStyle/>
          <a:p>
            <a:r>
              <a:rPr lang="fr-CA" sz="3600" dirty="0"/>
              <a:t>Contrôles de qualité trimestriels</a:t>
            </a:r>
          </a:p>
        </p:txBody>
      </p:sp>
      <p:graphicFrame>
        <p:nvGraphicFramePr>
          <p:cNvPr id="2" name="Tableau 1">
            <a:extLst>
              <a:ext uri="{FF2B5EF4-FFF2-40B4-BE49-F238E27FC236}">
                <a16:creationId xmlns:a16="http://schemas.microsoft.com/office/drawing/2014/main" id="{6725072E-7BF4-474C-A817-26E4A98C5436}"/>
              </a:ext>
            </a:extLst>
          </p:cNvPr>
          <p:cNvGraphicFramePr>
            <a:graphicFrameLocks noGrp="1"/>
          </p:cNvGraphicFramePr>
          <p:nvPr>
            <p:extLst>
              <p:ext uri="{D42A27DB-BD31-4B8C-83A1-F6EECF244321}">
                <p14:modId xmlns:p14="http://schemas.microsoft.com/office/powerpoint/2010/main" val="3678513955"/>
              </p:ext>
            </p:extLst>
          </p:nvPr>
        </p:nvGraphicFramePr>
        <p:xfrm>
          <a:off x="3185870" y="3256803"/>
          <a:ext cx="5817224" cy="1276560"/>
        </p:xfrm>
        <a:graphic>
          <a:graphicData uri="http://schemas.openxmlformats.org/drawingml/2006/table">
            <a:tbl>
              <a:tblPr firstRow="1" bandRow="1">
                <a:tableStyleId>{5C22544A-7EE6-4342-B048-85BDC9FD1C3A}</a:tableStyleId>
              </a:tblPr>
              <a:tblGrid>
                <a:gridCol w="2908612">
                  <a:extLst>
                    <a:ext uri="{9D8B030D-6E8A-4147-A177-3AD203B41FA5}">
                      <a16:colId xmlns:a16="http://schemas.microsoft.com/office/drawing/2014/main" val="3369552254"/>
                    </a:ext>
                  </a:extLst>
                </a:gridCol>
                <a:gridCol w="2908612">
                  <a:extLst>
                    <a:ext uri="{9D8B030D-6E8A-4147-A177-3AD203B41FA5}">
                      <a16:colId xmlns:a16="http://schemas.microsoft.com/office/drawing/2014/main" val="208139709"/>
                    </a:ext>
                  </a:extLst>
                </a:gridCol>
              </a:tblGrid>
              <a:tr h="425520">
                <a:tc>
                  <a:txBody>
                    <a:bodyPr/>
                    <a:lstStyle/>
                    <a:p>
                      <a:pPr algn="ctr"/>
                      <a:r>
                        <a:rPr lang="fr-CA" b="0" dirty="0">
                          <a:solidFill>
                            <a:schemeClr val="tx2"/>
                          </a:solidFill>
                        </a:rPr>
                        <a:t>Tout le corps</a:t>
                      </a:r>
                    </a:p>
                  </a:txBody>
                  <a:tcPr>
                    <a:solidFill>
                      <a:schemeClr val="accent1">
                        <a:lumMod val="60000"/>
                        <a:lumOff val="40000"/>
                      </a:schemeClr>
                    </a:solidFill>
                  </a:tcPr>
                </a:tc>
                <a:tc>
                  <a:txBody>
                    <a:bodyPr/>
                    <a:lstStyle/>
                    <a:p>
                      <a:pPr marL="0" algn="ctr" defTabSz="914400" rtl="0" eaLnBrk="1" latinLnBrk="0" hangingPunct="1"/>
                      <a:r>
                        <a:rPr lang="fr-CA" sz="1800" b="0" kern="1200" dirty="0">
                          <a:solidFill>
                            <a:schemeClr val="tx2"/>
                          </a:solidFill>
                          <a:latin typeface="+mn-lt"/>
                          <a:ea typeface="+mn-ea"/>
                          <a:cs typeface="+mn-cs"/>
                        </a:rPr>
                        <a:t>1 mSv</a:t>
                      </a:r>
                    </a:p>
                  </a:txBody>
                  <a:tcPr>
                    <a:solidFill>
                      <a:schemeClr val="accent1">
                        <a:lumMod val="60000"/>
                        <a:lumOff val="40000"/>
                      </a:schemeClr>
                    </a:solidFill>
                  </a:tcPr>
                </a:tc>
                <a:extLst>
                  <a:ext uri="{0D108BD9-81ED-4DB2-BD59-A6C34878D82A}">
                    <a16:rowId xmlns:a16="http://schemas.microsoft.com/office/drawing/2014/main" val="3469452752"/>
                  </a:ext>
                </a:extLst>
              </a:tr>
              <a:tr h="425520">
                <a:tc>
                  <a:txBody>
                    <a:bodyPr/>
                    <a:lstStyle/>
                    <a:p>
                      <a:pPr algn="ctr"/>
                      <a:r>
                        <a:rPr lang="fr-CA" dirty="0">
                          <a:solidFill>
                            <a:schemeClr val="tx2"/>
                          </a:solidFill>
                        </a:rPr>
                        <a:t>Cristallin</a:t>
                      </a:r>
                    </a:p>
                  </a:txBody>
                  <a:tcPr/>
                </a:tc>
                <a:tc>
                  <a:txBody>
                    <a:bodyPr/>
                    <a:lstStyle/>
                    <a:p>
                      <a:pPr marL="0" algn="ctr" defTabSz="914400" rtl="0" eaLnBrk="1" latinLnBrk="0" hangingPunct="1"/>
                      <a:r>
                        <a:rPr lang="fr-CA" sz="1800" b="0" kern="1200" dirty="0">
                          <a:solidFill>
                            <a:schemeClr val="tx2"/>
                          </a:solidFill>
                          <a:latin typeface="+mn-lt"/>
                          <a:ea typeface="+mn-ea"/>
                          <a:cs typeface="+mn-cs"/>
                        </a:rPr>
                        <a:t>15 mSv</a:t>
                      </a:r>
                    </a:p>
                  </a:txBody>
                  <a:tcPr/>
                </a:tc>
                <a:extLst>
                  <a:ext uri="{0D108BD9-81ED-4DB2-BD59-A6C34878D82A}">
                    <a16:rowId xmlns:a16="http://schemas.microsoft.com/office/drawing/2014/main" val="1228636088"/>
                  </a:ext>
                </a:extLst>
              </a:tr>
              <a:tr h="425520">
                <a:tc>
                  <a:txBody>
                    <a:bodyPr/>
                    <a:lstStyle/>
                    <a:p>
                      <a:pPr algn="ctr"/>
                      <a:r>
                        <a:rPr lang="fr-CA" dirty="0">
                          <a:solidFill>
                            <a:schemeClr val="tx2"/>
                          </a:solidFill>
                        </a:rPr>
                        <a:t>Peau et extrémités</a:t>
                      </a:r>
                    </a:p>
                  </a:txBody>
                  <a:tcPr/>
                </a:tc>
                <a:tc>
                  <a:txBody>
                    <a:bodyPr/>
                    <a:lstStyle/>
                    <a:p>
                      <a:pPr marL="0" algn="ctr" defTabSz="914400" rtl="0" eaLnBrk="1" latinLnBrk="0" hangingPunct="1"/>
                      <a:r>
                        <a:rPr lang="fr-CA" sz="1800" b="0" kern="1200" dirty="0">
                          <a:solidFill>
                            <a:schemeClr val="tx2"/>
                          </a:solidFill>
                          <a:latin typeface="+mn-lt"/>
                          <a:ea typeface="+mn-ea"/>
                          <a:cs typeface="+mn-cs"/>
                        </a:rPr>
                        <a:t>50 mSv</a:t>
                      </a:r>
                    </a:p>
                  </a:txBody>
                  <a:tcPr/>
                </a:tc>
                <a:extLst>
                  <a:ext uri="{0D108BD9-81ED-4DB2-BD59-A6C34878D82A}">
                    <a16:rowId xmlns:a16="http://schemas.microsoft.com/office/drawing/2014/main" val="2400416272"/>
                  </a:ext>
                </a:extLst>
              </a:tr>
            </a:tbl>
          </a:graphicData>
        </a:graphic>
      </p:graphicFrame>
      <p:graphicFrame>
        <p:nvGraphicFramePr>
          <p:cNvPr id="7" name="Tableau 6">
            <a:extLst>
              <a:ext uri="{FF2B5EF4-FFF2-40B4-BE49-F238E27FC236}">
                <a16:creationId xmlns:a16="http://schemas.microsoft.com/office/drawing/2014/main" id="{E8788F2F-3D68-4B16-AD92-551F138D4919}"/>
              </a:ext>
            </a:extLst>
          </p:cNvPr>
          <p:cNvGraphicFramePr>
            <a:graphicFrameLocks noGrp="1"/>
          </p:cNvGraphicFramePr>
          <p:nvPr>
            <p:extLst>
              <p:ext uri="{D42A27DB-BD31-4B8C-83A1-F6EECF244321}">
                <p14:modId xmlns:p14="http://schemas.microsoft.com/office/powerpoint/2010/main" val="157072863"/>
              </p:ext>
            </p:extLst>
          </p:nvPr>
        </p:nvGraphicFramePr>
        <p:xfrm>
          <a:off x="2471474" y="5419859"/>
          <a:ext cx="7246016" cy="1276560"/>
        </p:xfrm>
        <a:graphic>
          <a:graphicData uri="http://schemas.openxmlformats.org/drawingml/2006/table">
            <a:tbl>
              <a:tblPr firstRow="1" bandRow="1">
                <a:tableStyleId>{5C22544A-7EE6-4342-B048-85BDC9FD1C3A}</a:tableStyleId>
              </a:tblPr>
              <a:tblGrid>
                <a:gridCol w="3623008">
                  <a:extLst>
                    <a:ext uri="{9D8B030D-6E8A-4147-A177-3AD203B41FA5}">
                      <a16:colId xmlns:a16="http://schemas.microsoft.com/office/drawing/2014/main" val="3369552254"/>
                    </a:ext>
                  </a:extLst>
                </a:gridCol>
                <a:gridCol w="3623008">
                  <a:extLst>
                    <a:ext uri="{9D8B030D-6E8A-4147-A177-3AD203B41FA5}">
                      <a16:colId xmlns:a16="http://schemas.microsoft.com/office/drawing/2014/main" val="208139709"/>
                    </a:ext>
                  </a:extLst>
                </a:gridCol>
              </a:tblGrid>
              <a:tr h="425520">
                <a:tc>
                  <a:txBody>
                    <a:bodyPr/>
                    <a:lstStyle/>
                    <a:p>
                      <a:pPr algn="ctr"/>
                      <a:r>
                        <a:rPr lang="fr-CA" b="0" dirty="0">
                          <a:solidFill>
                            <a:schemeClr val="tx2"/>
                          </a:solidFill>
                        </a:rPr>
                        <a:t>Tout le corps</a:t>
                      </a:r>
                    </a:p>
                  </a:txBody>
                  <a:tcPr>
                    <a:solidFill>
                      <a:schemeClr val="accent1">
                        <a:lumMod val="60000"/>
                        <a:lumOff val="40000"/>
                      </a:schemeClr>
                    </a:solidFill>
                  </a:tcPr>
                </a:tc>
                <a:tc>
                  <a:txBody>
                    <a:bodyPr/>
                    <a:lstStyle/>
                    <a:p>
                      <a:pPr marL="0" algn="ctr" defTabSz="914400" rtl="0" eaLnBrk="1" latinLnBrk="0" hangingPunct="1"/>
                      <a:r>
                        <a:rPr lang="fr-CA" sz="1800" b="0" kern="1200" dirty="0">
                          <a:solidFill>
                            <a:schemeClr val="tx2"/>
                          </a:solidFill>
                          <a:latin typeface="+mn-lt"/>
                          <a:ea typeface="+mn-ea"/>
                          <a:cs typeface="+mn-cs"/>
                        </a:rPr>
                        <a:t>50 mSv (MAX 100 mSv/ 5 ans)</a:t>
                      </a:r>
                    </a:p>
                  </a:txBody>
                  <a:tcPr>
                    <a:solidFill>
                      <a:schemeClr val="accent1">
                        <a:lumMod val="60000"/>
                        <a:lumOff val="40000"/>
                      </a:schemeClr>
                    </a:solidFill>
                  </a:tcPr>
                </a:tc>
                <a:extLst>
                  <a:ext uri="{0D108BD9-81ED-4DB2-BD59-A6C34878D82A}">
                    <a16:rowId xmlns:a16="http://schemas.microsoft.com/office/drawing/2014/main" val="3469452752"/>
                  </a:ext>
                </a:extLst>
              </a:tr>
              <a:tr h="425520">
                <a:tc>
                  <a:txBody>
                    <a:bodyPr/>
                    <a:lstStyle/>
                    <a:p>
                      <a:pPr algn="ctr"/>
                      <a:r>
                        <a:rPr lang="fr-CA" dirty="0">
                          <a:solidFill>
                            <a:schemeClr val="tx2"/>
                          </a:solidFill>
                        </a:rPr>
                        <a:t>Cristallin</a:t>
                      </a:r>
                    </a:p>
                  </a:txBody>
                  <a:tcPr/>
                </a:tc>
                <a:tc>
                  <a:txBody>
                    <a:bodyPr/>
                    <a:lstStyle/>
                    <a:p>
                      <a:pPr marL="0" algn="ctr" defTabSz="914400" rtl="0" eaLnBrk="1" latinLnBrk="0" hangingPunct="1"/>
                      <a:r>
                        <a:rPr lang="fr-CA" sz="1800" b="0" kern="1200" dirty="0">
                          <a:solidFill>
                            <a:schemeClr val="tx2"/>
                          </a:solidFill>
                          <a:latin typeface="+mn-lt"/>
                          <a:ea typeface="+mn-ea"/>
                          <a:cs typeface="+mn-cs"/>
                        </a:rPr>
                        <a:t>50 mSv (MAX 100 mSv / 5 ans)</a:t>
                      </a:r>
                    </a:p>
                  </a:txBody>
                  <a:tcPr/>
                </a:tc>
                <a:extLst>
                  <a:ext uri="{0D108BD9-81ED-4DB2-BD59-A6C34878D82A}">
                    <a16:rowId xmlns:a16="http://schemas.microsoft.com/office/drawing/2014/main" val="1228636088"/>
                  </a:ext>
                </a:extLst>
              </a:tr>
              <a:tr h="425520">
                <a:tc>
                  <a:txBody>
                    <a:bodyPr/>
                    <a:lstStyle/>
                    <a:p>
                      <a:pPr algn="ctr"/>
                      <a:r>
                        <a:rPr lang="fr-CA" dirty="0">
                          <a:solidFill>
                            <a:schemeClr val="tx2"/>
                          </a:solidFill>
                        </a:rPr>
                        <a:t>Peau et extrémités</a:t>
                      </a:r>
                    </a:p>
                  </a:txBody>
                  <a:tcPr/>
                </a:tc>
                <a:tc>
                  <a:txBody>
                    <a:bodyPr/>
                    <a:lstStyle/>
                    <a:p>
                      <a:pPr marL="0" algn="ctr" defTabSz="914400" rtl="0" eaLnBrk="1" latinLnBrk="0" hangingPunct="1"/>
                      <a:r>
                        <a:rPr lang="fr-CA" sz="1800" b="0" kern="1200" dirty="0">
                          <a:solidFill>
                            <a:schemeClr val="tx2"/>
                          </a:solidFill>
                          <a:latin typeface="+mn-lt"/>
                          <a:ea typeface="+mn-ea"/>
                          <a:cs typeface="+mn-cs"/>
                        </a:rPr>
                        <a:t>500 mSv</a:t>
                      </a:r>
                    </a:p>
                  </a:txBody>
                  <a:tcPr/>
                </a:tc>
                <a:extLst>
                  <a:ext uri="{0D108BD9-81ED-4DB2-BD59-A6C34878D82A}">
                    <a16:rowId xmlns:a16="http://schemas.microsoft.com/office/drawing/2014/main" val="2400416272"/>
                  </a:ext>
                </a:extLst>
              </a:tr>
            </a:tbl>
          </a:graphicData>
        </a:graphic>
      </p:graphicFrame>
    </p:spTree>
    <p:extLst>
      <p:ext uri="{BB962C8B-B14F-4D97-AF65-F5344CB8AC3E}">
        <p14:creationId xmlns:p14="http://schemas.microsoft.com/office/powerpoint/2010/main" val="104506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55E93F-A1F3-478F-8E06-A7CD5EAC843E}"/>
              </a:ext>
            </a:extLst>
          </p:cNvPr>
          <p:cNvSpPr>
            <a:spLocks noGrp="1"/>
          </p:cNvSpPr>
          <p:nvPr>
            <p:ph idx="1"/>
          </p:nvPr>
        </p:nvSpPr>
        <p:spPr>
          <a:xfrm>
            <a:off x="1103382" y="1784351"/>
            <a:ext cx="9982200" cy="4572000"/>
          </a:xfrm>
        </p:spPr>
        <p:txBody>
          <a:bodyPr>
            <a:normAutofit/>
          </a:bodyPr>
          <a:lstStyle/>
          <a:p>
            <a:r>
              <a:rPr lang="fr-CA" sz="2400" b="1" dirty="0"/>
              <a:t>Dosimétrie personnelle</a:t>
            </a:r>
          </a:p>
          <a:p>
            <a:pPr lvl="1"/>
            <a:r>
              <a:rPr lang="fr-CA" sz="2000" b="1" dirty="0"/>
              <a:t>Critère de conformité</a:t>
            </a:r>
          </a:p>
          <a:p>
            <a:pPr lvl="2"/>
            <a:r>
              <a:rPr lang="fr-CA" sz="1800" dirty="0"/>
              <a:t>Stagiaires et étudiants, la dose cumulée annuellement doit être inférieure à : </a:t>
            </a:r>
          </a:p>
          <a:p>
            <a:pPr lvl="2"/>
            <a:endParaRPr lang="fr-CA" sz="1800" dirty="0"/>
          </a:p>
          <a:p>
            <a:pPr lvl="2"/>
            <a:endParaRPr lang="fr-CA" sz="1800" dirty="0"/>
          </a:p>
          <a:p>
            <a:pPr lvl="2"/>
            <a:endParaRPr lang="fr-CA" sz="1800" dirty="0"/>
          </a:p>
          <a:p>
            <a:pPr lvl="2"/>
            <a:endParaRPr lang="fr-CA" sz="1800" dirty="0"/>
          </a:p>
          <a:p>
            <a:pPr lvl="2"/>
            <a:endParaRPr lang="fr-CA" sz="1800" dirty="0"/>
          </a:p>
          <a:p>
            <a:pPr lvl="2"/>
            <a:endParaRPr lang="fr-CA" sz="1800" dirty="0"/>
          </a:p>
          <a:p>
            <a:pPr lvl="2"/>
            <a:r>
              <a:rPr lang="fr-CA" sz="1800" dirty="0"/>
              <a:t>Un travailleur, un stagiaire ou un étudiant ne devrait pas recevoir sans raison une dose significativement plus élevée que les doses relevées habituellement dans le même groupe de travailleur, pour la même période et la même année.</a:t>
            </a:r>
          </a:p>
          <a:p>
            <a:pPr marL="1371600" lvl="3" indent="0">
              <a:buNone/>
            </a:pPr>
            <a:endParaRPr lang="fr-CA" sz="1800" dirty="0"/>
          </a:p>
        </p:txBody>
      </p:sp>
      <p:sp>
        <p:nvSpPr>
          <p:cNvPr id="4" name="Espace réservé du numéro de diapositive 3">
            <a:extLst>
              <a:ext uri="{FF2B5EF4-FFF2-40B4-BE49-F238E27FC236}">
                <a16:creationId xmlns:a16="http://schemas.microsoft.com/office/drawing/2014/main" id="{22901C36-46D1-4E11-AFAA-81FC868D2E2A}"/>
              </a:ext>
            </a:extLst>
          </p:cNvPr>
          <p:cNvSpPr>
            <a:spLocks noGrp="1"/>
          </p:cNvSpPr>
          <p:nvPr>
            <p:ph type="sldNum" sz="quarter" idx="12"/>
          </p:nvPr>
        </p:nvSpPr>
        <p:spPr/>
        <p:txBody>
          <a:bodyPr/>
          <a:lstStyle/>
          <a:p>
            <a:fld id="{E31375A4-56A4-47D6-9801-1991572033F7}" type="slidenum">
              <a:rPr lang="fr-FR" smtClean="0"/>
              <a:pPr/>
              <a:t>26</a:t>
            </a:fld>
            <a:endParaRPr lang="fr-FR" dirty="0"/>
          </a:p>
        </p:txBody>
      </p:sp>
      <p:sp>
        <p:nvSpPr>
          <p:cNvPr id="8" name="Titre 1">
            <a:extLst>
              <a:ext uri="{FF2B5EF4-FFF2-40B4-BE49-F238E27FC236}">
                <a16:creationId xmlns:a16="http://schemas.microsoft.com/office/drawing/2014/main" id="{5C474CAE-60F3-4502-97AD-3E154A91E445}"/>
              </a:ext>
            </a:extLst>
          </p:cNvPr>
          <p:cNvSpPr>
            <a:spLocks noGrp="1"/>
          </p:cNvSpPr>
          <p:nvPr>
            <p:ph type="title"/>
          </p:nvPr>
        </p:nvSpPr>
        <p:spPr>
          <a:xfrm>
            <a:off x="1104900" y="76200"/>
            <a:ext cx="9980682" cy="1096962"/>
          </a:xfrm>
        </p:spPr>
        <p:txBody>
          <a:bodyPr>
            <a:normAutofit/>
          </a:bodyPr>
          <a:lstStyle/>
          <a:p>
            <a:r>
              <a:rPr lang="fr-CA" sz="3600" dirty="0"/>
              <a:t>Contrôles de qualité trimestriels</a:t>
            </a:r>
          </a:p>
        </p:txBody>
      </p:sp>
      <p:graphicFrame>
        <p:nvGraphicFramePr>
          <p:cNvPr id="2" name="Tableau 1">
            <a:extLst>
              <a:ext uri="{FF2B5EF4-FFF2-40B4-BE49-F238E27FC236}">
                <a16:creationId xmlns:a16="http://schemas.microsoft.com/office/drawing/2014/main" id="{6725072E-7BF4-474C-A817-26E4A98C5436}"/>
              </a:ext>
            </a:extLst>
          </p:cNvPr>
          <p:cNvGraphicFramePr>
            <a:graphicFrameLocks noGrp="1"/>
          </p:cNvGraphicFramePr>
          <p:nvPr>
            <p:extLst>
              <p:ext uri="{D42A27DB-BD31-4B8C-83A1-F6EECF244321}">
                <p14:modId xmlns:p14="http://schemas.microsoft.com/office/powerpoint/2010/main" val="1219387094"/>
              </p:ext>
            </p:extLst>
          </p:nvPr>
        </p:nvGraphicFramePr>
        <p:xfrm>
          <a:off x="3185870" y="3118372"/>
          <a:ext cx="5817224" cy="1276560"/>
        </p:xfrm>
        <a:graphic>
          <a:graphicData uri="http://schemas.openxmlformats.org/drawingml/2006/table">
            <a:tbl>
              <a:tblPr firstRow="1" bandRow="1">
                <a:tableStyleId>{5C22544A-7EE6-4342-B048-85BDC9FD1C3A}</a:tableStyleId>
              </a:tblPr>
              <a:tblGrid>
                <a:gridCol w="2908612">
                  <a:extLst>
                    <a:ext uri="{9D8B030D-6E8A-4147-A177-3AD203B41FA5}">
                      <a16:colId xmlns:a16="http://schemas.microsoft.com/office/drawing/2014/main" val="3369552254"/>
                    </a:ext>
                  </a:extLst>
                </a:gridCol>
                <a:gridCol w="2908612">
                  <a:extLst>
                    <a:ext uri="{9D8B030D-6E8A-4147-A177-3AD203B41FA5}">
                      <a16:colId xmlns:a16="http://schemas.microsoft.com/office/drawing/2014/main" val="208139709"/>
                    </a:ext>
                  </a:extLst>
                </a:gridCol>
              </a:tblGrid>
              <a:tr h="425520">
                <a:tc>
                  <a:txBody>
                    <a:bodyPr/>
                    <a:lstStyle/>
                    <a:p>
                      <a:pPr algn="ctr"/>
                      <a:r>
                        <a:rPr lang="fr-CA" b="0" dirty="0">
                          <a:solidFill>
                            <a:schemeClr val="tx2"/>
                          </a:solidFill>
                        </a:rPr>
                        <a:t>Tout le corps</a:t>
                      </a:r>
                    </a:p>
                  </a:txBody>
                  <a:tcPr>
                    <a:solidFill>
                      <a:schemeClr val="accent1">
                        <a:lumMod val="60000"/>
                        <a:lumOff val="40000"/>
                      </a:schemeClr>
                    </a:solidFill>
                  </a:tcPr>
                </a:tc>
                <a:tc>
                  <a:txBody>
                    <a:bodyPr/>
                    <a:lstStyle/>
                    <a:p>
                      <a:pPr marL="0" algn="ctr" defTabSz="914400" rtl="0" eaLnBrk="1" latinLnBrk="0" hangingPunct="1"/>
                      <a:r>
                        <a:rPr lang="fr-CA" sz="1800" b="0" kern="1200" dirty="0">
                          <a:solidFill>
                            <a:schemeClr val="tx2"/>
                          </a:solidFill>
                          <a:latin typeface="+mn-lt"/>
                          <a:ea typeface="+mn-ea"/>
                          <a:cs typeface="+mn-cs"/>
                        </a:rPr>
                        <a:t>1 mSv</a:t>
                      </a:r>
                    </a:p>
                  </a:txBody>
                  <a:tcPr>
                    <a:solidFill>
                      <a:schemeClr val="accent1">
                        <a:lumMod val="60000"/>
                        <a:lumOff val="40000"/>
                      </a:schemeClr>
                    </a:solidFill>
                  </a:tcPr>
                </a:tc>
                <a:extLst>
                  <a:ext uri="{0D108BD9-81ED-4DB2-BD59-A6C34878D82A}">
                    <a16:rowId xmlns:a16="http://schemas.microsoft.com/office/drawing/2014/main" val="3469452752"/>
                  </a:ext>
                </a:extLst>
              </a:tr>
              <a:tr h="425520">
                <a:tc>
                  <a:txBody>
                    <a:bodyPr/>
                    <a:lstStyle/>
                    <a:p>
                      <a:pPr algn="ctr"/>
                      <a:r>
                        <a:rPr lang="fr-CA" dirty="0">
                          <a:solidFill>
                            <a:schemeClr val="tx2"/>
                          </a:solidFill>
                        </a:rPr>
                        <a:t>Cristallin</a:t>
                      </a:r>
                    </a:p>
                  </a:txBody>
                  <a:tcPr/>
                </a:tc>
                <a:tc>
                  <a:txBody>
                    <a:bodyPr/>
                    <a:lstStyle/>
                    <a:p>
                      <a:pPr marL="0" algn="ctr" defTabSz="914400" rtl="0" eaLnBrk="1" latinLnBrk="0" hangingPunct="1"/>
                      <a:r>
                        <a:rPr lang="fr-CA" sz="1800" b="0" kern="1200" dirty="0">
                          <a:solidFill>
                            <a:schemeClr val="tx2"/>
                          </a:solidFill>
                          <a:latin typeface="+mn-lt"/>
                          <a:ea typeface="+mn-ea"/>
                          <a:cs typeface="+mn-cs"/>
                        </a:rPr>
                        <a:t>15 mSv</a:t>
                      </a:r>
                    </a:p>
                  </a:txBody>
                  <a:tcPr/>
                </a:tc>
                <a:extLst>
                  <a:ext uri="{0D108BD9-81ED-4DB2-BD59-A6C34878D82A}">
                    <a16:rowId xmlns:a16="http://schemas.microsoft.com/office/drawing/2014/main" val="1228636088"/>
                  </a:ext>
                </a:extLst>
              </a:tr>
              <a:tr h="425520">
                <a:tc>
                  <a:txBody>
                    <a:bodyPr/>
                    <a:lstStyle/>
                    <a:p>
                      <a:pPr algn="ctr"/>
                      <a:r>
                        <a:rPr lang="fr-CA" dirty="0">
                          <a:solidFill>
                            <a:schemeClr val="tx2"/>
                          </a:solidFill>
                        </a:rPr>
                        <a:t>Peau et extrémités</a:t>
                      </a:r>
                    </a:p>
                  </a:txBody>
                  <a:tcPr/>
                </a:tc>
                <a:tc>
                  <a:txBody>
                    <a:bodyPr/>
                    <a:lstStyle/>
                    <a:p>
                      <a:pPr marL="0" algn="ctr" defTabSz="914400" rtl="0" eaLnBrk="1" latinLnBrk="0" hangingPunct="1"/>
                      <a:r>
                        <a:rPr lang="fr-CA" sz="1800" b="0" kern="1200" dirty="0">
                          <a:solidFill>
                            <a:schemeClr val="tx2"/>
                          </a:solidFill>
                          <a:latin typeface="+mn-lt"/>
                          <a:ea typeface="+mn-ea"/>
                          <a:cs typeface="+mn-cs"/>
                        </a:rPr>
                        <a:t>50 mSv</a:t>
                      </a:r>
                    </a:p>
                  </a:txBody>
                  <a:tcPr/>
                </a:tc>
                <a:extLst>
                  <a:ext uri="{0D108BD9-81ED-4DB2-BD59-A6C34878D82A}">
                    <a16:rowId xmlns:a16="http://schemas.microsoft.com/office/drawing/2014/main" val="2400416272"/>
                  </a:ext>
                </a:extLst>
              </a:tr>
            </a:tbl>
          </a:graphicData>
        </a:graphic>
      </p:graphicFrame>
    </p:spTree>
    <p:extLst>
      <p:ext uri="{BB962C8B-B14F-4D97-AF65-F5344CB8AC3E}">
        <p14:creationId xmlns:p14="http://schemas.microsoft.com/office/powerpoint/2010/main" val="373857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21903F-A31E-46DB-B5A3-67964B9AD662}"/>
              </a:ext>
            </a:extLst>
          </p:cNvPr>
          <p:cNvSpPr>
            <a:spLocks noGrp="1"/>
          </p:cNvSpPr>
          <p:nvPr>
            <p:ph type="title"/>
          </p:nvPr>
        </p:nvSpPr>
        <p:spPr/>
        <p:txBody>
          <a:bodyPr>
            <a:normAutofit/>
          </a:bodyPr>
          <a:lstStyle/>
          <a:p>
            <a:r>
              <a:rPr lang="fr-CA" sz="3600" dirty="0"/>
              <a:t>Contrôle de qualité semestriel</a:t>
            </a:r>
          </a:p>
        </p:txBody>
      </p:sp>
      <p:sp>
        <p:nvSpPr>
          <p:cNvPr id="4" name="Espace réservé du numéro de diapositive 3">
            <a:extLst>
              <a:ext uri="{FF2B5EF4-FFF2-40B4-BE49-F238E27FC236}">
                <a16:creationId xmlns:a16="http://schemas.microsoft.com/office/drawing/2014/main" id="{ACC81EC0-5CB8-488B-AD02-46EE09135426}"/>
              </a:ext>
            </a:extLst>
          </p:cNvPr>
          <p:cNvSpPr>
            <a:spLocks noGrp="1"/>
          </p:cNvSpPr>
          <p:nvPr>
            <p:ph type="sldNum" sz="quarter" idx="12"/>
          </p:nvPr>
        </p:nvSpPr>
        <p:spPr/>
        <p:txBody>
          <a:bodyPr/>
          <a:lstStyle/>
          <a:p>
            <a:fld id="{E31375A4-56A4-47D6-9801-1991572033F7}" type="slidenum">
              <a:rPr lang="fr-FR" smtClean="0"/>
              <a:pPr/>
              <a:t>27</a:t>
            </a:fld>
            <a:endParaRPr lang="fr-FR" dirty="0"/>
          </a:p>
        </p:txBody>
      </p:sp>
      <p:sp>
        <p:nvSpPr>
          <p:cNvPr id="7" name="ZoneTexte 6">
            <a:extLst>
              <a:ext uri="{FF2B5EF4-FFF2-40B4-BE49-F238E27FC236}">
                <a16:creationId xmlns:a16="http://schemas.microsoft.com/office/drawing/2014/main" id="{295F0299-989A-4C43-921E-CD1CA1C6AF68}"/>
              </a:ext>
            </a:extLst>
          </p:cNvPr>
          <p:cNvSpPr txBox="1"/>
          <p:nvPr/>
        </p:nvSpPr>
        <p:spPr>
          <a:xfrm>
            <a:off x="1104900" y="6202462"/>
            <a:ext cx="9402702" cy="307777"/>
          </a:xfrm>
          <a:prstGeom prst="rect">
            <a:avLst/>
          </a:prstGeom>
          <a:noFill/>
        </p:spPr>
        <p:txBody>
          <a:bodyPr wrap="none" rtlCol="0">
            <a:spAutoFit/>
          </a:bodyPr>
          <a:lstStyle/>
          <a:p>
            <a:r>
              <a:rPr lang="fr-CA" sz="1400" i="1" dirty="0"/>
              <a:t>Source : Guide québécois de contrôle de qualité et de radioprotection en imagerie médicale, CECR, 2014, page 8</a:t>
            </a:r>
          </a:p>
        </p:txBody>
      </p:sp>
      <p:pic>
        <p:nvPicPr>
          <p:cNvPr id="5" name="Image 4">
            <a:extLst>
              <a:ext uri="{FF2B5EF4-FFF2-40B4-BE49-F238E27FC236}">
                <a16:creationId xmlns:a16="http://schemas.microsoft.com/office/drawing/2014/main" id="{2D11B5DE-488A-4712-A636-A808B0443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976289"/>
            <a:ext cx="8031051" cy="2433652"/>
          </a:xfrm>
          <a:prstGeom prst="rect">
            <a:avLst/>
          </a:prstGeom>
        </p:spPr>
      </p:pic>
      <p:sp>
        <p:nvSpPr>
          <p:cNvPr id="6" name="Rectangle 5">
            <a:extLst>
              <a:ext uri="{FF2B5EF4-FFF2-40B4-BE49-F238E27FC236}">
                <a16:creationId xmlns:a16="http://schemas.microsoft.com/office/drawing/2014/main" id="{32B46159-9885-4527-98A7-D9440E282F30}"/>
              </a:ext>
            </a:extLst>
          </p:cNvPr>
          <p:cNvSpPr/>
          <p:nvPr/>
        </p:nvSpPr>
        <p:spPr>
          <a:xfrm>
            <a:off x="7598535" y="3296992"/>
            <a:ext cx="824247" cy="4677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EC645DF4-9B04-4024-8264-55DB16E77498}"/>
              </a:ext>
            </a:extLst>
          </p:cNvPr>
          <p:cNvSpPr/>
          <p:nvPr/>
        </p:nvSpPr>
        <p:spPr>
          <a:xfrm>
            <a:off x="6560220" y="4852810"/>
            <a:ext cx="2900875" cy="83280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TGBM : Technologue géni biomédical</a:t>
            </a:r>
          </a:p>
        </p:txBody>
      </p:sp>
    </p:spTree>
    <p:extLst>
      <p:ext uri="{BB962C8B-B14F-4D97-AF65-F5344CB8AC3E}">
        <p14:creationId xmlns:p14="http://schemas.microsoft.com/office/powerpoint/2010/main" val="103573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55E93F-A1F3-478F-8E06-A7CD5EAC843E}"/>
              </a:ext>
            </a:extLst>
          </p:cNvPr>
          <p:cNvSpPr>
            <a:spLocks noGrp="1"/>
          </p:cNvSpPr>
          <p:nvPr>
            <p:ph idx="1"/>
          </p:nvPr>
        </p:nvSpPr>
        <p:spPr>
          <a:xfrm>
            <a:off x="1103382" y="1784351"/>
            <a:ext cx="9982200" cy="4572000"/>
          </a:xfrm>
        </p:spPr>
        <p:txBody>
          <a:bodyPr>
            <a:normAutofit/>
          </a:bodyPr>
          <a:lstStyle/>
          <a:p>
            <a:r>
              <a:rPr lang="fr-CA" sz="2400" b="1" dirty="0"/>
              <a:t>Performance des stations de lecture de TDM </a:t>
            </a:r>
          </a:p>
          <a:p>
            <a:pPr lvl="1"/>
            <a:r>
              <a:rPr lang="fr-CA" sz="2000" dirty="0"/>
              <a:t>Évaluez les performances de toutes les stations de lecture utilisées en TDM. Spécifiquement : </a:t>
            </a:r>
          </a:p>
          <a:p>
            <a:pPr lvl="2"/>
            <a:r>
              <a:rPr lang="fr-CA" sz="1800" dirty="0"/>
              <a:t>Conditions de lecture dans la pièce</a:t>
            </a:r>
          </a:p>
          <a:p>
            <a:pPr lvl="2"/>
            <a:r>
              <a:rPr lang="fr-CA" sz="1800" dirty="0"/>
              <a:t>États des moniteurs et propreté des écrans</a:t>
            </a:r>
          </a:p>
          <a:p>
            <a:pPr lvl="2"/>
            <a:r>
              <a:rPr lang="fr-CA" sz="1800" dirty="0"/>
              <a:t>Luminance et son uniformité</a:t>
            </a:r>
          </a:p>
          <a:p>
            <a:pPr lvl="2"/>
            <a:r>
              <a:rPr lang="fr-CA" sz="1800" dirty="0"/>
              <a:t>Calibration de l’échelle de gris</a:t>
            </a:r>
          </a:p>
          <a:p>
            <a:pPr lvl="2"/>
            <a:r>
              <a:rPr lang="fr-CA" sz="1800" dirty="0"/>
              <a:t>Distorsion géométrique</a:t>
            </a:r>
          </a:p>
          <a:p>
            <a:pPr lvl="2"/>
            <a:r>
              <a:rPr lang="fr-CA" sz="1800" dirty="0"/>
              <a:t>Présence d’artéfacts</a:t>
            </a:r>
          </a:p>
          <a:p>
            <a:pPr lvl="2"/>
            <a:r>
              <a:rPr lang="fr-CA" sz="1800" dirty="0"/>
              <a:t>Etc. </a:t>
            </a:r>
          </a:p>
        </p:txBody>
      </p:sp>
      <p:sp>
        <p:nvSpPr>
          <p:cNvPr id="4" name="Espace réservé du numéro de diapositive 3">
            <a:extLst>
              <a:ext uri="{FF2B5EF4-FFF2-40B4-BE49-F238E27FC236}">
                <a16:creationId xmlns:a16="http://schemas.microsoft.com/office/drawing/2014/main" id="{22901C36-46D1-4E11-AFAA-81FC868D2E2A}"/>
              </a:ext>
            </a:extLst>
          </p:cNvPr>
          <p:cNvSpPr>
            <a:spLocks noGrp="1"/>
          </p:cNvSpPr>
          <p:nvPr>
            <p:ph type="sldNum" sz="quarter" idx="12"/>
          </p:nvPr>
        </p:nvSpPr>
        <p:spPr/>
        <p:txBody>
          <a:bodyPr/>
          <a:lstStyle/>
          <a:p>
            <a:fld id="{E31375A4-56A4-47D6-9801-1991572033F7}" type="slidenum">
              <a:rPr lang="fr-FR" smtClean="0"/>
              <a:pPr/>
              <a:t>28</a:t>
            </a:fld>
            <a:endParaRPr lang="fr-FR" dirty="0"/>
          </a:p>
        </p:txBody>
      </p:sp>
      <p:sp>
        <p:nvSpPr>
          <p:cNvPr id="8" name="Titre 1">
            <a:extLst>
              <a:ext uri="{FF2B5EF4-FFF2-40B4-BE49-F238E27FC236}">
                <a16:creationId xmlns:a16="http://schemas.microsoft.com/office/drawing/2014/main" id="{5C474CAE-60F3-4502-97AD-3E154A91E445}"/>
              </a:ext>
            </a:extLst>
          </p:cNvPr>
          <p:cNvSpPr>
            <a:spLocks noGrp="1"/>
          </p:cNvSpPr>
          <p:nvPr>
            <p:ph type="title"/>
          </p:nvPr>
        </p:nvSpPr>
        <p:spPr>
          <a:xfrm>
            <a:off x="1104900" y="76200"/>
            <a:ext cx="9980682" cy="1096962"/>
          </a:xfrm>
        </p:spPr>
        <p:txBody>
          <a:bodyPr>
            <a:normAutofit/>
          </a:bodyPr>
          <a:lstStyle/>
          <a:p>
            <a:r>
              <a:rPr lang="fr-CA" sz="3600" dirty="0"/>
              <a:t>Contrôle de qualité semestriel</a:t>
            </a:r>
          </a:p>
        </p:txBody>
      </p:sp>
      <p:sp>
        <p:nvSpPr>
          <p:cNvPr id="6" name="Rectangle 5">
            <a:extLst>
              <a:ext uri="{FF2B5EF4-FFF2-40B4-BE49-F238E27FC236}">
                <a16:creationId xmlns:a16="http://schemas.microsoft.com/office/drawing/2014/main" id="{7C70FE14-F18C-4D3A-A68A-381434C2B6B5}"/>
              </a:ext>
            </a:extLst>
          </p:cNvPr>
          <p:cNvSpPr/>
          <p:nvPr/>
        </p:nvSpPr>
        <p:spPr>
          <a:xfrm>
            <a:off x="8184707" y="1367950"/>
            <a:ext cx="2900875" cy="83280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TGBM : Technologue géni biomédical</a:t>
            </a:r>
          </a:p>
        </p:txBody>
      </p:sp>
    </p:spTree>
    <p:extLst>
      <p:ext uri="{BB962C8B-B14F-4D97-AF65-F5344CB8AC3E}">
        <p14:creationId xmlns:p14="http://schemas.microsoft.com/office/powerpoint/2010/main" val="389109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55E93F-A1F3-478F-8E06-A7CD5EAC843E}"/>
              </a:ext>
            </a:extLst>
          </p:cNvPr>
          <p:cNvSpPr>
            <a:spLocks noGrp="1"/>
          </p:cNvSpPr>
          <p:nvPr>
            <p:ph idx="1"/>
          </p:nvPr>
        </p:nvSpPr>
        <p:spPr>
          <a:xfrm>
            <a:off x="1103382" y="1784351"/>
            <a:ext cx="9982200" cy="4572000"/>
          </a:xfrm>
        </p:spPr>
        <p:txBody>
          <a:bodyPr>
            <a:normAutofit/>
          </a:bodyPr>
          <a:lstStyle/>
          <a:p>
            <a:r>
              <a:rPr lang="fr-CA" sz="2400" b="1" dirty="0"/>
              <a:t>Performance des stations de lecture de TDM </a:t>
            </a:r>
          </a:p>
          <a:p>
            <a:pPr lvl="1"/>
            <a:r>
              <a:rPr lang="fr-CA" sz="2000" dirty="0"/>
              <a:t>Matériel requis</a:t>
            </a:r>
          </a:p>
          <a:p>
            <a:pPr lvl="2"/>
            <a:r>
              <a:rPr lang="fr-CA" sz="1800" dirty="0"/>
              <a:t>Mire TG18-QC, TG18-CT, TG18-UN, TG18-UNL, TG18-LN12</a:t>
            </a:r>
          </a:p>
          <a:p>
            <a:pPr lvl="2"/>
            <a:endParaRPr lang="fr-CA" sz="1800" dirty="0"/>
          </a:p>
          <a:p>
            <a:pPr lvl="2"/>
            <a:r>
              <a:rPr lang="fr-CA" sz="1800" dirty="0"/>
              <a:t>Photomètre</a:t>
            </a:r>
          </a:p>
          <a:p>
            <a:pPr lvl="2"/>
            <a:endParaRPr lang="fr-CA" sz="1800" dirty="0"/>
          </a:p>
          <a:p>
            <a:pPr lvl="2"/>
            <a:r>
              <a:rPr lang="fr-CA" sz="1800" dirty="0"/>
              <a:t>Règles millimétrique</a:t>
            </a:r>
          </a:p>
        </p:txBody>
      </p:sp>
      <p:sp>
        <p:nvSpPr>
          <p:cNvPr id="4" name="Espace réservé du numéro de diapositive 3">
            <a:extLst>
              <a:ext uri="{FF2B5EF4-FFF2-40B4-BE49-F238E27FC236}">
                <a16:creationId xmlns:a16="http://schemas.microsoft.com/office/drawing/2014/main" id="{22901C36-46D1-4E11-AFAA-81FC868D2E2A}"/>
              </a:ext>
            </a:extLst>
          </p:cNvPr>
          <p:cNvSpPr>
            <a:spLocks noGrp="1"/>
          </p:cNvSpPr>
          <p:nvPr>
            <p:ph type="sldNum" sz="quarter" idx="12"/>
          </p:nvPr>
        </p:nvSpPr>
        <p:spPr/>
        <p:txBody>
          <a:bodyPr/>
          <a:lstStyle/>
          <a:p>
            <a:fld id="{E31375A4-56A4-47D6-9801-1991572033F7}" type="slidenum">
              <a:rPr lang="fr-FR" smtClean="0"/>
              <a:pPr/>
              <a:t>29</a:t>
            </a:fld>
            <a:endParaRPr lang="fr-FR" dirty="0"/>
          </a:p>
        </p:txBody>
      </p:sp>
      <p:sp>
        <p:nvSpPr>
          <p:cNvPr id="8" name="Titre 1">
            <a:extLst>
              <a:ext uri="{FF2B5EF4-FFF2-40B4-BE49-F238E27FC236}">
                <a16:creationId xmlns:a16="http://schemas.microsoft.com/office/drawing/2014/main" id="{5C474CAE-60F3-4502-97AD-3E154A91E445}"/>
              </a:ext>
            </a:extLst>
          </p:cNvPr>
          <p:cNvSpPr>
            <a:spLocks noGrp="1"/>
          </p:cNvSpPr>
          <p:nvPr>
            <p:ph type="title"/>
          </p:nvPr>
        </p:nvSpPr>
        <p:spPr>
          <a:xfrm>
            <a:off x="1104900" y="76200"/>
            <a:ext cx="9980682" cy="1096962"/>
          </a:xfrm>
        </p:spPr>
        <p:txBody>
          <a:bodyPr>
            <a:normAutofit/>
          </a:bodyPr>
          <a:lstStyle/>
          <a:p>
            <a:r>
              <a:rPr lang="fr-CA" sz="3600" dirty="0"/>
              <a:t>Contrôle de qualité semestriel</a:t>
            </a:r>
          </a:p>
        </p:txBody>
      </p:sp>
      <p:sp>
        <p:nvSpPr>
          <p:cNvPr id="7" name="Double vague 6">
            <a:extLst>
              <a:ext uri="{FF2B5EF4-FFF2-40B4-BE49-F238E27FC236}">
                <a16:creationId xmlns:a16="http://schemas.microsoft.com/office/drawing/2014/main" id="{33835330-D826-4526-851D-264E732A9A1B}"/>
              </a:ext>
            </a:extLst>
          </p:cNvPr>
          <p:cNvSpPr/>
          <p:nvPr/>
        </p:nvSpPr>
        <p:spPr>
          <a:xfrm>
            <a:off x="6465194" y="3767920"/>
            <a:ext cx="3593206" cy="1977242"/>
          </a:xfrm>
          <a:prstGeom prst="doubleWave">
            <a:avLst/>
          </a:prstGeom>
          <a:solidFill>
            <a:schemeClr val="tx1">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rgbClr val="002060"/>
                </a:solidFill>
              </a:rPr>
              <a:t>Déjà vue dans le cours de mammographie en CQ, il s’agit du même fonctionnement en TDM</a:t>
            </a:r>
          </a:p>
        </p:txBody>
      </p:sp>
    </p:spTree>
    <p:extLst>
      <p:ext uri="{BB962C8B-B14F-4D97-AF65-F5344CB8AC3E}">
        <p14:creationId xmlns:p14="http://schemas.microsoft.com/office/powerpoint/2010/main" val="161139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82F39B-DAB1-458F-92F6-8E72BD3D6FA6}"/>
              </a:ext>
            </a:extLst>
          </p:cNvPr>
          <p:cNvSpPr>
            <a:spLocks noGrp="1"/>
          </p:cNvSpPr>
          <p:nvPr>
            <p:ph type="title"/>
          </p:nvPr>
        </p:nvSpPr>
        <p:spPr/>
        <p:txBody>
          <a:bodyPr>
            <a:normAutofit/>
          </a:bodyPr>
          <a:lstStyle/>
          <a:p>
            <a:r>
              <a:rPr lang="fr-CA" sz="3600" dirty="0"/>
              <a:t>Procédures et équipement d’essai de contrôle de la qualité</a:t>
            </a:r>
          </a:p>
        </p:txBody>
      </p:sp>
      <p:sp>
        <p:nvSpPr>
          <p:cNvPr id="3" name="Espace réservé du contenu 2">
            <a:extLst>
              <a:ext uri="{FF2B5EF4-FFF2-40B4-BE49-F238E27FC236}">
                <a16:creationId xmlns:a16="http://schemas.microsoft.com/office/drawing/2014/main" id="{10803F23-4409-4C6A-AD35-6E8D10BBE5FF}"/>
              </a:ext>
            </a:extLst>
          </p:cNvPr>
          <p:cNvSpPr>
            <a:spLocks noGrp="1"/>
          </p:cNvSpPr>
          <p:nvPr>
            <p:ph idx="1"/>
          </p:nvPr>
        </p:nvSpPr>
        <p:spPr>
          <a:xfrm>
            <a:off x="1103382" y="1651716"/>
            <a:ext cx="9982200" cy="4572000"/>
          </a:xfrm>
        </p:spPr>
        <p:txBody>
          <a:bodyPr>
            <a:normAutofit lnSpcReduction="10000"/>
          </a:bodyPr>
          <a:lstStyle/>
          <a:p>
            <a:r>
              <a:rPr lang="fr-CA" sz="2400" dirty="0"/>
              <a:t>L’essai de contrôle de la qualité d’un système radiologique comprend des étapes importantes : </a:t>
            </a:r>
          </a:p>
          <a:p>
            <a:pPr marL="0" indent="0">
              <a:buNone/>
            </a:pPr>
            <a:endParaRPr lang="fr-CA" sz="2400" dirty="0"/>
          </a:p>
          <a:p>
            <a:pPr lvl="1"/>
            <a:r>
              <a:rPr lang="fr-CA" sz="2000" b="1" dirty="0"/>
              <a:t>La vérification de l’intégrité et de la stabilité de la mécanique du système </a:t>
            </a:r>
            <a:r>
              <a:rPr lang="fr-CA" sz="2000" dirty="0"/>
              <a:t>(mécanismes de sécurité, libération automatique du patient, commandes motrices, verrouillage des commandes)</a:t>
            </a:r>
          </a:p>
          <a:p>
            <a:pPr marL="457200" lvl="1" indent="0">
              <a:buNone/>
            </a:pPr>
            <a:endParaRPr lang="fr-CA" sz="2000" dirty="0"/>
          </a:p>
          <a:p>
            <a:pPr lvl="1"/>
            <a:r>
              <a:rPr lang="fr-CA" sz="2000" b="1" dirty="0"/>
              <a:t>La vérification du rendement de l’équipement auxiliaire </a:t>
            </a:r>
            <a:r>
              <a:rPr lang="fr-CA" sz="2000" dirty="0"/>
              <a:t>(appareil à développer)</a:t>
            </a:r>
          </a:p>
          <a:p>
            <a:pPr lvl="1"/>
            <a:endParaRPr lang="fr-CA" sz="2000" dirty="0"/>
          </a:p>
          <a:p>
            <a:pPr lvl="1"/>
            <a:r>
              <a:rPr lang="fr-CA" sz="2000" b="1" dirty="0"/>
              <a:t>La vérification du rendement des rayons X</a:t>
            </a:r>
          </a:p>
          <a:p>
            <a:pPr lvl="1"/>
            <a:endParaRPr lang="fr-CA" sz="2000" b="1" dirty="0"/>
          </a:p>
          <a:p>
            <a:pPr lvl="1"/>
            <a:r>
              <a:rPr lang="fr-CA" sz="2000" b="1" dirty="0"/>
              <a:t>La vérification du rendement de l’imagerie ou de diagnostic </a:t>
            </a:r>
            <a:r>
              <a:rPr lang="fr-CA" sz="2000" dirty="0"/>
              <a:t>(évaluation des doses)</a:t>
            </a:r>
          </a:p>
        </p:txBody>
      </p:sp>
      <p:sp>
        <p:nvSpPr>
          <p:cNvPr id="4" name="Espace réservé du numéro de diapositive 3">
            <a:extLst>
              <a:ext uri="{FF2B5EF4-FFF2-40B4-BE49-F238E27FC236}">
                <a16:creationId xmlns:a16="http://schemas.microsoft.com/office/drawing/2014/main" id="{F5BEBFD2-D202-40B7-977D-4AD924B8B823}"/>
              </a:ext>
            </a:extLst>
          </p:cNvPr>
          <p:cNvSpPr>
            <a:spLocks noGrp="1"/>
          </p:cNvSpPr>
          <p:nvPr>
            <p:ph type="sldNum" sz="quarter" idx="12"/>
          </p:nvPr>
        </p:nvSpPr>
        <p:spPr/>
        <p:txBody>
          <a:bodyPr/>
          <a:lstStyle/>
          <a:p>
            <a:fld id="{E31375A4-56A4-47D6-9801-1991572033F7}" type="slidenum">
              <a:rPr lang="fr-FR" smtClean="0"/>
              <a:pPr/>
              <a:t>3</a:t>
            </a:fld>
            <a:endParaRPr lang="fr-FR" dirty="0"/>
          </a:p>
        </p:txBody>
      </p:sp>
    </p:spTree>
    <p:extLst>
      <p:ext uri="{BB962C8B-B14F-4D97-AF65-F5344CB8AC3E}">
        <p14:creationId xmlns:p14="http://schemas.microsoft.com/office/powerpoint/2010/main" val="137768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3556F0B-8CD0-419C-B8A2-C0134B02649B}"/>
              </a:ext>
            </a:extLst>
          </p:cNvPr>
          <p:cNvSpPr>
            <a:spLocks noGrp="1"/>
          </p:cNvSpPr>
          <p:nvPr>
            <p:ph type="sldNum" sz="quarter" idx="12"/>
          </p:nvPr>
        </p:nvSpPr>
        <p:spPr/>
        <p:txBody>
          <a:bodyPr/>
          <a:lstStyle/>
          <a:p>
            <a:fld id="{E31375A4-56A4-47D6-9801-1991572033F7}" type="slidenum">
              <a:rPr lang="fr-FR" smtClean="0"/>
              <a:pPr/>
              <a:t>30</a:t>
            </a:fld>
            <a:endParaRPr lang="fr-FR" dirty="0"/>
          </a:p>
        </p:txBody>
      </p:sp>
      <p:pic>
        <p:nvPicPr>
          <p:cNvPr id="5" name="Image 4">
            <a:extLst>
              <a:ext uri="{FF2B5EF4-FFF2-40B4-BE49-F238E27FC236}">
                <a16:creationId xmlns:a16="http://schemas.microsoft.com/office/drawing/2014/main" id="{9472F624-C728-420A-8C9F-042CC562449B}"/>
              </a:ext>
            </a:extLst>
          </p:cNvPr>
          <p:cNvPicPr>
            <a:picLocks noChangeAspect="1"/>
          </p:cNvPicPr>
          <p:nvPr/>
        </p:nvPicPr>
        <p:blipFill>
          <a:blip r:embed="rId2"/>
          <a:stretch>
            <a:fillRect/>
          </a:stretch>
        </p:blipFill>
        <p:spPr>
          <a:xfrm>
            <a:off x="438955" y="856445"/>
            <a:ext cx="5145110" cy="5145110"/>
          </a:xfrm>
          <a:prstGeom prst="rect">
            <a:avLst/>
          </a:prstGeom>
        </p:spPr>
      </p:pic>
      <p:pic>
        <p:nvPicPr>
          <p:cNvPr id="6" name="Image 5">
            <a:extLst>
              <a:ext uri="{FF2B5EF4-FFF2-40B4-BE49-F238E27FC236}">
                <a16:creationId xmlns:a16="http://schemas.microsoft.com/office/drawing/2014/main" id="{09B263CE-B93D-45EA-862B-45A1D804CB3E}"/>
              </a:ext>
            </a:extLst>
          </p:cNvPr>
          <p:cNvPicPr>
            <a:picLocks noChangeAspect="1"/>
          </p:cNvPicPr>
          <p:nvPr/>
        </p:nvPicPr>
        <p:blipFill>
          <a:blip r:embed="rId3"/>
          <a:stretch>
            <a:fillRect/>
          </a:stretch>
        </p:blipFill>
        <p:spPr>
          <a:xfrm>
            <a:off x="6427631" y="865295"/>
            <a:ext cx="5145110" cy="5127409"/>
          </a:xfrm>
          <a:prstGeom prst="rect">
            <a:avLst/>
          </a:prstGeom>
        </p:spPr>
      </p:pic>
    </p:spTree>
    <p:extLst>
      <p:ext uri="{BB962C8B-B14F-4D97-AF65-F5344CB8AC3E}">
        <p14:creationId xmlns:p14="http://schemas.microsoft.com/office/powerpoint/2010/main" val="146138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2004FE1-3BD0-4076-B648-04E2117236AC}"/>
              </a:ext>
            </a:extLst>
          </p:cNvPr>
          <p:cNvSpPr>
            <a:spLocks noGrp="1"/>
          </p:cNvSpPr>
          <p:nvPr>
            <p:ph type="sldNum" sz="quarter" idx="12"/>
          </p:nvPr>
        </p:nvSpPr>
        <p:spPr/>
        <p:txBody>
          <a:bodyPr/>
          <a:lstStyle/>
          <a:p>
            <a:fld id="{E31375A4-56A4-47D6-9801-1991572033F7}" type="slidenum">
              <a:rPr lang="fr-FR" smtClean="0"/>
              <a:pPr/>
              <a:t>31</a:t>
            </a:fld>
            <a:endParaRPr lang="fr-FR" dirty="0"/>
          </a:p>
        </p:txBody>
      </p:sp>
      <p:pic>
        <p:nvPicPr>
          <p:cNvPr id="3" name="Image 2">
            <a:extLst>
              <a:ext uri="{FF2B5EF4-FFF2-40B4-BE49-F238E27FC236}">
                <a16:creationId xmlns:a16="http://schemas.microsoft.com/office/drawing/2014/main" id="{19BC3844-DA17-4A81-B84D-43507AB48967}"/>
              </a:ext>
            </a:extLst>
          </p:cNvPr>
          <p:cNvPicPr>
            <a:picLocks noChangeAspect="1"/>
          </p:cNvPicPr>
          <p:nvPr/>
        </p:nvPicPr>
        <p:blipFill>
          <a:blip r:embed="rId2"/>
          <a:stretch>
            <a:fillRect/>
          </a:stretch>
        </p:blipFill>
        <p:spPr>
          <a:xfrm>
            <a:off x="186116" y="858145"/>
            <a:ext cx="5498206" cy="5498206"/>
          </a:xfrm>
          <a:prstGeom prst="rect">
            <a:avLst/>
          </a:prstGeom>
        </p:spPr>
      </p:pic>
      <p:pic>
        <p:nvPicPr>
          <p:cNvPr id="4" name="Image 3">
            <a:extLst>
              <a:ext uri="{FF2B5EF4-FFF2-40B4-BE49-F238E27FC236}">
                <a16:creationId xmlns:a16="http://schemas.microsoft.com/office/drawing/2014/main" id="{517027AD-5760-4FBC-89B7-9D0A9E9FAEA2}"/>
              </a:ext>
            </a:extLst>
          </p:cNvPr>
          <p:cNvPicPr>
            <a:picLocks noChangeAspect="1"/>
          </p:cNvPicPr>
          <p:nvPr/>
        </p:nvPicPr>
        <p:blipFill>
          <a:blip r:embed="rId3"/>
          <a:stretch>
            <a:fillRect/>
          </a:stretch>
        </p:blipFill>
        <p:spPr>
          <a:xfrm>
            <a:off x="6507679" y="858145"/>
            <a:ext cx="5498206" cy="5498206"/>
          </a:xfrm>
          <a:prstGeom prst="rect">
            <a:avLst/>
          </a:prstGeom>
        </p:spPr>
      </p:pic>
    </p:spTree>
    <p:extLst>
      <p:ext uri="{BB962C8B-B14F-4D97-AF65-F5344CB8AC3E}">
        <p14:creationId xmlns:p14="http://schemas.microsoft.com/office/powerpoint/2010/main" val="194397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EDFB451-D54E-4343-8559-9C34566E8496}"/>
              </a:ext>
            </a:extLst>
          </p:cNvPr>
          <p:cNvSpPr>
            <a:spLocks noGrp="1"/>
          </p:cNvSpPr>
          <p:nvPr>
            <p:ph type="sldNum" sz="quarter" idx="12"/>
          </p:nvPr>
        </p:nvSpPr>
        <p:spPr/>
        <p:txBody>
          <a:bodyPr/>
          <a:lstStyle/>
          <a:p>
            <a:fld id="{E31375A4-56A4-47D6-9801-1991572033F7}" type="slidenum">
              <a:rPr lang="fr-FR" smtClean="0"/>
              <a:pPr/>
              <a:t>32</a:t>
            </a:fld>
            <a:endParaRPr lang="fr-FR" dirty="0"/>
          </a:p>
        </p:txBody>
      </p:sp>
      <p:pic>
        <p:nvPicPr>
          <p:cNvPr id="3" name="Image 2">
            <a:extLst>
              <a:ext uri="{FF2B5EF4-FFF2-40B4-BE49-F238E27FC236}">
                <a16:creationId xmlns:a16="http://schemas.microsoft.com/office/drawing/2014/main" id="{F3A13E57-1FB4-43E5-929B-4C401C452357}"/>
              </a:ext>
            </a:extLst>
          </p:cNvPr>
          <p:cNvPicPr>
            <a:picLocks noChangeAspect="1"/>
          </p:cNvPicPr>
          <p:nvPr/>
        </p:nvPicPr>
        <p:blipFill>
          <a:blip r:embed="rId2"/>
          <a:stretch>
            <a:fillRect/>
          </a:stretch>
        </p:blipFill>
        <p:spPr>
          <a:xfrm>
            <a:off x="735200" y="666944"/>
            <a:ext cx="5536811" cy="5524111"/>
          </a:xfrm>
          <a:prstGeom prst="rect">
            <a:avLst/>
          </a:prstGeom>
        </p:spPr>
      </p:pic>
      <p:sp>
        <p:nvSpPr>
          <p:cNvPr id="4" name="Rectangle : avec coin arrondi et coin rogné en haut 3">
            <a:extLst>
              <a:ext uri="{FF2B5EF4-FFF2-40B4-BE49-F238E27FC236}">
                <a16:creationId xmlns:a16="http://schemas.microsoft.com/office/drawing/2014/main" id="{9F1D215A-0DB8-48C4-836A-0FB501B97D61}"/>
              </a:ext>
            </a:extLst>
          </p:cNvPr>
          <p:cNvSpPr/>
          <p:nvPr/>
        </p:nvSpPr>
        <p:spPr>
          <a:xfrm>
            <a:off x="7193893" y="1284667"/>
            <a:ext cx="4262907" cy="4288665"/>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a:solidFill>
                  <a:srgbClr val="00B0F0"/>
                </a:solidFill>
              </a:rPr>
              <a:t>Les méthodes d’utilisation et les critères de conformité se retrouvent dans le document :</a:t>
            </a:r>
          </a:p>
          <a:p>
            <a:pPr algn="ctr"/>
            <a:endParaRPr lang="fr-CA" sz="2000" dirty="0"/>
          </a:p>
          <a:p>
            <a:pPr algn="ctr"/>
            <a:r>
              <a:rPr lang="fr-CA" sz="2000" dirty="0"/>
              <a:t> </a:t>
            </a:r>
            <a:r>
              <a:rPr lang="fr-CA" sz="2000" i="1" dirty="0"/>
              <a:t>Guide québécois de contrôle de qualité et de radioprotection en imagerie médicale, CECR, pages 25 à 32</a:t>
            </a:r>
          </a:p>
          <a:p>
            <a:pPr algn="ctr"/>
            <a:endParaRPr lang="fr-CA" sz="2000" i="1" dirty="0"/>
          </a:p>
          <a:p>
            <a:pPr algn="ctr"/>
            <a:r>
              <a:rPr lang="fr-CA" sz="2000" b="1" dirty="0">
                <a:solidFill>
                  <a:srgbClr val="00B0F0"/>
                </a:solidFill>
              </a:rPr>
              <a:t>Disponible sur MOODLE</a:t>
            </a:r>
          </a:p>
        </p:txBody>
      </p:sp>
    </p:spTree>
    <p:extLst>
      <p:ext uri="{BB962C8B-B14F-4D97-AF65-F5344CB8AC3E}">
        <p14:creationId xmlns:p14="http://schemas.microsoft.com/office/powerpoint/2010/main" val="144377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21903F-A31E-46DB-B5A3-67964B9AD662}"/>
              </a:ext>
            </a:extLst>
          </p:cNvPr>
          <p:cNvSpPr>
            <a:spLocks noGrp="1"/>
          </p:cNvSpPr>
          <p:nvPr>
            <p:ph type="title"/>
          </p:nvPr>
        </p:nvSpPr>
        <p:spPr/>
        <p:txBody>
          <a:bodyPr>
            <a:normAutofit/>
          </a:bodyPr>
          <a:lstStyle/>
          <a:p>
            <a:r>
              <a:rPr lang="fr-CA" sz="3600" dirty="0"/>
              <a:t>Contrôles de qualité annuels</a:t>
            </a:r>
          </a:p>
        </p:txBody>
      </p:sp>
      <p:sp>
        <p:nvSpPr>
          <p:cNvPr id="4" name="Espace réservé du numéro de diapositive 3">
            <a:extLst>
              <a:ext uri="{FF2B5EF4-FFF2-40B4-BE49-F238E27FC236}">
                <a16:creationId xmlns:a16="http://schemas.microsoft.com/office/drawing/2014/main" id="{ACC81EC0-5CB8-488B-AD02-46EE09135426}"/>
              </a:ext>
            </a:extLst>
          </p:cNvPr>
          <p:cNvSpPr>
            <a:spLocks noGrp="1"/>
          </p:cNvSpPr>
          <p:nvPr>
            <p:ph type="sldNum" sz="quarter" idx="12"/>
          </p:nvPr>
        </p:nvSpPr>
        <p:spPr/>
        <p:txBody>
          <a:bodyPr/>
          <a:lstStyle/>
          <a:p>
            <a:fld id="{E31375A4-56A4-47D6-9801-1991572033F7}" type="slidenum">
              <a:rPr lang="fr-FR" smtClean="0"/>
              <a:pPr/>
              <a:t>33</a:t>
            </a:fld>
            <a:endParaRPr lang="fr-FR" dirty="0"/>
          </a:p>
        </p:txBody>
      </p:sp>
      <p:sp>
        <p:nvSpPr>
          <p:cNvPr id="7" name="ZoneTexte 6">
            <a:extLst>
              <a:ext uri="{FF2B5EF4-FFF2-40B4-BE49-F238E27FC236}">
                <a16:creationId xmlns:a16="http://schemas.microsoft.com/office/drawing/2014/main" id="{295F0299-989A-4C43-921E-CD1CA1C6AF68}"/>
              </a:ext>
            </a:extLst>
          </p:cNvPr>
          <p:cNvSpPr txBox="1"/>
          <p:nvPr/>
        </p:nvSpPr>
        <p:spPr>
          <a:xfrm>
            <a:off x="551108" y="6550223"/>
            <a:ext cx="9735999" cy="307777"/>
          </a:xfrm>
          <a:prstGeom prst="rect">
            <a:avLst/>
          </a:prstGeom>
          <a:noFill/>
        </p:spPr>
        <p:txBody>
          <a:bodyPr wrap="none" rtlCol="0">
            <a:spAutoFit/>
          </a:bodyPr>
          <a:lstStyle/>
          <a:p>
            <a:r>
              <a:rPr lang="fr-CA" sz="1400" i="1" dirty="0"/>
              <a:t>Source : Guide québécois de contrôle de qualité et de radioprotection en imagerie médicale, CECR, 2014, pages 8 - 9</a:t>
            </a:r>
          </a:p>
        </p:txBody>
      </p:sp>
      <p:pic>
        <p:nvPicPr>
          <p:cNvPr id="6" name="Image 5">
            <a:extLst>
              <a:ext uri="{FF2B5EF4-FFF2-40B4-BE49-F238E27FC236}">
                <a16:creationId xmlns:a16="http://schemas.microsoft.com/office/drawing/2014/main" id="{BECEF24A-C694-4577-86B0-67379EFE4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899" y="1348412"/>
            <a:ext cx="4811467" cy="1425961"/>
          </a:xfrm>
          <a:prstGeom prst="rect">
            <a:avLst/>
          </a:prstGeom>
        </p:spPr>
      </p:pic>
      <p:pic>
        <p:nvPicPr>
          <p:cNvPr id="9" name="Image 8">
            <a:extLst>
              <a:ext uri="{FF2B5EF4-FFF2-40B4-BE49-F238E27FC236}">
                <a16:creationId xmlns:a16="http://schemas.microsoft.com/office/drawing/2014/main" id="{3B4E7FAF-1B74-4645-96DD-07A3ACBD1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393" y="2774373"/>
            <a:ext cx="4771973" cy="3832177"/>
          </a:xfrm>
          <a:prstGeom prst="rect">
            <a:avLst/>
          </a:prstGeom>
        </p:spPr>
      </p:pic>
      <p:pic>
        <p:nvPicPr>
          <p:cNvPr id="11" name="Image 10">
            <a:extLst>
              <a:ext uri="{FF2B5EF4-FFF2-40B4-BE49-F238E27FC236}">
                <a16:creationId xmlns:a16="http://schemas.microsoft.com/office/drawing/2014/main" id="{4778DCB2-530B-4DCE-AB8B-9BA270BEB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3282" y="1847246"/>
            <a:ext cx="5000625" cy="4219575"/>
          </a:xfrm>
          <a:prstGeom prst="rect">
            <a:avLst/>
          </a:prstGeom>
        </p:spPr>
      </p:pic>
      <p:sp>
        <p:nvSpPr>
          <p:cNvPr id="3" name="Ellipse 2">
            <a:extLst>
              <a:ext uri="{FF2B5EF4-FFF2-40B4-BE49-F238E27FC236}">
                <a16:creationId xmlns:a16="http://schemas.microsoft.com/office/drawing/2014/main" id="{CB6191B8-8421-4C37-A8BC-17077903E33E}"/>
              </a:ext>
            </a:extLst>
          </p:cNvPr>
          <p:cNvSpPr/>
          <p:nvPr/>
        </p:nvSpPr>
        <p:spPr>
          <a:xfrm>
            <a:off x="4662151" y="2068791"/>
            <a:ext cx="1043189" cy="523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Ellipse 9">
            <a:extLst>
              <a:ext uri="{FF2B5EF4-FFF2-40B4-BE49-F238E27FC236}">
                <a16:creationId xmlns:a16="http://schemas.microsoft.com/office/drawing/2014/main" id="{D67CC73B-7227-42C5-9404-3AE90F563086}"/>
              </a:ext>
            </a:extLst>
          </p:cNvPr>
          <p:cNvSpPr/>
          <p:nvPr/>
        </p:nvSpPr>
        <p:spPr>
          <a:xfrm>
            <a:off x="4662150" y="2759452"/>
            <a:ext cx="1043189" cy="523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C0D94546-90C3-45D6-A072-A87074F3C837}"/>
              </a:ext>
            </a:extLst>
          </p:cNvPr>
          <p:cNvSpPr/>
          <p:nvPr/>
        </p:nvSpPr>
        <p:spPr>
          <a:xfrm>
            <a:off x="4662150" y="3429000"/>
            <a:ext cx="1043189" cy="523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78779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21903F-A31E-46DB-B5A3-67964B9AD662}"/>
              </a:ext>
            </a:extLst>
          </p:cNvPr>
          <p:cNvSpPr>
            <a:spLocks noGrp="1"/>
          </p:cNvSpPr>
          <p:nvPr>
            <p:ph type="title"/>
          </p:nvPr>
        </p:nvSpPr>
        <p:spPr/>
        <p:txBody>
          <a:bodyPr>
            <a:normAutofit/>
          </a:bodyPr>
          <a:lstStyle/>
          <a:p>
            <a:r>
              <a:rPr lang="fr-CA" sz="3600" dirty="0"/>
              <a:t>Contrôles de qualité annuels</a:t>
            </a:r>
          </a:p>
        </p:txBody>
      </p:sp>
      <p:sp>
        <p:nvSpPr>
          <p:cNvPr id="4" name="Espace réservé du numéro de diapositive 3">
            <a:extLst>
              <a:ext uri="{FF2B5EF4-FFF2-40B4-BE49-F238E27FC236}">
                <a16:creationId xmlns:a16="http://schemas.microsoft.com/office/drawing/2014/main" id="{ACC81EC0-5CB8-488B-AD02-46EE09135426}"/>
              </a:ext>
            </a:extLst>
          </p:cNvPr>
          <p:cNvSpPr>
            <a:spLocks noGrp="1"/>
          </p:cNvSpPr>
          <p:nvPr>
            <p:ph type="sldNum" sz="quarter" idx="12"/>
          </p:nvPr>
        </p:nvSpPr>
        <p:spPr/>
        <p:txBody>
          <a:bodyPr/>
          <a:lstStyle/>
          <a:p>
            <a:fld id="{E31375A4-56A4-47D6-9801-1991572033F7}" type="slidenum">
              <a:rPr lang="fr-FR" smtClean="0"/>
              <a:pPr/>
              <a:t>34</a:t>
            </a:fld>
            <a:endParaRPr lang="fr-FR" dirty="0"/>
          </a:p>
        </p:txBody>
      </p:sp>
      <p:sp>
        <p:nvSpPr>
          <p:cNvPr id="7" name="ZoneTexte 6">
            <a:extLst>
              <a:ext uri="{FF2B5EF4-FFF2-40B4-BE49-F238E27FC236}">
                <a16:creationId xmlns:a16="http://schemas.microsoft.com/office/drawing/2014/main" id="{295F0299-989A-4C43-921E-CD1CA1C6AF68}"/>
              </a:ext>
            </a:extLst>
          </p:cNvPr>
          <p:cNvSpPr txBox="1"/>
          <p:nvPr/>
        </p:nvSpPr>
        <p:spPr>
          <a:xfrm>
            <a:off x="576866" y="6356351"/>
            <a:ext cx="9506898" cy="307777"/>
          </a:xfrm>
          <a:prstGeom prst="rect">
            <a:avLst/>
          </a:prstGeom>
          <a:noFill/>
        </p:spPr>
        <p:txBody>
          <a:bodyPr wrap="none" rtlCol="0">
            <a:spAutoFit/>
          </a:bodyPr>
          <a:lstStyle/>
          <a:p>
            <a:r>
              <a:rPr lang="fr-CA" sz="1400" i="1" dirty="0"/>
              <a:t>Source : Guide québécois de contrôle de qualité et de radioprotection en imagerie médicale, CECR, 2014, page 10</a:t>
            </a:r>
          </a:p>
        </p:txBody>
      </p:sp>
      <p:pic>
        <p:nvPicPr>
          <p:cNvPr id="5" name="Image 4">
            <a:extLst>
              <a:ext uri="{FF2B5EF4-FFF2-40B4-BE49-F238E27FC236}">
                <a16:creationId xmlns:a16="http://schemas.microsoft.com/office/drawing/2014/main" id="{3DC9606F-4A84-4B59-A7A9-711259570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398" y="1450387"/>
            <a:ext cx="5875047" cy="4858642"/>
          </a:xfrm>
          <a:prstGeom prst="rect">
            <a:avLst/>
          </a:prstGeom>
        </p:spPr>
      </p:pic>
    </p:spTree>
    <p:extLst>
      <p:ext uri="{BB962C8B-B14F-4D97-AF65-F5344CB8AC3E}">
        <p14:creationId xmlns:p14="http://schemas.microsoft.com/office/powerpoint/2010/main" val="166760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55E93F-A1F3-478F-8E06-A7CD5EAC843E}"/>
              </a:ext>
            </a:extLst>
          </p:cNvPr>
          <p:cNvSpPr>
            <a:spLocks noGrp="1"/>
          </p:cNvSpPr>
          <p:nvPr>
            <p:ph idx="1"/>
          </p:nvPr>
        </p:nvSpPr>
        <p:spPr>
          <a:xfrm>
            <a:off x="1103382" y="1784351"/>
            <a:ext cx="9982200" cy="4572000"/>
          </a:xfrm>
        </p:spPr>
        <p:txBody>
          <a:bodyPr>
            <a:normAutofit/>
          </a:bodyPr>
          <a:lstStyle/>
          <a:p>
            <a:r>
              <a:rPr lang="fr-CA" sz="2400" b="1" dirty="0"/>
              <a:t>Vérification des registres d’entretien préventif et correctifs </a:t>
            </a:r>
          </a:p>
          <a:p>
            <a:pPr lvl="1"/>
            <a:r>
              <a:rPr lang="fr-CA" sz="2000" dirty="0"/>
              <a:t>S’assurer que les entretiens préventifs et les correctifs requis sont effectués</a:t>
            </a:r>
          </a:p>
          <a:p>
            <a:pPr lvl="1"/>
            <a:endParaRPr lang="fr-CA" sz="2000" dirty="0"/>
          </a:p>
          <a:p>
            <a:pPr lvl="1"/>
            <a:r>
              <a:rPr lang="fr-CA" sz="2000" b="1" dirty="0"/>
              <a:t>Matériel requis : </a:t>
            </a:r>
          </a:p>
          <a:p>
            <a:pPr lvl="2"/>
            <a:r>
              <a:rPr lang="fr-CA" sz="1800" dirty="0"/>
              <a:t>Rapports de maintenance préventive</a:t>
            </a:r>
          </a:p>
          <a:p>
            <a:pPr lvl="2"/>
            <a:r>
              <a:rPr lang="fr-CA" sz="1800" dirty="0"/>
              <a:t>Preuves de correctifs</a:t>
            </a:r>
          </a:p>
          <a:p>
            <a:pPr lvl="2"/>
            <a:r>
              <a:rPr lang="fr-CA" sz="1800" dirty="0"/>
              <a:t>Registres de contrôle de qualité</a:t>
            </a:r>
          </a:p>
          <a:p>
            <a:pPr lvl="2"/>
            <a:endParaRPr lang="fr-CA" sz="1800" dirty="0"/>
          </a:p>
          <a:p>
            <a:pPr lvl="1"/>
            <a:endParaRPr lang="fr-CA" sz="2000" dirty="0"/>
          </a:p>
        </p:txBody>
      </p:sp>
      <p:sp>
        <p:nvSpPr>
          <p:cNvPr id="4" name="Espace réservé du numéro de diapositive 3">
            <a:extLst>
              <a:ext uri="{FF2B5EF4-FFF2-40B4-BE49-F238E27FC236}">
                <a16:creationId xmlns:a16="http://schemas.microsoft.com/office/drawing/2014/main" id="{22901C36-46D1-4E11-AFAA-81FC868D2E2A}"/>
              </a:ext>
            </a:extLst>
          </p:cNvPr>
          <p:cNvSpPr>
            <a:spLocks noGrp="1"/>
          </p:cNvSpPr>
          <p:nvPr>
            <p:ph type="sldNum" sz="quarter" idx="12"/>
          </p:nvPr>
        </p:nvSpPr>
        <p:spPr/>
        <p:txBody>
          <a:bodyPr/>
          <a:lstStyle/>
          <a:p>
            <a:fld id="{E31375A4-56A4-47D6-9801-1991572033F7}" type="slidenum">
              <a:rPr lang="fr-FR" smtClean="0"/>
              <a:pPr/>
              <a:t>35</a:t>
            </a:fld>
            <a:endParaRPr lang="fr-FR" dirty="0"/>
          </a:p>
        </p:txBody>
      </p:sp>
      <p:sp>
        <p:nvSpPr>
          <p:cNvPr id="8" name="Titre 1">
            <a:extLst>
              <a:ext uri="{FF2B5EF4-FFF2-40B4-BE49-F238E27FC236}">
                <a16:creationId xmlns:a16="http://schemas.microsoft.com/office/drawing/2014/main" id="{5C474CAE-60F3-4502-97AD-3E154A91E445}"/>
              </a:ext>
            </a:extLst>
          </p:cNvPr>
          <p:cNvSpPr>
            <a:spLocks noGrp="1"/>
          </p:cNvSpPr>
          <p:nvPr>
            <p:ph type="title"/>
          </p:nvPr>
        </p:nvSpPr>
        <p:spPr>
          <a:xfrm>
            <a:off x="1104900" y="76200"/>
            <a:ext cx="9980682" cy="1096962"/>
          </a:xfrm>
        </p:spPr>
        <p:txBody>
          <a:bodyPr>
            <a:normAutofit/>
          </a:bodyPr>
          <a:lstStyle/>
          <a:p>
            <a:r>
              <a:rPr lang="fr-CA" sz="3600" dirty="0"/>
              <a:t>Contrôles de qualité annuels</a:t>
            </a:r>
          </a:p>
        </p:txBody>
      </p:sp>
      <p:sp>
        <p:nvSpPr>
          <p:cNvPr id="6" name="Rectangle 5">
            <a:extLst>
              <a:ext uri="{FF2B5EF4-FFF2-40B4-BE49-F238E27FC236}">
                <a16:creationId xmlns:a16="http://schemas.microsoft.com/office/drawing/2014/main" id="{6C8F9BD6-2B11-4DF5-AEEC-AF841BA150F6}"/>
              </a:ext>
            </a:extLst>
          </p:cNvPr>
          <p:cNvSpPr/>
          <p:nvPr/>
        </p:nvSpPr>
        <p:spPr>
          <a:xfrm>
            <a:off x="10171182" y="1419226"/>
            <a:ext cx="1371417" cy="60208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TIM</a:t>
            </a:r>
          </a:p>
        </p:txBody>
      </p:sp>
      <p:pic>
        <p:nvPicPr>
          <p:cNvPr id="1026" name="Picture 2" descr="Rapports financiers | Notre entreprise | Postes Canada">
            <a:extLst>
              <a:ext uri="{FF2B5EF4-FFF2-40B4-BE49-F238E27FC236}">
                <a16:creationId xmlns:a16="http://schemas.microsoft.com/office/drawing/2014/main" id="{A2D291B9-4424-4F0B-8DFD-694849071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546" y="2979112"/>
            <a:ext cx="4068344" cy="355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31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55E93F-A1F3-478F-8E06-A7CD5EAC843E}"/>
              </a:ext>
            </a:extLst>
          </p:cNvPr>
          <p:cNvSpPr>
            <a:spLocks noGrp="1"/>
          </p:cNvSpPr>
          <p:nvPr>
            <p:ph idx="1"/>
          </p:nvPr>
        </p:nvSpPr>
        <p:spPr>
          <a:xfrm>
            <a:off x="1103382" y="1419226"/>
            <a:ext cx="9982200" cy="5302250"/>
          </a:xfrm>
        </p:spPr>
        <p:txBody>
          <a:bodyPr>
            <a:normAutofit/>
          </a:bodyPr>
          <a:lstStyle/>
          <a:p>
            <a:r>
              <a:rPr lang="fr-CA" sz="2400" b="1" dirty="0"/>
              <a:t>Vérification des registres d’entretien préventif et correctifs </a:t>
            </a:r>
          </a:p>
          <a:p>
            <a:pPr marL="0" indent="0">
              <a:buNone/>
            </a:pPr>
            <a:endParaRPr lang="fr-CA" sz="2400" b="1" dirty="0"/>
          </a:p>
          <a:p>
            <a:pPr lvl="1"/>
            <a:r>
              <a:rPr lang="fr-CA" sz="2000" b="1" dirty="0"/>
              <a:t>Méthode : </a:t>
            </a:r>
            <a:endParaRPr lang="fr-CA" sz="1800" b="1" dirty="0"/>
          </a:p>
          <a:p>
            <a:pPr lvl="2"/>
            <a:r>
              <a:rPr lang="fr-CA" sz="1800" dirty="0"/>
              <a:t>Révisez les rapports de maintenance préventive</a:t>
            </a:r>
          </a:p>
          <a:p>
            <a:pPr lvl="2"/>
            <a:endParaRPr lang="fr-CA" sz="1800" dirty="0"/>
          </a:p>
          <a:p>
            <a:pPr lvl="2"/>
            <a:r>
              <a:rPr lang="fr-CA" sz="1800" dirty="0"/>
              <a:t>Vérifiez que les correctifs requis ont été effectués</a:t>
            </a:r>
          </a:p>
          <a:p>
            <a:pPr lvl="2"/>
            <a:endParaRPr lang="fr-CA" sz="1800" dirty="0"/>
          </a:p>
          <a:p>
            <a:pPr lvl="2"/>
            <a:r>
              <a:rPr lang="fr-CA" sz="1800" dirty="0"/>
              <a:t>Consulter le TGBM au besoin</a:t>
            </a:r>
          </a:p>
          <a:p>
            <a:pPr lvl="2"/>
            <a:endParaRPr lang="fr-CA" sz="1800" dirty="0"/>
          </a:p>
          <a:p>
            <a:pPr lvl="2"/>
            <a:r>
              <a:rPr lang="fr-CA" sz="1800" dirty="0"/>
              <a:t>Faire le suivi des correctifs en attente jusqu’à leur complétion</a:t>
            </a:r>
          </a:p>
          <a:p>
            <a:pPr lvl="2"/>
            <a:endParaRPr lang="fr-CA" sz="1800" dirty="0"/>
          </a:p>
          <a:p>
            <a:pPr lvl="2"/>
            <a:r>
              <a:rPr lang="fr-CA" sz="1800" dirty="0"/>
              <a:t>Faire vérifier le TDM par le physicien/ingénieur suite à une intervention majeure (changement tube à </a:t>
            </a:r>
            <a:r>
              <a:rPr lang="fr-CA" sz="1800" dirty="0" err="1"/>
              <a:t>Rx</a:t>
            </a:r>
            <a:r>
              <a:rPr lang="fr-CA" sz="1800" dirty="0"/>
              <a:t>, alimentation du tube, système de détection, etc.)</a:t>
            </a:r>
          </a:p>
          <a:p>
            <a:pPr lvl="2"/>
            <a:endParaRPr lang="fr-CA" sz="1800" dirty="0"/>
          </a:p>
          <a:p>
            <a:pPr lvl="2"/>
            <a:r>
              <a:rPr lang="fr-CA" sz="1800" dirty="0"/>
              <a:t>Compléter le rapport</a:t>
            </a:r>
          </a:p>
          <a:p>
            <a:pPr lvl="1"/>
            <a:endParaRPr lang="fr-CA" sz="2000" dirty="0"/>
          </a:p>
        </p:txBody>
      </p:sp>
      <p:sp>
        <p:nvSpPr>
          <p:cNvPr id="4" name="Espace réservé du numéro de diapositive 3">
            <a:extLst>
              <a:ext uri="{FF2B5EF4-FFF2-40B4-BE49-F238E27FC236}">
                <a16:creationId xmlns:a16="http://schemas.microsoft.com/office/drawing/2014/main" id="{22901C36-46D1-4E11-AFAA-81FC868D2E2A}"/>
              </a:ext>
            </a:extLst>
          </p:cNvPr>
          <p:cNvSpPr>
            <a:spLocks noGrp="1"/>
          </p:cNvSpPr>
          <p:nvPr>
            <p:ph type="sldNum" sz="quarter" idx="12"/>
          </p:nvPr>
        </p:nvSpPr>
        <p:spPr/>
        <p:txBody>
          <a:bodyPr/>
          <a:lstStyle/>
          <a:p>
            <a:fld id="{E31375A4-56A4-47D6-9801-1991572033F7}" type="slidenum">
              <a:rPr lang="fr-FR" smtClean="0"/>
              <a:pPr/>
              <a:t>36</a:t>
            </a:fld>
            <a:endParaRPr lang="fr-FR" dirty="0"/>
          </a:p>
        </p:txBody>
      </p:sp>
      <p:sp>
        <p:nvSpPr>
          <p:cNvPr id="8" name="Titre 1">
            <a:extLst>
              <a:ext uri="{FF2B5EF4-FFF2-40B4-BE49-F238E27FC236}">
                <a16:creationId xmlns:a16="http://schemas.microsoft.com/office/drawing/2014/main" id="{5C474CAE-60F3-4502-97AD-3E154A91E445}"/>
              </a:ext>
            </a:extLst>
          </p:cNvPr>
          <p:cNvSpPr>
            <a:spLocks noGrp="1"/>
          </p:cNvSpPr>
          <p:nvPr>
            <p:ph type="title"/>
          </p:nvPr>
        </p:nvSpPr>
        <p:spPr>
          <a:xfrm>
            <a:off x="1104900" y="76200"/>
            <a:ext cx="9980682" cy="1096962"/>
          </a:xfrm>
        </p:spPr>
        <p:txBody>
          <a:bodyPr>
            <a:normAutofit/>
          </a:bodyPr>
          <a:lstStyle/>
          <a:p>
            <a:r>
              <a:rPr lang="fr-CA" sz="3600" dirty="0"/>
              <a:t>Contrôles de qualité annuels</a:t>
            </a:r>
          </a:p>
        </p:txBody>
      </p:sp>
    </p:spTree>
    <p:extLst>
      <p:ext uri="{BB962C8B-B14F-4D97-AF65-F5344CB8AC3E}">
        <p14:creationId xmlns:p14="http://schemas.microsoft.com/office/powerpoint/2010/main" val="395260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mily Checklists - West Virginia University">
            <a:extLst>
              <a:ext uri="{FF2B5EF4-FFF2-40B4-BE49-F238E27FC236}">
                <a16:creationId xmlns:a16="http://schemas.microsoft.com/office/drawing/2014/main" id="{0FF2F1F8-99D1-40C5-8FE0-BFA7B96F32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77" r="22838"/>
          <a:stretch/>
        </p:blipFill>
        <p:spPr bwMode="auto">
          <a:xfrm>
            <a:off x="0" y="2926099"/>
            <a:ext cx="2122132" cy="235423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2855E93F-A1F3-478F-8E06-A7CD5EAC843E}"/>
              </a:ext>
            </a:extLst>
          </p:cNvPr>
          <p:cNvSpPr>
            <a:spLocks noGrp="1"/>
          </p:cNvSpPr>
          <p:nvPr>
            <p:ph idx="1"/>
          </p:nvPr>
        </p:nvSpPr>
        <p:spPr>
          <a:xfrm>
            <a:off x="1103382" y="1419226"/>
            <a:ext cx="9982200" cy="5302250"/>
          </a:xfrm>
        </p:spPr>
        <p:txBody>
          <a:bodyPr>
            <a:normAutofit/>
          </a:bodyPr>
          <a:lstStyle/>
          <a:p>
            <a:r>
              <a:rPr lang="fr-CA" sz="2400" b="1" dirty="0"/>
              <a:t>Vérification des registres d’entretien préventif et correctifs </a:t>
            </a:r>
          </a:p>
          <a:p>
            <a:pPr marL="0" indent="0">
              <a:buNone/>
            </a:pPr>
            <a:endParaRPr lang="fr-CA" sz="2400" b="1" dirty="0"/>
          </a:p>
          <a:p>
            <a:pPr lvl="1"/>
            <a:r>
              <a:rPr lang="fr-CA" sz="2000" b="1" dirty="0"/>
              <a:t>Critère de conformité : </a:t>
            </a:r>
            <a:endParaRPr lang="fr-CA" sz="1800" b="1" dirty="0"/>
          </a:p>
          <a:p>
            <a:pPr lvl="2"/>
            <a:r>
              <a:rPr lang="fr-CA" sz="1800" dirty="0"/>
              <a:t>Les maintenances préventives requises sont effectuées aux fréquences requises</a:t>
            </a:r>
          </a:p>
          <a:p>
            <a:pPr lvl="2"/>
            <a:endParaRPr lang="fr-CA" sz="1800" dirty="0"/>
          </a:p>
          <a:p>
            <a:pPr lvl="2"/>
            <a:r>
              <a:rPr lang="fr-CA" sz="1800" dirty="0"/>
              <a:t>Correctifs requis ont été effectués</a:t>
            </a:r>
          </a:p>
          <a:p>
            <a:pPr lvl="2"/>
            <a:endParaRPr lang="fr-CA" sz="1800" dirty="0"/>
          </a:p>
          <a:p>
            <a:pPr lvl="2"/>
            <a:r>
              <a:rPr lang="fr-CA" sz="1800" dirty="0"/>
              <a:t>Correctifs incomplets respectent la planification de correction prévue</a:t>
            </a:r>
          </a:p>
          <a:p>
            <a:pPr lvl="2"/>
            <a:endParaRPr lang="fr-CA" sz="1800" dirty="0"/>
          </a:p>
          <a:p>
            <a:pPr lvl="2"/>
            <a:r>
              <a:rPr lang="fr-CA" sz="1800" dirty="0"/>
              <a:t>Les vérifications additionnelles requises par le physicien/ingénieur, ont été effectuées suite aux correctifs, s’il y a lieu</a:t>
            </a:r>
          </a:p>
          <a:p>
            <a:pPr lvl="2"/>
            <a:endParaRPr lang="fr-CA" sz="1800" dirty="0"/>
          </a:p>
          <a:p>
            <a:pPr lvl="2"/>
            <a:r>
              <a:rPr lang="fr-CA" sz="1800" dirty="0"/>
              <a:t>Des vérifications additionnelles requises par le physicien/ingénieur, ont été planifiées en prévision de la complétion, s’il y a lieu</a:t>
            </a:r>
          </a:p>
          <a:p>
            <a:pPr lvl="1"/>
            <a:endParaRPr lang="fr-CA" sz="2000" dirty="0"/>
          </a:p>
        </p:txBody>
      </p:sp>
      <p:sp>
        <p:nvSpPr>
          <p:cNvPr id="4" name="Espace réservé du numéro de diapositive 3">
            <a:extLst>
              <a:ext uri="{FF2B5EF4-FFF2-40B4-BE49-F238E27FC236}">
                <a16:creationId xmlns:a16="http://schemas.microsoft.com/office/drawing/2014/main" id="{22901C36-46D1-4E11-AFAA-81FC868D2E2A}"/>
              </a:ext>
            </a:extLst>
          </p:cNvPr>
          <p:cNvSpPr>
            <a:spLocks noGrp="1"/>
          </p:cNvSpPr>
          <p:nvPr>
            <p:ph type="sldNum" sz="quarter" idx="12"/>
          </p:nvPr>
        </p:nvSpPr>
        <p:spPr/>
        <p:txBody>
          <a:bodyPr/>
          <a:lstStyle/>
          <a:p>
            <a:fld id="{E31375A4-56A4-47D6-9801-1991572033F7}" type="slidenum">
              <a:rPr lang="fr-FR" smtClean="0"/>
              <a:pPr/>
              <a:t>37</a:t>
            </a:fld>
            <a:endParaRPr lang="fr-FR" dirty="0"/>
          </a:p>
        </p:txBody>
      </p:sp>
      <p:sp>
        <p:nvSpPr>
          <p:cNvPr id="8" name="Titre 1">
            <a:extLst>
              <a:ext uri="{FF2B5EF4-FFF2-40B4-BE49-F238E27FC236}">
                <a16:creationId xmlns:a16="http://schemas.microsoft.com/office/drawing/2014/main" id="{5C474CAE-60F3-4502-97AD-3E154A91E445}"/>
              </a:ext>
            </a:extLst>
          </p:cNvPr>
          <p:cNvSpPr>
            <a:spLocks noGrp="1"/>
          </p:cNvSpPr>
          <p:nvPr>
            <p:ph type="title"/>
          </p:nvPr>
        </p:nvSpPr>
        <p:spPr>
          <a:xfrm>
            <a:off x="1104900" y="76200"/>
            <a:ext cx="9980682" cy="1096962"/>
          </a:xfrm>
        </p:spPr>
        <p:txBody>
          <a:bodyPr>
            <a:normAutofit/>
          </a:bodyPr>
          <a:lstStyle/>
          <a:p>
            <a:r>
              <a:rPr lang="fr-CA" sz="3600" dirty="0"/>
              <a:t>Contrôles de qualité annuels</a:t>
            </a:r>
          </a:p>
        </p:txBody>
      </p:sp>
    </p:spTree>
    <p:extLst>
      <p:ext uri="{BB962C8B-B14F-4D97-AF65-F5344CB8AC3E}">
        <p14:creationId xmlns:p14="http://schemas.microsoft.com/office/powerpoint/2010/main" val="371103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55E93F-A1F3-478F-8E06-A7CD5EAC843E}"/>
              </a:ext>
            </a:extLst>
          </p:cNvPr>
          <p:cNvSpPr>
            <a:spLocks noGrp="1"/>
          </p:cNvSpPr>
          <p:nvPr>
            <p:ph idx="1"/>
          </p:nvPr>
        </p:nvSpPr>
        <p:spPr>
          <a:xfrm>
            <a:off x="1103382" y="1419226"/>
            <a:ext cx="9982200" cy="5174757"/>
          </a:xfrm>
        </p:spPr>
        <p:txBody>
          <a:bodyPr>
            <a:normAutofit/>
          </a:bodyPr>
          <a:lstStyle/>
          <a:p>
            <a:r>
              <a:rPr lang="fr-CA" sz="2400" b="1" dirty="0"/>
              <a:t>Vérification des vêtements protecteurs</a:t>
            </a:r>
          </a:p>
          <a:p>
            <a:pPr lvl="1"/>
            <a:r>
              <a:rPr lang="fr-CA" sz="2000" dirty="0"/>
              <a:t>S’assurer de la présence et de l’intégrité des vêtements protecteurs </a:t>
            </a:r>
          </a:p>
          <a:p>
            <a:pPr lvl="1"/>
            <a:endParaRPr lang="fr-CA" sz="2000" dirty="0"/>
          </a:p>
          <a:p>
            <a:pPr lvl="1"/>
            <a:r>
              <a:rPr lang="fr-CA" sz="2000" b="1" dirty="0"/>
              <a:t>Matériel requis : </a:t>
            </a:r>
            <a:r>
              <a:rPr lang="fr-CA" sz="2000" dirty="0"/>
              <a:t>Non applicable</a:t>
            </a:r>
          </a:p>
          <a:p>
            <a:pPr lvl="1"/>
            <a:endParaRPr lang="fr-CA" sz="2000" dirty="0"/>
          </a:p>
          <a:p>
            <a:pPr lvl="1"/>
            <a:r>
              <a:rPr lang="fr-CA" sz="2000" b="1" dirty="0"/>
              <a:t>Méthode : </a:t>
            </a:r>
          </a:p>
          <a:p>
            <a:pPr lvl="2"/>
            <a:r>
              <a:rPr lang="fr-CA" sz="1800" dirty="0"/>
              <a:t>Vérifiez la disponibilité en nombre suffisant de vêtements protecteurs adéquats</a:t>
            </a:r>
          </a:p>
          <a:p>
            <a:pPr lvl="2"/>
            <a:endParaRPr lang="fr-CA" sz="1800" dirty="0"/>
          </a:p>
          <a:p>
            <a:pPr lvl="2"/>
            <a:r>
              <a:rPr lang="fr-CA" sz="1800" dirty="0"/>
              <a:t>Vérifiez que les vêtements protecteurs sont rangés selon les recommandations du manufacturier (ex : ne pas plier les tabliers plombé)</a:t>
            </a:r>
          </a:p>
          <a:p>
            <a:pPr lvl="2"/>
            <a:endParaRPr lang="fr-CA" sz="1800" dirty="0"/>
          </a:p>
          <a:p>
            <a:pPr lvl="2"/>
            <a:r>
              <a:rPr lang="fr-CA" sz="1800" dirty="0"/>
              <a:t>Vérifiez l’intégrité de chacun des vêtements à l’aide d’un appareil de radiographie ou radioscopie</a:t>
            </a:r>
          </a:p>
          <a:p>
            <a:pPr lvl="2"/>
            <a:endParaRPr lang="fr-CA" sz="1800" dirty="0"/>
          </a:p>
          <a:p>
            <a:pPr lvl="2"/>
            <a:r>
              <a:rPr lang="fr-CA" sz="1800" dirty="0"/>
              <a:t>Complétez le rapport</a:t>
            </a:r>
          </a:p>
          <a:p>
            <a:pPr lvl="2"/>
            <a:endParaRPr lang="fr-CA" sz="1800" dirty="0"/>
          </a:p>
          <a:p>
            <a:pPr lvl="1"/>
            <a:endParaRPr lang="fr-CA" sz="2000" dirty="0"/>
          </a:p>
        </p:txBody>
      </p:sp>
      <p:sp>
        <p:nvSpPr>
          <p:cNvPr id="4" name="Espace réservé du numéro de diapositive 3">
            <a:extLst>
              <a:ext uri="{FF2B5EF4-FFF2-40B4-BE49-F238E27FC236}">
                <a16:creationId xmlns:a16="http://schemas.microsoft.com/office/drawing/2014/main" id="{22901C36-46D1-4E11-AFAA-81FC868D2E2A}"/>
              </a:ext>
            </a:extLst>
          </p:cNvPr>
          <p:cNvSpPr>
            <a:spLocks noGrp="1"/>
          </p:cNvSpPr>
          <p:nvPr>
            <p:ph type="sldNum" sz="quarter" idx="12"/>
          </p:nvPr>
        </p:nvSpPr>
        <p:spPr/>
        <p:txBody>
          <a:bodyPr/>
          <a:lstStyle/>
          <a:p>
            <a:fld id="{E31375A4-56A4-47D6-9801-1991572033F7}" type="slidenum">
              <a:rPr lang="fr-FR" smtClean="0"/>
              <a:pPr/>
              <a:t>38</a:t>
            </a:fld>
            <a:endParaRPr lang="fr-FR" dirty="0"/>
          </a:p>
        </p:txBody>
      </p:sp>
      <p:sp>
        <p:nvSpPr>
          <p:cNvPr id="8" name="Titre 1">
            <a:extLst>
              <a:ext uri="{FF2B5EF4-FFF2-40B4-BE49-F238E27FC236}">
                <a16:creationId xmlns:a16="http://schemas.microsoft.com/office/drawing/2014/main" id="{5C474CAE-60F3-4502-97AD-3E154A91E445}"/>
              </a:ext>
            </a:extLst>
          </p:cNvPr>
          <p:cNvSpPr>
            <a:spLocks noGrp="1"/>
          </p:cNvSpPr>
          <p:nvPr>
            <p:ph type="title"/>
          </p:nvPr>
        </p:nvSpPr>
        <p:spPr>
          <a:xfrm>
            <a:off x="1104900" y="76200"/>
            <a:ext cx="9980682" cy="1096962"/>
          </a:xfrm>
        </p:spPr>
        <p:txBody>
          <a:bodyPr>
            <a:normAutofit/>
          </a:bodyPr>
          <a:lstStyle/>
          <a:p>
            <a:r>
              <a:rPr lang="fr-CA" sz="3600" dirty="0"/>
              <a:t>Contrôles de qualité annuels</a:t>
            </a:r>
          </a:p>
        </p:txBody>
      </p:sp>
      <p:sp>
        <p:nvSpPr>
          <p:cNvPr id="6" name="Rectangle 5">
            <a:extLst>
              <a:ext uri="{FF2B5EF4-FFF2-40B4-BE49-F238E27FC236}">
                <a16:creationId xmlns:a16="http://schemas.microsoft.com/office/drawing/2014/main" id="{6C8F9BD6-2B11-4DF5-AEEC-AF841BA150F6}"/>
              </a:ext>
            </a:extLst>
          </p:cNvPr>
          <p:cNvSpPr/>
          <p:nvPr/>
        </p:nvSpPr>
        <p:spPr>
          <a:xfrm>
            <a:off x="10171182" y="1419226"/>
            <a:ext cx="1371417" cy="60208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TIM ou RRP</a:t>
            </a:r>
          </a:p>
        </p:txBody>
      </p:sp>
    </p:spTree>
    <p:extLst>
      <p:ext uri="{BB962C8B-B14F-4D97-AF65-F5344CB8AC3E}">
        <p14:creationId xmlns:p14="http://schemas.microsoft.com/office/powerpoint/2010/main" val="406552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55E93F-A1F3-478F-8E06-A7CD5EAC843E}"/>
              </a:ext>
            </a:extLst>
          </p:cNvPr>
          <p:cNvSpPr>
            <a:spLocks noGrp="1"/>
          </p:cNvSpPr>
          <p:nvPr>
            <p:ph idx="1"/>
          </p:nvPr>
        </p:nvSpPr>
        <p:spPr>
          <a:xfrm>
            <a:off x="1103382" y="1419226"/>
            <a:ext cx="9982200" cy="5174757"/>
          </a:xfrm>
        </p:spPr>
        <p:txBody>
          <a:bodyPr>
            <a:normAutofit/>
          </a:bodyPr>
          <a:lstStyle/>
          <a:p>
            <a:r>
              <a:rPr lang="fr-CA" sz="2400" b="1" dirty="0"/>
              <a:t>Vérification des vêtements protecteurs</a:t>
            </a:r>
          </a:p>
          <a:p>
            <a:pPr lvl="1"/>
            <a:r>
              <a:rPr lang="fr-CA" sz="2000" b="1" dirty="0"/>
              <a:t>Critère de conformité</a:t>
            </a:r>
          </a:p>
          <a:p>
            <a:pPr lvl="2"/>
            <a:r>
              <a:rPr lang="fr-CA" sz="1800" dirty="0"/>
              <a:t>Disponibilité en nombre suffisant de vêtements protecteur pour répondre aux besoins des travailleurs, des patients et de leur accompagnateurs</a:t>
            </a:r>
          </a:p>
          <a:p>
            <a:pPr lvl="2"/>
            <a:endParaRPr lang="fr-CA" sz="1800" dirty="0"/>
          </a:p>
          <a:p>
            <a:pPr lvl="2"/>
            <a:r>
              <a:rPr lang="fr-CA" sz="1800" dirty="0"/>
              <a:t>Vêtements rangés selon les recommandations du manufacturier lorsqu’ils sont inutilisés</a:t>
            </a:r>
          </a:p>
          <a:p>
            <a:pPr lvl="2"/>
            <a:endParaRPr lang="fr-CA" sz="1800" dirty="0"/>
          </a:p>
          <a:p>
            <a:pPr lvl="2"/>
            <a:r>
              <a:rPr lang="fr-CA" sz="1800" dirty="0"/>
              <a:t>Les vêtements sur lesquels on observe une zone totale déficiente de plus de 1 po</a:t>
            </a:r>
            <a:r>
              <a:rPr lang="fr-CA" sz="1800" baseline="30000" dirty="0"/>
              <a:t>2</a:t>
            </a:r>
            <a:r>
              <a:rPr lang="fr-CA" sz="1800" dirty="0"/>
              <a:t> ne sont pas acceptables</a:t>
            </a:r>
          </a:p>
          <a:p>
            <a:pPr lvl="2"/>
            <a:endParaRPr lang="fr-CA" sz="1800" dirty="0"/>
          </a:p>
          <a:p>
            <a:pPr lvl="2"/>
            <a:r>
              <a:rPr lang="fr-CA" sz="1800" dirty="0"/>
              <a:t>Les vêtements sur lesquels on observe des défauts près de la thyroïde ou des organes génitaux, d’un diamètre de plus de 5mm ne doivent pas être utilisés</a:t>
            </a:r>
          </a:p>
          <a:p>
            <a:pPr lvl="2"/>
            <a:endParaRPr lang="fr-CA" sz="1800" dirty="0"/>
          </a:p>
          <a:p>
            <a:pPr lvl="2"/>
            <a:r>
              <a:rPr lang="fr-CA" sz="1800" dirty="0"/>
              <a:t>Les vêtements sur lesquels sont observés des défauts en nombre et en dimension suffisante pour nuire à sa fonction protectrice ne doivent pas être utilisés</a:t>
            </a:r>
          </a:p>
          <a:p>
            <a:pPr lvl="2"/>
            <a:endParaRPr lang="fr-CA" sz="1800" dirty="0"/>
          </a:p>
          <a:p>
            <a:pPr lvl="1"/>
            <a:endParaRPr lang="fr-CA" sz="2000" dirty="0"/>
          </a:p>
        </p:txBody>
      </p:sp>
      <p:sp>
        <p:nvSpPr>
          <p:cNvPr id="4" name="Espace réservé du numéro de diapositive 3">
            <a:extLst>
              <a:ext uri="{FF2B5EF4-FFF2-40B4-BE49-F238E27FC236}">
                <a16:creationId xmlns:a16="http://schemas.microsoft.com/office/drawing/2014/main" id="{22901C36-46D1-4E11-AFAA-81FC868D2E2A}"/>
              </a:ext>
            </a:extLst>
          </p:cNvPr>
          <p:cNvSpPr>
            <a:spLocks noGrp="1"/>
          </p:cNvSpPr>
          <p:nvPr>
            <p:ph type="sldNum" sz="quarter" idx="12"/>
          </p:nvPr>
        </p:nvSpPr>
        <p:spPr/>
        <p:txBody>
          <a:bodyPr/>
          <a:lstStyle/>
          <a:p>
            <a:fld id="{E31375A4-56A4-47D6-9801-1991572033F7}" type="slidenum">
              <a:rPr lang="fr-FR" smtClean="0"/>
              <a:pPr/>
              <a:t>39</a:t>
            </a:fld>
            <a:endParaRPr lang="fr-FR" dirty="0"/>
          </a:p>
        </p:txBody>
      </p:sp>
      <p:sp>
        <p:nvSpPr>
          <p:cNvPr id="8" name="Titre 1">
            <a:extLst>
              <a:ext uri="{FF2B5EF4-FFF2-40B4-BE49-F238E27FC236}">
                <a16:creationId xmlns:a16="http://schemas.microsoft.com/office/drawing/2014/main" id="{5C474CAE-60F3-4502-97AD-3E154A91E445}"/>
              </a:ext>
            </a:extLst>
          </p:cNvPr>
          <p:cNvSpPr>
            <a:spLocks noGrp="1"/>
          </p:cNvSpPr>
          <p:nvPr>
            <p:ph type="title"/>
          </p:nvPr>
        </p:nvSpPr>
        <p:spPr>
          <a:xfrm>
            <a:off x="1104900" y="76200"/>
            <a:ext cx="9980682" cy="1096962"/>
          </a:xfrm>
        </p:spPr>
        <p:txBody>
          <a:bodyPr>
            <a:normAutofit/>
          </a:bodyPr>
          <a:lstStyle/>
          <a:p>
            <a:r>
              <a:rPr lang="fr-CA" sz="3600" dirty="0"/>
              <a:t>Contrôles de qualité annuels</a:t>
            </a:r>
          </a:p>
        </p:txBody>
      </p:sp>
    </p:spTree>
    <p:extLst>
      <p:ext uri="{BB962C8B-B14F-4D97-AF65-F5344CB8AC3E}">
        <p14:creationId xmlns:p14="http://schemas.microsoft.com/office/powerpoint/2010/main" val="88232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DB6BE0-AB67-46F5-8809-6BB45FAD390D}"/>
              </a:ext>
            </a:extLst>
          </p:cNvPr>
          <p:cNvSpPr>
            <a:spLocks noGrp="1"/>
          </p:cNvSpPr>
          <p:nvPr>
            <p:ph type="title"/>
          </p:nvPr>
        </p:nvSpPr>
        <p:spPr/>
        <p:txBody>
          <a:bodyPr>
            <a:normAutofit/>
          </a:bodyPr>
          <a:lstStyle/>
          <a:p>
            <a:r>
              <a:rPr lang="fr-CA" sz="3600" dirty="0"/>
              <a:t>Synthèse des contrôles de qualité en TDM </a:t>
            </a:r>
          </a:p>
        </p:txBody>
      </p:sp>
      <p:sp>
        <p:nvSpPr>
          <p:cNvPr id="3" name="Espace réservé du contenu 2">
            <a:extLst>
              <a:ext uri="{FF2B5EF4-FFF2-40B4-BE49-F238E27FC236}">
                <a16:creationId xmlns:a16="http://schemas.microsoft.com/office/drawing/2014/main" id="{26CB4136-A70C-4AAB-97B9-31800928DBFC}"/>
              </a:ext>
            </a:extLst>
          </p:cNvPr>
          <p:cNvSpPr>
            <a:spLocks noGrp="1"/>
          </p:cNvSpPr>
          <p:nvPr>
            <p:ph idx="1"/>
          </p:nvPr>
        </p:nvSpPr>
        <p:spPr/>
        <p:txBody>
          <a:bodyPr>
            <a:normAutofit/>
          </a:bodyPr>
          <a:lstStyle/>
          <a:p>
            <a:r>
              <a:rPr lang="fr-CA" sz="2400" dirty="0"/>
              <a:t>Un rôle important dans la gestion et la coordination du programme de CQ est attribué au TIM. </a:t>
            </a:r>
          </a:p>
          <a:p>
            <a:pPr lvl="1"/>
            <a:r>
              <a:rPr lang="fr-CA" sz="2000" dirty="0"/>
              <a:t>Professionnel le plus à même de faire des liens en ce qui à trait à :</a:t>
            </a:r>
          </a:p>
          <a:p>
            <a:pPr lvl="2"/>
            <a:r>
              <a:rPr lang="fr-CA" sz="1800" dirty="0"/>
              <a:t>La réduction de la dose</a:t>
            </a:r>
          </a:p>
          <a:p>
            <a:pPr lvl="2"/>
            <a:r>
              <a:rPr lang="fr-CA" sz="1800" dirty="0"/>
              <a:t>L’impact sur la qualité des images</a:t>
            </a:r>
          </a:p>
          <a:p>
            <a:pPr lvl="2"/>
            <a:r>
              <a:rPr lang="fr-CA" sz="1800" dirty="0"/>
              <a:t>Besoins cliniques des radiologistes </a:t>
            </a:r>
          </a:p>
          <a:p>
            <a:pPr lvl="2"/>
            <a:r>
              <a:rPr lang="fr-CA" sz="1800" dirty="0"/>
              <a:t>Respect principe ALARA </a:t>
            </a:r>
            <a:r>
              <a:rPr lang="fr-CA" sz="1800" i="1" dirty="0"/>
              <a:t>(As Low As </a:t>
            </a:r>
            <a:r>
              <a:rPr lang="fr-CA" sz="1800" i="1" dirty="0" err="1"/>
              <a:t>Reasonably</a:t>
            </a:r>
            <a:r>
              <a:rPr lang="fr-CA" sz="1800" i="1" dirty="0"/>
              <a:t> </a:t>
            </a:r>
            <a:r>
              <a:rPr lang="fr-CA" sz="1800" i="1" dirty="0" err="1"/>
              <a:t>Achievable</a:t>
            </a:r>
            <a:r>
              <a:rPr lang="fr-CA" sz="1800" i="1" dirty="0"/>
              <a:t>) </a:t>
            </a:r>
          </a:p>
          <a:p>
            <a:pPr lvl="2"/>
            <a:endParaRPr lang="fr-CA" sz="1800" dirty="0"/>
          </a:p>
          <a:p>
            <a:pPr lvl="1"/>
            <a:r>
              <a:rPr lang="fr-CA" sz="2200" dirty="0"/>
              <a:t>Chaque établissement est responsable de désigner un TIM responsable du CQ</a:t>
            </a:r>
            <a:endParaRPr lang="en-US" sz="2200" dirty="0"/>
          </a:p>
        </p:txBody>
      </p:sp>
      <p:sp>
        <p:nvSpPr>
          <p:cNvPr id="4" name="Espace réservé du numéro de diapositive 3">
            <a:extLst>
              <a:ext uri="{FF2B5EF4-FFF2-40B4-BE49-F238E27FC236}">
                <a16:creationId xmlns:a16="http://schemas.microsoft.com/office/drawing/2014/main" id="{01932BBD-499F-4D99-A50E-A30E0D4A07DB}"/>
              </a:ext>
            </a:extLst>
          </p:cNvPr>
          <p:cNvSpPr>
            <a:spLocks noGrp="1"/>
          </p:cNvSpPr>
          <p:nvPr>
            <p:ph type="sldNum" sz="quarter" idx="12"/>
          </p:nvPr>
        </p:nvSpPr>
        <p:spPr/>
        <p:txBody>
          <a:bodyPr/>
          <a:lstStyle/>
          <a:p>
            <a:fld id="{E31375A4-56A4-47D6-9801-1991572033F7}" type="slidenum">
              <a:rPr lang="fr-FR" smtClean="0"/>
              <a:pPr/>
              <a:t>4</a:t>
            </a:fld>
            <a:endParaRPr lang="fr-FR" dirty="0"/>
          </a:p>
        </p:txBody>
      </p:sp>
    </p:spTree>
    <p:extLst>
      <p:ext uri="{BB962C8B-B14F-4D97-AF65-F5344CB8AC3E}">
        <p14:creationId xmlns:p14="http://schemas.microsoft.com/office/powerpoint/2010/main" val="17096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55E93F-A1F3-478F-8E06-A7CD5EAC843E}"/>
              </a:ext>
            </a:extLst>
          </p:cNvPr>
          <p:cNvSpPr>
            <a:spLocks noGrp="1"/>
          </p:cNvSpPr>
          <p:nvPr>
            <p:ph idx="1"/>
          </p:nvPr>
        </p:nvSpPr>
        <p:spPr>
          <a:xfrm>
            <a:off x="1103382" y="1419226"/>
            <a:ext cx="9982200" cy="5302250"/>
          </a:xfrm>
        </p:spPr>
        <p:txBody>
          <a:bodyPr>
            <a:normAutofit lnSpcReduction="10000"/>
          </a:bodyPr>
          <a:lstStyle/>
          <a:p>
            <a:r>
              <a:rPr lang="fr-CA" sz="2400" b="1" dirty="0"/>
              <a:t>Information</a:t>
            </a:r>
          </a:p>
          <a:p>
            <a:pPr lvl="1"/>
            <a:r>
              <a:rPr lang="fr-CA" sz="2000" dirty="0"/>
              <a:t>S’assurer que les informations techniques et informatiques concernant le TDM et ses fonctionnalités sont à jour</a:t>
            </a:r>
          </a:p>
          <a:p>
            <a:pPr marL="0" indent="0">
              <a:buNone/>
            </a:pPr>
            <a:endParaRPr lang="fr-CA" sz="2400" b="1" dirty="0"/>
          </a:p>
          <a:p>
            <a:pPr lvl="1"/>
            <a:r>
              <a:rPr lang="fr-CA" sz="2000" b="1" dirty="0"/>
              <a:t>Matériel requis : </a:t>
            </a:r>
            <a:r>
              <a:rPr lang="fr-CA" sz="2000" dirty="0"/>
              <a:t>Non applicable </a:t>
            </a:r>
          </a:p>
          <a:p>
            <a:pPr lvl="1"/>
            <a:endParaRPr lang="fr-CA" sz="2000" b="1" dirty="0"/>
          </a:p>
          <a:p>
            <a:pPr lvl="1"/>
            <a:endParaRPr lang="fr-CA" sz="1800" b="1" dirty="0"/>
          </a:p>
          <a:p>
            <a:pPr lvl="1"/>
            <a:r>
              <a:rPr lang="fr-CA" sz="2000" b="1" dirty="0"/>
              <a:t>Méthode : </a:t>
            </a:r>
          </a:p>
          <a:p>
            <a:pPr lvl="2"/>
            <a:r>
              <a:rPr lang="fr-CA" sz="1800" dirty="0"/>
              <a:t>Vérifiez les informations techniques du TDM (marque, modèle, numéro de série)</a:t>
            </a:r>
          </a:p>
          <a:p>
            <a:pPr lvl="2"/>
            <a:endParaRPr lang="fr-CA" sz="1800" dirty="0"/>
          </a:p>
          <a:p>
            <a:pPr lvl="2"/>
            <a:r>
              <a:rPr lang="fr-CA" sz="1800" dirty="0"/>
              <a:t>Vérifier s’il y a eu des mises à jours techniques ou informatiques</a:t>
            </a:r>
          </a:p>
          <a:p>
            <a:pPr lvl="2"/>
            <a:endParaRPr lang="fr-CA" sz="1800" dirty="0"/>
          </a:p>
          <a:p>
            <a:pPr lvl="2"/>
            <a:r>
              <a:rPr lang="fr-CA" sz="1800" dirty="0"/>
              <a:t>Vérifiez s’il y a eu des ajouts de nouvelles fonctionnalités et, s’il y a lieu, si des travailleurs ont reçus des formations en lien avec ces nouvelles fonctionnalités</a:t>
            </a:r>
          </a:p>
          <a:p>
            <a:pPr lvl="2"/>
            <a:endParaRPr lang="fr-CA" sz="1800" dirty="0"/>
          </a:p>
          <a:p>
            <a:pPr lvl="2"/>
            <a:r>
              <a:rPr lang="fr-CA" sz="1800" dirty="0"/>
              <a:t>Complétez le registre</a:t>
            </a:r>
          </a:p>
        </p:txBody>
      </p:sp>
      <p:sp>
        <p:nvSpPr>
          <p:cNvPr id="4" name="Espace réservé du numéro de diapositive 3">
            <a:extLst>
              <a:ext uri="{FF2B5EF4-FFF2-40B4-BE49-F238E27FC236}">
                <a16:creationId xmlns:a16="http://schemas.microsoft.com/office/drawing/2014/main" id="{22901C36-46D1-4E11-AFAA-81FC868D2E2A}"/>
              </a:ext>
            </a:extLst>
          </p:cNvPr>
          <p:cNvSpPr>
            <a:spLocks noGrp="1"/>
          </p:cNvSpPr>
          <p:nvPr>
            <p:ph type="sldNum" sz="quarter" idx="12"/>
          </p:nvPr>
        </p:nvSpPr>
        <p:spPr/>
        <p:txBody>
          <a:bodyPr/>
          <a:lstStyle/>
          <a:p>
            <a:fld id="{E31375A4-56A4-47D6-9801-1991572033F7}" type="slidenum">
              <a:rPr lang="fr-FR" smtClean="0"/>
              <a:pPr/>
              <a:t>40</a:t>
            </a:fld>
            <a:endParaRPr lang="fr-FR" dirty="0"/>
          </a:p>
        </p:txBody>
      </p:sp>
      <p:sp>
        <p:nvSpPr>
          <p:cNvPr id="8" name="Titre 1">
            <a:extLst>
              <a:ext uri="{FF2B5EF4-FFF2-40B4-BE49-F238E27FC236}">
                <a16:creationId xmlns:a16="http://schemas.microsoft.com/office/drawing/2014/main" id="{5C474CAE-60F3-4502-97AD-3E154A91E445}"/>
              </a:ext>
            </a:extLst>
          </p:cNvPr>
          <p:cNvSpPr>
            <a:spLocks noGrp="1"/>
          </p:cNvSpPr>
          <p:nvPr>
            <p:ph type="title"/>
          </p:nvPr>
        </p:nvSpPr>
        <p:spPr>
          <a:xfrm>
            <a:off x="1104900" y="76200"/>
            <a:ext cx="9980682" cy="1096962"/>
          </a:xfrm>
        </p:spPr>
        <p:txBody>
          <a:bodyPr>
            <a:normAutofit/>
          </a:bodyPr>
          <a:lstStyle/>
          <a:p>
            <a:r>
              <a:rPr lang="fr-CA" sz="3600" dirty="0"/>
              <a:t>Contrôles de qualité annuels</a:t>
            </a:r>
          </a:p>
        </p:txBody>
      </p:sp>
      <p:sp>
        <p:nvSpPr>
          <p:cNvPr id="6" name="Rectangle 5">
            <a:extLst>
              <a:ext uri="{FF2B5EF4-FFF2-40B4-BE49-F238E27FC236}">
                <a16:creationId xmlns:a16="http://schemas.microsoft.com/office/drawing/2014/main" id="{F642DD31-0A8A-4F9A-B9D5-40393A2B9652}"/>
              </a:ext>
            </a:extLst>
          </p:cNvPr>
          <p:cNvSpPr/>
          <p:nvPr/>
        </p:nvSpPr>
        <p:spPr>
          <a:xfrm rot="1229417">
            <a:off x="8997640" y="2588651"/>
            <a:ext cx="2347083" cy="7220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TIM ou physicien/ingénieur</a:t>
            </a:r>
          </a:p>
        </p:txBody>
      </p:sp>
    </p:spTree>
    <p:extLst>
      <p:ext uri="{BB962C8B-B14F-4D97-AF65-F5344CB8AC3E}">
        <p14:creationId xmlns:p14="http://schemas.microsoft.com/office/powerpoint/2010/main" val="1947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55E93F-A1F3-478F-8E06-A7CD5EAC843E}"/>
              </a:ext>
            </a:extLst>
          </p:cNvPr>
          <p:cNvSpPr>
            <a:spLocks noGrp="1"/>
          </p:cNvSpPr>
          <p:nvPr>
            <p:ph idx="1"/>
          </p:nvPr>
        </p:nvSpPr>
        <p:spPr>
          <a:xfrm>
            <a:off x="1103382" y="1419226"/>
            <a:ext cx="6430759" cy="5302250"/>
          </a:xfrm>
        </p:spPr>
        <p:txBody>
          <a:bodyPr>
            <a:normAutofit/>
          </a:bodyPr>
          <a:lstStyle/>
          <a:p>
            <a:r>
              <a:rPr lang="fr-CA" sz="2400" b="1" dirty="0"/>
              <a:t>Information</a:t>
            </a:r>
          </a:p>
          <a:p>
            <a:endParaRPr lang="fr-CA" sz="2400" b="1" dirty="0"/>
          </a:p>
          <a:p>
            <a:pPr lvl="1"/>
            <a:r>
              <a:rPr lang="fr-CA" sz="2000" b="1" dirty="0"/>
              <a:t>Critère de conformité : </a:t>
            </a:r>
          </a:p>
          <a:p>
            <a:pPr lvl="2"/>
            <a:r>
              <a:rPr lang="fr-CA" sz="1800" dirty="0"/>
              <a:t>Les mises à jour techniques et informatiques requises pour le TDM, sont installées</a:t>
            </a:r>
          </a:p>
          <a:p>
            <a:pPr lvl="2"/>
            <a:endParaRPr lang="fr-CA" sz="1800" dirty="0"/>
          </a:p>
          <a:p>
            <a:pPr lvl="2"/>
            <a:r>
              <a:rPr lang="fr-CA" sz="1800" dirty="0"/>
              <a:t>Suite à l’installation de nouvelles fonctionnalités sur le TDM, des travailleurs ont reçus une formation adéquate</a:t>
            </a:r>
          </a:p>
        </p:txBody>
      </p:sp>
      <p:sp>
        <p:nvSpPr>
          <p:cNvPr id="4" name="Espace réservé du numéro de diapositive 3">
            <a:extLst>
              <a:ext uri="{FF2B5EF4-FFF2-40B4-BE49-F238E27FC236}">
                <a16:creationId xmlns:a16="http://schemas.microsoft.com/office/drawing/2014/main" id="{22901C36-46D1-4E11-AFAA-81FC868D2E2A}"/>
              </a:ext>
            </a:extLst>
          </p:cNvPr>
          <p:cNvSpPr>
            <a:spLocks noGrp="1"/>
          </p:cNvSpPr>
          <p:nvPr>
            <p:ph type="sldNum" sz="quarter" idx="12"/>
          </p:nvPr>
        </p:nvSpPr>
        <p:spPr/>
        <p:txBody>
          <a:bodyPr/>
          <a:lstStyle/>
          <a:p>
            <a:fld id="{E31375A4-56A4-47D6-9801-1991572033F7}" type="slidenum">
              <a:rPr lang="fr-FR" smtClean="0"/>
              <a:pPr/>
              <a:t>41</a:t>
            </a:fld>
            <a:endParaRPr lang="fr-FR" dirty="0"/>
          </a:p>
        </p:txBody>
      </p:sp>
      <p:sp>
        <p:nvSpPr>
          <p:cNvPr id="8" name="Titre 1">
            <a:extLst>
              <a:ext uri="{FF2B5EF4-FFF2-40B4-BE49-F238E27FC236}">
                <a16:creationId xmlns:a16="http://schemas.microsoft.com/office/drawing/2014/main" id="{5C474CAE-60F3-4502-97AD-3E154A91E445}"/>
              </a:ext>
            </a:extLst>
          </p:cNvPr>
          <p:cNvSpPr>
            <a:spLocks noGrp="1"/>
          </p:cNvSpPr>
          <p:nvPr>
            <p:ph type="title"/>
          </p:nvPr>
        </p:nvSpPr>
        <p:spPr>
          <a:xfrm>
            <a:off x="1104900" y="76200"/>
            <a:ext cx="9980682" cy="1096962"/>
          </a:xfrm>
        </p:spPr>
        <p:txBody>
          <a:bodyPr>
            <a:normAutofit/>
          </a:bodyPr>
          <a:lstStyle/>
          <a:p>
            <a:r>
              <a:rPr lang="fr-CA" sz="3600" dirty="0"/>
              <a:t>Contrôles de qualité annuels</a:t>
            </a:r>
          </a:p>
        </p:txBody>
      </p:sp>
      <p:pic>
        <p:nvPicPr>
          <p:cNvPr id="4098" name="Picture 2" descr="3d People - Man, Person And A Checklist. Stock Photo, Picture And Royalty  Free Image. Image 20884628.">
            <a:extLst>
              <a:ext uri="{FF2B5EF4-FFF2-40B4-BE49-F238E27FC236}">
                <a16:creationId xmlns:a16="http://schemas.microsoft.com/office/drawing/2014/main" id="{136392C3-3A13-4920-926B-23AFA69F24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95"/>
          <a:stretch/>
        </p:blipFill>
        <p:spPr bwMode="auto">
          <a:xfrm>
            <a:off x="7709103" y="1419226"/>
            <a:ext cx="3725230" cy="4774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4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1996BD-7712-4024-B727-BDC206A79501}"/>
              </a:ext>
            </a:extLst>
          </p:cNvPr>
          <p:cNvSpPr>
            <a:spLocks noGrp="1"/>
          </p:cNvSpPr>
          <p:nvPr>
            <p:ph idx="1"/>
          </p:nvPr>
        </p:nvSpPr>
        <p:spPr>
          <a:xfrm>
            <a:off x="1104900" y="1600200"/>
            <a:ext cx="9288351" cy="4572000"/>
          </a:xfrm>
        </p:spPr>
        <p:txBody>
          <a:bodyPr/>
          <a:lstStyle/>
          <a:p>
            <a:pPr marL="0" indent="0" algn="ctr">
              <a:buNone/>
            </a:pPr>
            <a:r>
              <a:rPr lang="fr-CA" dirty="0"/>
              <a:t>Les prochains tests pour le CQ sont effectués par les physiciens ou les ingénieurs, pour plus de renseignement, consultez le document suivant (disponible sur MOODLE) : </a:t>
            </a:r>
          </a:p>
          <a:p>
            <a:pPr marL="0" indent="0" algn="ctr">
              <a:buNone/>
            </a:pPr>
            <a:endParaRPr lang="fr-CA" dirty="0"/>
          </a:p>
          <a:p>
            <a:pPr marL="0" indent="0" algn="ctr">
              <a:buNone/>
            </a:pPr>
            <a:r>
              <a:rPr lang="fr-CA" i="1" dirty="0">
                <a:solidFill>
                  <a:schemeClr val="tx2"/>
                </a:solidFill>
              </a:rPr>
              <a:t>Guide québécois de contrôle de qualité et de radioprotection en imagerie médicale, CECR, pages 37 à 80</a:t>
            </a:r>
            <a:endParaRPr lang="fr-CA" dirty="0">
              <a:solidFill>
                <a:schemeClr val="tx2"/>
              </a:solidFill>
            </a:endParaRPr>
          </a:p>
        </p:txBody>
      </p:sp>
      <p:sp>
        <p:nvSpPr>
          <p:cNvPr id="4" name="Espace réservé du numéro de diapositive 3">
            <a:extLst>
              <a:ext uri="{FF2B5EF4-FFF2-40B4-BE49-F238E27FC236}">
                <a16:creationId xmlns:a16="http://schemas.microsoft.com/office/drawing/2014/main" id="{F04EC56B-2995-4380-B011-19C74BB42661}"/>
              </a:ext>
            </a:extLst>
          </p:cNvPr>
          <p:cNvSpPr>
            <a:spLocks noGrp="1"/>
          </p:cNvSpPr>
          <p:nvPr>
            <p:ph type="sldNum" sz="quarter" idx="12"/>
          </p:nvPr>
        </p:nvSpPr>
        <p:spPr/>
        <p:txBody>
          <a:bodyPr/>
          <a:lstStyle/>
          <a:p>
            <a:fld id="{E31375A4-56A4-47D6-9801-1991572033F7}" type="slidenum">
              <a:rPr lang="fr-FR" smtClean="0"/>
              <a:pPr/>
              <a:t>42</a:t>
            </a:fld>
            <a:endParaRPr lang="fr-FR" dirty="0"/>
          </a:p>
        </p:txBody>
      </p:sp>
      <p:sp>
        <p:nvSpPr>
          <p:cNvPr id="5" name="Titre 1">
            <a:extLst>
              <a:ext uri="{FF2B5EF4-FFF2-40B4-BE49-F238E27FC236}">
                <a16:creationId xmlns:a16="http://schemas.microsoft.com/office/drawing/2014/main" id="{540BF160-DF2F-46CB-A4A9-5E06D4024315}"/>
              </a:ext>
            </a:extLst>
          </p:cNvPr>
          <p:cNvSpPr>
            <a:spLocks noGrp="1"/>
          </p:cNvSpPr>
          <p:nvPr>
            <p:ph type="title"/>
          </p:nvPr>
        </p:nvSpPr>
        <p:spPr>
          <a:xfrm>
            <a:off x="1104900" y="76200"/>
            <a:ext cx="9980682" cy="1096962"/>
          </a:xfrm>
        </p:spPr>
        <p:txBody>
          <a:bodyPr>
            <a:normAutofit/>
          </a:bodyPr>
          <a:lstStyle/>
          <a:p>
            <a:r>
              <a:rPr lang="fr-CA" sz="3600" dirty="0"/>
              <a:t>Contrôles de qualité annuels</a:t>
            </a:r>
          </a:p>
        </p:txBody>
      </p:sp>
      <p:pic>
        <p:nvPicPr>
          <p:cNvPr id="7" name="Image 6">
            <a:extLst>
              <a:ext uri="{FF2B5EF4-FFF2-40B4-BE49-F238E27FC236}">
                <a16:creationId xmlns:a16="http://schemas.microsoft.com/office/drawing/2014/main" id="{936EA16B-4C54-47BF-BB92-E767CA748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110" y="3886200"/>
            <a:ext cx="2133600" cy="2895600"/>
          </a:xfrm>
          <a:prstGeom prst="rect">
            <a:avLst/>
          </a:prstGeom>
        </p:spPr>
      </p:pic>
    </p:spTree>
    <p:extLst>
      <p:ext uri="{BB962C8B-B14F-4D97-AF65-F5344CB8AC3E}">
        <p14:creationId xmlns:p14="http://schemas.microsoft.com/office/powerpoint/2010/main" val="184238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9A9E91E-A908-473E-902A-0C11DE373063}"/>
              </a:ext>
            </a:extLst>
          </p:cNvPr>
          <p:cNvSpPr>
            <a:spLocks noGrp="1"/>
          </p:cNvSpPr>
          <p:nvPr>
            <p:ph type="sldNum" sz="quarter" idx="12"/>
          </p:nvPr>
        </p:nvSpPr>
        <p:spPr/>
        <p:txBody>
          <a:bodyPr/>
          <a:lstStyle/>
          <a:p>
            <a:fld id="{E31375A4-56A4-47D6-9801-1991572033F7}" type="slidenum">
              <a:rPr lang="fr-FR" smtClean="0"/>
              <a:pPr/>
              <a:t>43</a:t>
            </a:fld>
            <a:endParaRPr lang="fr-FR" dirty="0"/>
          </a:p>
        </p:txBody>
      </p:sp>
      <p:sp>
        <p:nvSpPr>
          <p:cNvPr id="5" name="Titre 1">
            <a:extLst>
              <a:ext uri="{FF2B5EF4-FFF2-40B4-BE49-F238E27FC236}">
                <a16:creationId xmlns:a16="http://schemas.microsoft.com/office/drawing/2014/main" id="{BE0DDEC2-A7FA-4721-8186-CABD19103106}"/>
              </a:ext>
            </a:extLst>
          </p:cNvPr>
          <p:cNvSpPr>
            <a:spLocks noGrp="1"/>
          </p:cNvSpPr>
          <p:nvPr>
            <p:ph type="title"/>
          </p:nvPr>
        </p:nvSpPr>
        <p:spPr>
          <a:xfrm>
            <a:off x="1104900" y="76200"/>
            <a:ext cx="9980682" cy="1096962"/>
          </a:xfrm>
        </p:spPr>
        <p:txBody>
          <a:bodyPr>
            <a:normAutofit/>
          </a:bodyPr>
          <a:lstStyle/>
          <a:p>
            <a:r>
              <a:rPr lang="fr-CA" sz="3600" dirty="0"/>
              <a:t>Contrôles de qualité annuels</a:t>
            </a:r>
          </a:p>
        </p:txBody>
      </p:sp>
      <p:pic>
        <p:nvPicPr>
          <p:cNvPr id="7" name="Image 6">
            <a:extLst>
              <a:ext uri="{FF2B5EF4-FFF2-40B4-BE49-F238E27FC236}">
                <a16:creationId xmlns:a16="http://schemas.microsoft.com/office/drawing/2014/main" id="{3366EAD7-8FA0-4FE7-B04B-78D8FEE75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946990"/>
            <a:ext cx="8535868" cy="4209111"/>
          </a:xfrm>
          <a:prstGeom prst="rect">
            <a:avLst/>
          </a:prstGeom>
        </p:spPr>
      </p:pic>
    </p:spTree>
    <p:extLst>
      <p:ext uri="{BB962C8B-B14F-4D97-AF65-F5344CB8AC3E}">
        <p14:creationId xmlns:p14="http://schemas.microsoft.com/office/powerpoint/2010/main" val="47540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9A9E91E-A908-473E-902A-0C11DE373063}"/>
              </a:ext>
            </a:extLst>
          </p:cNvPr>
          <p:cNvSpPr>
            <a:spLocks noGrp="1"/>
          </p:cNvSpPr>
          <p:nvPr>
            <p:ph type="sldNum" sz="quarter" idx="12"/>
          </p:nvPr>
        </p:nvSpPr>
        <p:spPr/>
        <p:txBody>
          <a:bodyPr/>
          <a:lstStyle/>
          <a:p>
            <a:fld id="{E31375A4-56A4-47D6-9801-1991572033F7}" type="slidenum">
              <a:rPr lang="fr-FR" smtClean="0"/>
              <a:pPr/>
              <a:t>44</a:t>
            </a:fld>
            <a:endParaRPr lang="fr-FR" dirty="0"/>
          </a:p>
        </p:txBody>
      </p:sp>
      <p:sp>
        <p:nvSpPr>
          <p:cNvPr id="5" name="Titre 1">
            <a:extLst>
              <a:ext uri="{FF2B5EF4-FFF2-40B4-BE49-F238E27FC236}">
                <a16:creationId xmlns:a16="http://schemas.microsoft.com/office/drawing/2014/main" id="{BE0DDEC2-A7FA-4721-8186-CABD19103106}"/>
              </a:ext>
            </a:extLst>
          </p:cNvPr>
          <p:cNvSpPr>
            <a:spLocks noGrp="1"/>
          </p:cNvSpPr>
          <p:nvPr>
            <p:ph type="title"/>
          </p:nvPr>
        </p:nvSpPr>
        <p:spPr>
          <a:xfrm>
            <a:off x="1104900" y="76200"/>
            <a:ext cx="9980682" cy="1096962"/>
          </a:xfrm>
        </p:spPr>
        <p:txBody>
          <a:bodyPr>
            <a:normAutofit/>
          </a:bodyPr>
          <a:lstStyle/>
          <a:p>
            <a:r>
              <a:rPr lang="fr-CA" sz="3600" dirty="0"/>
              <a:t>Contrôles de qualité annuels</a:t>
            </a:r>
          </a:p>
        </p:txBody>
      </p:sp>
      <p:pic>
        <p:nvPicPr>
          <p:cNvPr id="3" name="Image 2">
            <a:extLst>
              <a:ext uri="{FF2B5EF4-FFF2-40B4-BE49-F238E27FC236}">
                <a16:creationId xmlns:a16="http://schemas.microsoft.com/office/drawing/2014/main" id="{7CEF3D06-33B0-4BD7-9ED4-B66347883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492251"/>
            <a:ext cx="8151882" cy="5229225"/>
          </a:xfrm>
          <a:prstGeom prst="rect">
            <a:avLst/>
          </a:prstGeom>
        </p:spPr>
      </p:pic>
    </p:spTree>
    <p:extLst>
      <p:ext uri="{BB962C8B-B14F-4D97-AF65-F5344CB8AC3E}">
        <p14:creationId xmlns:p14="http://schemas.microsoft.com/office/powerpoint/2010/main" val="136327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9A9E91E-A908-473E-902A-0C11DE373063}"/>
              </a:ext>
            </a:extLst>
          </p:cNvPr>
          <p:cNvSpPr>
            <a:spLocks noGrp="1"/>
          </p:cNvSpPr>
          <p:nvPr>
            <p:ph type="sldNum" sz="quarter" idx="12"/>
          </p:nvPr>
        </p:nvSpPr>
        <p:spPr/>
        <p:txBody>
          <a:bodyPr/>
          <a:lstStyle/>
          <a:p>
            <a:fld id="{E31375A4-56A4-47D6-9801-1991572033F7}" type="slidenum">
              <a:rPr lang="fr-FR" smtClean="0"/>
              <a:pPr/>
              <a:t>45</a:t>
            </a:fld>
            <a:endParaRPr lang="fr-FR" dirty="0"/>
          </a:p>
        </p:txBody>
      </p:sp>
      <p:sp>
        <p:nvSpPr>
          <p:cNvPr id="5" name="Titre 1">
            <a:extLst>
              <a:ext uri="{FF2B5EF4-FFF2-40B4-BE49-F238E27FC236}">
                <a16:creationId xmlns:a16="http://schemas.microsoft.com/office/drawing/2014/main" id="{BE0DDEC2-A7FA-4721-8186-CABD19103106}"/>
              </a:ext>
            </a:extLst>
          </p:cNvPr>
          <p:cNvSpPr>
            <a:spLocks noGrp="1"/>
          </p:cNvSpPr>
          <p:nvPr>
            <p:ph type="title"/>
          </p:nvPr>
        </p:nvSpPr>
        <p:spPr>
          <a:xfrm>
            <a:off x="1104900" y="76200"/>
            <a:ext cx="9980682" cy="1096962"/>
          </a:xfrm>
        </p:spPr>
        <p:txBody>
          <a:bodyPr>
            <a:normAutofit/>
          </a:bodyPr>
          <a:lstStyle/>
          <a:p>
            <a:r>
              <a:rPr lang="fr-CA" sz="3600" dirty="0"/>
              <a:t>Contrôles de qualité annuels</a:t>
            </a:r>
          </a:p>
        </p:txBody>
      </p:sp>
      <p:pic>
        <p:nvPicPr>
          <p:cNvPr id="3" name="Image 2">
            <a:extLst>
              <a:ext uri="{FF2B5EF4-FFF2-40B4-BE49-F238E27FC236}">
                <a16:creationId xmlns:a16="http://schemas.microsoft.com/office/drawing/2014/main" id="{BC015502-82B7-49CC-B9EA-18C9C2261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899" y="1512094"/>
            <a:ext cx="7820159" cy="5118597"/>
          </a:xfrm>
          <a:prstGeom prst="rect">
            <a:avLst/>
          </a:prstGeom>
        </p:spPr>
      </p:pic>
    </p:spTree>
    <p:extLst>
      <p:ext uri="{BB962C8B-B14F-4D97-AF65-F5344CB8AC3E}">
        <p14:creationId xmlns:p14="http://schemas.microsoft.com/office/powerpoint/2010/main" val="160698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B828B9-8EBF-40CA-971B-1B89C5EB7E39}"/>
              </a:ext>
            </a:extLst>
          </p:cNvPr>
          <p:cNvSpPr>
            <a:spLocks noGrp="1"/>
          </p:cNvSpPr>
          <p:nvPr>
            <p:ph type="title"/>
          </p:nvPr>
        </p:nvSpPr>
        <p:spPr/>
        <p:txBody>
          <a:bodyPr/>
          <a:lstStyle/>
          <a:p>
            <a:r>
              <a:rPr lang="fr-CA" dirty="0"/>
              <a:t>DEVOIRS </a:t>
            </a:r>
          </a:p>
        </p:txBody>
      </p:sp>
      <p:sp>
        <p:nvSpPr>
          <p:cNvPr id="3" name="Espace réservé du contenu 2">
            <a:extLst>
              <a:ext uri="{FF2B5EF4-FFF2-40B4-BE49-F238E27FC236}">
                <a16:creationId xmlns:a16="http://schemas.microsoft.com/office/drawing/2014/main" id="{1C3F5CF6-FEE9-4C23-BF38-CF8AFAA3E635}"/>
              </a:ext>
            </a:extLst>
          </p:cNvPr>
          <p:cNvSpPr>
            <a:spLocks noGrp="1"/>
          </p:cNvSpPr>
          <p:nvPr>
            <p:ph idx="1"/>
          </p:nvPr>
        </p:nvSpPr>
        <p:spPr>
          <a:xfrm>
            <a:off x="1104900" y="1600200"/>
            <a:ext cx="4612159" cy="2321011"/>
          </a:xfrm>
        </p:spPr>
        <p:txBody>
          <a:bodyPr/>
          <a:lstStyle/>
          <a:p>
            <a:r>
              <a:rPr lang="fr-CA" dirty="0"/>
              <a:t>Pour le prochain cous théorique (mercredi 2 février) je vous demande d’avoir en votre possession le Chapitre 2 de vos notes de cours : </a:t>
            </a:r>
            <a:r>
              <a:rPr lang="fr-CA" b="1" i="1" dirty="0"/>
              <a:t>Tête, système respiratoire et abdomen </a:t>
            </a:r>
          </a:p>
          <a:p>
            <a:pPr marL="0" indent="0">
              <a:buNone/>
            </a:pPr>
            <a:r>
              <a:rPr lang="fr-CA" b="1" i="1" dirty="0"/>
              <a:t>(page 2,3 à 2,21 inclusivement)</a:t>
            </a:r>
          </a:p>
          <a:p>
            <a:endParaRPr lang="fr-CA" b="1" i="1" dirty="0"/>
          </a:p>
        </p:txBody>
      </p:sp>
      <p:sp>
        <p:nvSpPr>
          <p:cNvPr id="4" name="Espace réservé du numéro de diapositive 3">
            <a:extLst>
              <a:ext uri="{FF2B5EF4-FFF2-40B4-BE49-F238E27FC236}">
                <a16:creationId xmlns:a16="http://schemas.microsoft.com/office/drawing/2014/main" id="{D2B40833-DB4A-4A05-9913-F9936021F213}"/>
              </a:ext>
            </a:extLst>
          </p:cNvPr>
          <p:cNvSpPr>
            <a:spLocks noGrp="1"/>
          </p:cNvSpPr>
          <p:nvPr>
            <p:ph type="sldNum" sz="quarter" idx="12"/>
          </p:nvPr>
        </p:nvSpPr>
        <p:spPr/>
        <p:txBody>
          <a:bodyPr/>
          <a:lstStyle/>
          <a:p>
            <a:fld id="{E31375A4-56A4-47D6-9801-1991572033F7}" type="slidenum">
              <a:rPr lang="fr-FR" smtClean="0"/>
              <a:pPr/>
              <a:t>46</a:t>
            </a:fld>
            <a:endParaRPr lang="fr-FR" dirty="0"/>
          </a:p>
        </p:txBody>
      </p:sp>
      <p:pic>
        <p:nvPicPr>
          <p:cNvPr id="6" name="Image 5">
            <a:extLst>
              <a:ext uri="{FF2B5EF4-FFF2-40B4-BE49-F238E27FC236}">
                <a16:creationId xmlns:a16="http://schemas.microsoft.com/office/drawing/2014/main" id="{F95072CE-3387-45B3-AAD3-580A294B3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9433" y="1333500"/>
            <a:ext cx="4095750" cy="5448300"/>
          </a:xfrm>
          <a:prstGeom prst="rect">
            <a:avLst/>
          </a:prstGeom>
        </p:spPr>
      </p:pic>
    </p:spTree>
    <p:extLst>
      <p:ext uri="{BB962C8B-B14F-4D97-AF65-F5344CB8AC3E}">
        <p14:creationId xmlns:p14="http://schemas.microsoft.com/office/powerpoint/2010/main" val="99948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21903F-A31E-46DB-B5A3-67964B9AD662}"/>
              </a:ext>
            </a:extLst>
          </p:cNvPr>
          <p:cNvSpPr>
            <a:spLocks noGrp="1"/>
          </p:cNvSpPr>
          <p:nvPr>
            <p:ph type="title"/>
          </p:nvPr>
        </p:nvSpPr>
        <p:spPr/>
        <p:txBody>
          <a:bodyPr>
            <a:normAutofit/>
          </a:bodyPr>
          <a:lstStyle/>
          <a:p>
            <a:r>
              <a:rPr lang="fr-CA" sz="3600" dirty="0"/>
              <a:t>Contrôles de qualité quotidiens</a:t>
            </a:r>
          </a:p>
        </p:txBody>
      </p:sp>
      <p:sp>
        <p:nvSpPr>
          <p:cNvPr id="4" name="Espace réservé du numéro de diapositive 3">
            <a:extLst>
              <a:ext uri="{FF2B5EF4-FFF2-40B4-BE49-F238E27FC236}">
                <a16:creationId xmlns:a16="http://schemas.microsoft.com/office/drawing/2014/main" id="{ACC81EC0-5CB8-488B-AD02-46EE09135426}"/>
              </a:ext>
            </a:extLst>
          </p:cNvPr>
          <p:cNvSpPr>
            <a:spLocks noGrp="1"/>
          </p:cNvSpPr>
          <p:nvPr>
            <p:ph type="sldNum" sz="quarter" idx="12"/>
          </p:nvPr>
        </p:nvSpPr>
        <p:spPr/>
        <p:txBody>
          <a:bodyPr/>
          <a:lstStyle/>
          <a:p>
            <a:fld id="{E31375A4-56A4-47D6-9801-1991572033F7}" type="slidenum">
              <a:rPr lang="fr-FR" smtClean="0"/>
              <a:pPr/>
              <a:t>5</a:t>
            </a:fld>
            <a:endParaRPr lang="fr-FR" dirty="0"/>
          </a:p>
        </p:txBody>
      </p:sp>
      <p:pic>
        <p:nvPicPr>
          <p:cNvPr id="6" name="Image 5">
            <a:extLst>
              <a:ext uri="{FF2B5EF4-FFF2-40B4-BE49-F238E27FC236}">
                <a16:creationId xmlns:a16="http://schemas.microsoft.com/office/drawing/2014/main" id="{B7E0D4D7-A919-4D61-8EC1-67701EC21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1" y="1573754"/>
            <a:ext cx="6004238" cy="3504375"/>
          </a:xfrm>
          <a:prstGeom prst="rect">
            <a:avLst/>
          </a:prstGeom>
        </p:spPr>
      </p:pic>
      <p:sp>
        <p:nvSpPr>
          <p:cNvPr id="7" name="ZoneTexte 6">
            <a:extLst>
              <a:ext uri="{FF2B5EF4-FFF2-40B4-BE49-F238E27FC236}">
                <a16:creationId xmlns:a16="http://schemas.microsoft.com/office/drawing/2014/main" id="{295F0299-989A-4C43-921E-CD1CA1C6AF68}"/>
              </a:ext>
            </a:extLst>
          </p:cNvPr>
          <p:cNvSpPr txBox="1"/>
          <p:nvPr/>
        </p:nvSpPr>
        <p:spPr>
          <a:xfrm>
            <a:off x="1104900" y="6202462"/>
            <a:ext cx="9120925" cy="523220"/>
          </a:xfrm>
          <a:prstGeom prst="rect">
            <a:avLst/>
          </a:prstGeom>
          <a:noFill/>
        </p:spPr>
        <p:txBody>
          <a:bodyPr wrap="square" rtlCol="0">
            <a:spAutoFit/>
          </a:bodyPr>
          <a:lstStyle/>
          <a:p>
            <a:r>
              <a:rPr lang="fr-CA" sz="1400" i="1" dirty="0"/>
              <a:t>Source : Guide québécois de contrôle de qualité et de radioprotection en imagerie médicale, CECR, 2014, pages 7 – 8 </a:t>
            </a:r>
          </a:p>
        </p:txBody>
      </p:sp>
      <p:pic>
        <p:nvPicPr>
          <p:cNvPr id="5" name="Image 4">
            <a:extLst>
              <a:ext uri="{FF2B5EF4-FFF2-40B4-BE49-F238E27FC236}">
                <a16:creationId xmlns:a16="http://schemas.microsoft.com/office/drawing/2014/main" id="{E7636C10-D56F-4D54-80E3-5EF01F9C8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899" y="5078128"/>
            <a:ext cx="6004237" cy="966199"/>
          </a:xfrm>
          <a:prstGeom prst="rect">
            <a:avLst/>
          </a:prstGeom>
        </p:spPr>
      </p:pic>
      <p:pic>
        <p:nvPicPr>
          <p:cNvPr id="1026" name="Picture 2" descr="Démystifier la différence entre le contrôle qualité et l'assurance qualité  | Blogue de Creaform">
            <a:extLst>
              <a:ext uri="{FF2B5EF4-FFF2-40B4-BE49-F238E27FC236}">
                <a16:creationId xmlns:a16="http://schemas.microsoft.com/office/drawing/2014/main" id="{8EFB0EB6-2CBF-4CE4-8195-342AB41AB8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3933" y="2140810"/>
            <a:ext cx="3982993" cy="33489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457D932-BC95-4366-8567-9620FFF49B1A}"/>
              </a:ext>
            </a:extLst>
          </p:cNvPr>
          <p:cNvSpPr/>
          <p:nvPr/>
        </p:nvSpPr>
        <p:spPr>
          <a:xfrm rot="16200000">
            <a:off x="9338349" y="3115457"/>
            <a:ext cx="4233131" cy="738664"/>
          </a:xfrm>
          <a:prstGeom prst="rect">
            <a:avLst/>
          </a:prstGeom>
        </p:spPr>
        <p:txBody>
          <a:bodyPr wrap="square">
            <a:spAutoFit/>
          </a:bodyPr>
          <a:lstStyle/>
          <a:p>
            <a:pPr algn="ctr"/>
            <a:r>
              <a:rPr lang="fr-CA" sz="1400" i="1" dirty="0">
                <a:hlinkClick r:id="rId5"/>
              </a:rPr>
              <a:t>https://www.creaform3d.com/blog/fr/demystifier-la-difference-entre-le-controle-qualite-et-lassurance-qualite/</a:t>
            </a:r>
            <a:r>
              <a:rPr lang="fr-CA" sz="1400" i="1" dirty="0"/>
              <a:t> </a:t>
            </a:r>
          </a:p>
        </p:txBody>
      </p:sp>
    </p:spTree>
    <p:extLst>
      <p:ext uri="{BB962C8B-B14F-4D97-AF65-F5344CB8AC3E}">
        <p14:creationId xmlns:p14="http://schemas.microsoft.com/office/powerpoint/2010/main" val="425602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2F1C8B-776B-4A27-B4CA-87CAAA7B8736}"/>
              </a:ext>
            </a:extLst>
          </p:cNvPr>
          <p:cNvSpPr>
            <a:spLocks noGrp="1"/>
          </p:cNvSpPr>
          <p:nvPr>
            <p:ph type="title"/>
          </p:nvPr>
        </p:nvSpPr>
        <p:spPr/>
        <p:txBody>
          <a:bodyPr>
            <a:normAutofit/>
          </a:bodyPr>
          <a:lstStyle/>
          <a:p>
            <a:r>
              <a:rPr lang="fr-CA" sz="3600" dirty="0"/>
              <a:t>Contrôles de qualité quotidiens</a:t>
            </a:r>
          </a:p>
        </p:txBody>
      </p:sp>
      <p:sp>
        <p:nvSpPr>
          <p:cNvPr id="3" name="Espace réservé du contenu 2">
            <a:extLst>
              <a:ext uri="{FF2B5EF4-FFF2-40B4-BE49-F238E27FC236}">
                <a16:creationId xmlns:a16="http://schemas.microsoft.com/office/drawing/2014/main" id="{C3F110C9-4F96-469C-8BC1-456CA5D101FA}"/>
              </a:ext>
            </a:extLst>
          </p:cNvPr>
          <p:cNvSpPr>
            <a:spLocks noGrp="1"/>
          </p:cNvSpPr>
          <p:nvPr>
            <p:ph idx="1"/>
          </p:nvPr>
        </p:nvSpPr>
        <p:spPr/>
        <p:txBody>
          <a:bodyPr>
            <a:normAutofit/>
          </a:bodyPr>
          <a:lstStyle/>
          <a:p>
            <a:r>
              <a:rPr lang="fr-CA" sz="2400" b="1" dirty="0"/>
              <a:t>État de l’équipement</a:t>
            </a:r>
          </a:p>
          <a:p>
            <a:pPr lvl="1"/>
            <a:r>
              <a:rPr lang="fr-CA" sz="2000" dirty="0"/>
              <a:t>Inspection visuelle : Aucune composante lâche ou brisée</a:t>
            </a:r>
          </a:p>
          <a:p>
            <a:pPr lvl="1"/>
            <a:endParaRPr lang="fr-CA" sz="2000" u="sng" dirty="0"/>
          </a:p>
          <a:p>
            <a:pPr lvl="1"/>
            <a:r>
              <a:rPr lang="fr-CA" sz="2000" dirty="0"/>
              <a:t>Vérification des touches STOP</a:t>
            </a:r>
          </a:p>
          <a:p>
            <a:pPr lvl="2"/>
            <a:r>
              <a:rPr lang="fr-CA" sz="1800" dirty="0"/>
              <a:t>Vérifier si possible de retirer la table manuellement</a:t>
            </a:r>
          </a:p>
          <a:p>
            <a:pPr lvl="2"/>
            <a:endParaRPr lang="fr-CA" sz="1800" dirty="0"/>
          </a:p>
          <a:p>
            <a:pPr lvl="1"/>
            <a:r>
              <a:rPr lang="fr-CA" sz="2000" dirty="0"/>
              <a:t>Test des touches du panneaux de commande du statif</a:t>
            </a:r>
          </a:p>
          <a:p>
            <a:pPr lvl="2"/>
            <a:r>
              <a:rPr lang="fr-CA" sz="1800" dirty="0"/>
              <a:t>Positionnement de la table</a:t>
            </a:r>
          </a:p>
          <a:p>
            <a:pPr lvl="2"/>
            <a:r>
              <a:rPr lang="fr-CA" sz="1800" dirty="0"/>
              <a:t>Inclinaison du statif</a:t>
            </a:r>
          </a:p>
          <a:p>
            <a:pPr lvl="2"/>
            <a:r>
              <a:rPr lang="fr-CA" sz="1800" dirty="0"/>
              <a:t>Mise en marche du repère lumineux</a:t>
            </a:r>
          </a:p>
          <a:p>
            <a:pPr lvl="2"/>
            <a:r>
              <a:rPr lang="fr-CA" sz="1800" dirty="0"/>
              <a:t>Position zéro</a:t>
            </a:r>
          </a:p>
          <a:p>
            <a:pPr lvl="2"/>
            <a:r>
              <a:rPr lang="fr-CA" sz="1800" dirty="0"/>
              <a:t>Retrait de la table</a:t>
            </a:r>
          </a:p>
        </p:txBody>
      </p:sp>
      <p:sp>
        <p:nvSpPr>
          <p:cNvPr id="4" name="Espace réservé du numéro de diapositive 3">
            <a:extLst>
              <a:ext uri="{FF2B5EF4-FFF2-40B4-BE49-F238E27FC236}">
                <a16:creationId xmlns:a16="http://schemas.microsoft.com/office/drawing/2014/main" id="{7300CD2E-8A47-4A01-AC28-CE8639997F69}"/>
              </a:ext>
            </a:extLst>
          </p:cNvPr>
          <p:cNvSpPr>
            <a:spLocks noGrp="1"/>
          </p:cNvSpPr>
          <p:nvPr>
            <p:ph type="sldNum" sz="quarter" idx="12"/>
          </p:nvPr>
        </p:nvSpPr>
        <p:spPr/>
        <p:txBody>
          <a:bodyPr/>
          <a:lstStyle/>
          <a:p>
            <a:fld id="{E31375A4-56A4-47D6-9801-1991572033F7}" type="slidenum">
              <a:rPr lang="fr-FR" smtClean="0"/>
              <a:pPr/>
              <a:t>6</a:t>
            </a:fld>
            <a:endParaRPr lang="fr-FR" dirty="0"/>
          </a:p>
        </p:txBody>
      </p:sp>
      <p:pic>
        <p:nvPicPr>
          <p:cNvPr id="5" name="Image 4">
            <a:extLst>
              <a:ext uri="{FF2B5EF4-FFF2-40B4-BE49-F238E27FC236}">
                <a16:creationId xmlns:a16="http://schemas.microsoft.com/office/drawing/2014/main" id="{45978726-4AD5-42C4-9475-4537CFFFF784}"/>
              </a:ext>
            </a:extLst>
          </p:cNvPr>
          <p:cNvPicPr>
            <a:picLocks noChangeAspect="1"/>
          </p:cNvPicPr>
          <p:nvPr/>
        </p:nvPicPr>
        <p:blipFill>
          <a:blip r:embed="rId2"/>
          <a:stretch>
            <a:fillRect/>
          </a:stretch>
        </p:blipFill>
        <p:spPr>
          <a:xfrm>
            <a:off x="8586825" y="2297317"/>
            <a:ext cx="1339913" cy="1131683"/>
          </a:xfrm>
          <a:prstGeom prst="rect">
            <a:avLst/>
          </a:prstGeom>
        </p:spPr>
      </p:pic>
      <p:pic>
        <p:nvPicPr>
          <p:cNvPr id="7" name="Image 6">
            <a:extLst>
              <a:ext uri="{FF2B5EF4-FFF2-40B4-BE49-F238E27FC236}">
                <a16:creationId xmlns:a16="http://schemas.microsoft.com/office/drawing/2014/main" id="{0040ADBB-670E-42FF-B1C7-1767CFCD9CC8}"/>
              </a:ext>
            </a:extLst>
          </p:cNvPr>
          <p:cNvPicPr>
            <a:picLocks noChangeAspect="1"/>
          </p:cNvPicPr>
          <p:nvPr/>
        </p:nvPicPr>
        <p:blipFill rotWithShape="1">
          <a:blip r:embed="rId3"/>
          <a:srcRect l="19841" r="18446"/>
          <a:stretch/>
        </p:blipFill>
        <p:spPr>
          <a:xfrm>
            <a:off x="8583952" y="4035582"/>
            <a:ext cx="3039414" cy="2444436"/>
          </a:xfrm>
          <a:prstGeom prst="rect">
            <a:avLst/>
          </a:prstGeom>
        </p:spPr>
      </p:pic>
    </p:spTree>
    <p:extLst>
      <p:ext uri="{BB962C8B-B14F-4D97-AF65-F5344CB8AC3E}">
        <p14:creationId xmlns:p14="http://schemas.microsoft.com/office/powerpoint/2010/main" val="36964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2F1C8B-776B-4A27-B4CA-87CAAA7B8736}"/>
              </a:ext>
            </a:extLst>
          </p:cNvPr>
          <p:cNvSpPr>
            <a:spLocks noGrp="1"/>
          </p:cNvSpPr>
          <p:nvPr>
            <p:ph type="title"/>
          </p:nvPr>
        </p:nvSpPr>
        <p:spPr/>
        <p:txBody>
          <a:bodyPr>
            <a:normAutofit/>
          </a:bodyPr>
          <a:lstStyle/>
          <a:p>
            <a:r>
              <a:rPr lang="fr-CA" sz="3600" dirty="0"/>
              <a:t>Contrôles de qualité quotidiens</a:t>
            </a:r>
          </a:p>
        </p:txBody>
      </p:sp>
      <p:sp>
        <p:nvSpPr>
          <p:cNvPr id="3" name="Espace réservé du contenu 2">
            <a:extLst>
              <a:ext uri="{FF2B5EF4-FFF2-40B4-BE49-F238E27FC236}">
                <a16:creationId xmlns:a16="http://schemas.microsoft.com/office/drawing/2014/main" id="{C3F110C9-4F96-469C-8BC1-456CA5D101FA}"/>
              </a:ext>
            </a:extLst>
          </p:cNvPr>
          <p:cNvSpPr>
            <a:spLocks noGrp="1"/>
          </p:cNvSpPr>
          <p:nvPr>
            <p:ph idx="1"/>
          </p:nvPr>
        </p:nvSpPr>
        <p:spPr>
          <a:xfrm>
            <a:off x="1104900" y="1600200"/>
            <a:ext cx="4991100" cy="4491507"/>
          </a:xfrm>
        </p:spPr>
        <p:txBody>
          <a:bodyPr>
            <a:normAutofit lnSpcReduction="10000"/>
          </a:bodyPr>
          <a:lstStyle/>
          <a:p>
            <a:r>
              <a:rPr lang="fr-CA" sz="2400" b="1" dirty="0"/>
              <a:t>État de l’équipement</a:t>
            </a:r>
          </a:p>
          <a:p>
            <a:pPr lvl="1"/>
            <a:r>
              <a:rPr lang="fr-CA" sz="2000" dirty="0"/>
              <a:t>Contrôle du repère lumineux à laser :</a:t>
            </a:r>
          </a:p>
          <a:p>
            <a:pPr lvl="2"/>
            <a:r>
              <a:rPr lang="fr-CA" sz="1800" dirty="0"/>
              <a:t>s’assurer que les 3 axes du laser fonctionnent (x, y, z)</a:t>
            </a:r>
          </a:p>
          <a:p>
            <a:pPr lvl="1"/>
            <a:endParaRPr lang="fr-CA" sz="2000" dirty="0"/>
          </a:p>
          <a:p>
            <a:pPr lvl="1"/>
            <a:endParaRPr lang="fr-CA" sz="2000" dirty="0"/>
          </a:p>
          <a:p>
            <a:pPr lvl="1"/>
            <a:endParaRPr lang="fr-CA" sz="2000" dirty="0"/>
          </a:p>
          <a:p>
            <a:pPr lvl="1"/>
            <a:endParaRPr lang="fr-CA" sz="2000" dirty="0"/>
          </a:p>
          <a:p>
            <a:pPr lvl="1"/>
            <a:endParaRPr lang="fr-CA" sz="2000" dirty="0"/>
          </a:p>
          <a:p>
            <a:pPr lvl="1"/>
            <a:endParaRPr lang="fr-CA" sz="2000" dirty="0"/>
          </a:p>
          <a:p>
            <a:pPr lvl="1"/>
            <a:r>
              <a:rPr lang="fr-CA" sz="2000" b="1" dirty="0"/>
              <a:t>Si le repère lumineux ne fonctionne pas : </a:t>
            </a:r>
          </a:p>
          <a:p>
            <a:pPr lvl="2"/>
            <a:r>
              <a:rPr lang="fr-CA" sz="1800" dirty="0"/>
              <a:t>Arrêter l’acquisition</a:t>
            </a:r>
          </a:p>
          <a:p>
            <a:pPr lvl="2"/>
            <a:r>
              <a:rPr lang="fr-CA" sz="1800" dirty="0"/>
              <a:t>Appeler le service technique</a:t>
            </a:r>
          </a:p>
        </p:txBody>
      </p:sp>
      <p:sp>
        <p:nvSpPr>
          <p:cNvPr id="4" name="Espace réservé du numéro de diapositive 3">
            <a:extLst>
              <a:ext uri="{FF2B5EF4-FFF2-40B4-BE49-F238E27FC236}">
                <a16:creationId xmlns:a16="http://schemas.microsoft.com/office/drawing/2014/main" id="{7300CD2E-8A47-4A01-AC28-CE8639997F69}"/>
              </a:ext>
            </a:extLst>
          </p:cNvPr>
          <p:cNvSpPr>
            <a:spLocks noGrp="1"/>
          </p:cNvSpPr>
          <p:nvPr>
            <p:ph type="sldNum" sz="quarter" idx="12"/>
          </p:nvPr>
        </p:nvSpPr>
        <p:spPr/>
        <p:txBody>
          <a:bodyPr/>
          <a:lstStyle/>
          <a:p>
            <a:fld id="{E31375A4-56A4-47D6-9801-1991572033F7}" type="slidenum">
              <a:rPr lang="fr-FR" smtClean="0"/>
              <a:pPr/>
              <a:t>7</a:t>
            </a:fld>
            <a:endParaRPr lang="fr-FR" dirty="0"/>
          </a:p>
        </p:txBody>
      </p:sp>
      <p:pic>
        <p:nvPicPr>
          <p:cNvPr id="8" name="Image 7">
            <a:extLst>
              <a:ext uri="{FF2B5EF4-FFF2-40B4-BE49-F238E27FC236}">
                <a16:creationId xmlns:a16="http://schemas.microsoft.com/office/drawing/2014/main" id="{7ED91278-E9EF-4607-A911-0AECB459FE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5202" y="1724427"/>
            <a:ext cx="5658297" cy="2396812"/>
          </a:xfrm>
          <a:prstGeom prst="rect">
            <a:avLst/>
          </a:prstGeom>
        </p:spPr>
      </p:pic>
      <p:pic>
        <p:nvPicPr>
          <p:cNvPr id="9" name="Image 8">
            <a:extLst>
              <a:ext uri="{FF2B5EF4-FFF2-40B4-BE49-F238E27FC236}">
                <a16:creationId xmlns:a16="http://schemas.microsoft.com/office/drawing/2014/main" id="{82062FCF-B4C9-4A33-BD84-8A4F28203D0C}"/>
              </a:ext>
            </a:extLst>
          </p:cNvPr>
          <p:cNvPicPr>
            <a:picLocks noChangeAspect="1"/>
          </p:cNvPicPr>
          <p:nvPr/>
        </p:nvPicPr>
        <p:blipFill>
          <a:blip r:embed="rId3"/>
          <a:stretch>
            <a:fillRect/>
          </a:stretch>
        </p:blipFill>
        <p:spPr>
          <a:xfrm>
            <a:off x="2470201" y="3333588"/>
            <a:ext cx="1774479" cy="787651"/>
          </a:xfrm>
          <a:prstGeom prst="rect">
            <a:avLst/>
          </a:prstGeom>
        </p:spPr>
      </p:pic>
    </p:spTree>
    <p:extLst>
      <p:ext uri="{BB962C8B-B14F-4D97-AF65-F5344CB8AC3E}">
        <p14:creationId xmlns:p14="http://schemas.microsoft.com/office/powerpoint/2010/main" val="220730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2F1C8B-776B-4A27-B4CA-87CAAA7B8736}"/>
              </a:ext>
            </a:extLst>
          </p:cNvPr>
          <p:cNvSpPr>
            <a:spLocks noGrp="1"/>
          </p:cNvSpPr>
          <p:nvPr>
            <p:ph type="title"/>
          </p:nvPr>
        </p:nvSpPr>
        <p:spPr/>
        <p:txBody>
          <a:bodyPr>
            <a:normAutofit/>
          </a:bodyPr>
          <a:lstStyle/>
          <a:p>
            <a:r>
              <a:rPr lang="fr-CA" sz="3600" dirty="0"/>
              <a:t>Contrôles de qualité quotidiens</a:t>
            </a:r>
          </a:p>
        </p:txBody>
      </p:sp>
      <p:sp>
        <p:nvSpPr>
          <p:cNvPr id="3" name="Espace réservé du contenu 2">
            <a:extLst>
              <a:ext uri="{FF2B5EF4-FFF2-40B4-BE49-F238E27FC236}">
                <a16:creationId xmlns:a16="http://schemas.microsoft.com/office/drawing/2014/main" id="{C3F110C9-4F96-469C-8BC1-456CA5D101FA}"/>
              </a:ext>
            </a:extLst>
          </p:cNvPr>
          <p:cNvSpPr>
            <a:spLocks noGrp="1"/>
          </p:cNvSpPr>
          <p:nvPr>
            <p:ph idx="1"/>
          </p:nvPr>
        </p:nvSpPr>
        <p:spPr/>
        <p:txBody>
          <a:bodyPr>
            <a:normAutofit/>
          </a:bodyPr>
          <a:lstStyle/>
          <a:p>
            <a:r>
              <a:rPr lang="fr-CA" sz="2400" b="1" dirty="0"/>
              <a:t>État de l’équipement</a:t>
            </a:r>
          </a:p>
          <a:p>
            <a:pPr lvl="1"/>
            <a:r>
              <a:rPr lang="fr-CA" sz="2000" dirty="0"/>
              <a:t>Vérification de l’interphone (dans les 2 sens)</a:t>
            </a:r>
          </a:p>
          <a:p>
            <a:pPr lvl="1"/>
            <a:endParaRPr lang="fr-CA" sz="2000" dirty="0"/>
          </a:p>
          <a:p>
            <a:pPr lvl="1"/>
            <a:endParaRPr lang="fr-CA" sz="2000" dirty="0"/>
          </a:p>
          <a:p>
            <a:pPr lvl="1"/>
            <a:r>
              <a:rPr lang="fr-CA" sz="2000" dirty="0"/>
              <a:t>Vérification du plateau de la table (mobilité, propreté)</a:t>
            </a:r>
          </a:p>
          <a:p>
            <a:pPr lvl="2"/>
            <a:r>
              <a:rPr lang="fr-CA" sz="1800" dirty="0"/>
              <a:t>S’assurer de pouvoir retirer manuellement le plateau de la table</a:t>
            </a:r>
          </a:p>
          <a:p>
            <a:pPr lvl="2"/>
            <a:r>
              <a:rPr lang="fr-CA" sz="1800" dirty="0"/>
              <a:t>Pas de produit de contraste, sang ou autre agent contaminant </a:t>
            </a:r>
          </a:p>
        </p:txBody>
      </p:sp>
      <p:sp>
        <p:nvSpPr>
          <p:cNvPr id="4" name="Espace réservé du numéro de diapositive 3">
            <a:extLst>
              <a:ext uri="{FF2B5EF4-FFF2-40B4-BE49-F238E27FC236}">
                <a16:creationId xmlns:a16="http://schemas.microsoft.com/office/drawing/2014/main" id="{7300CD2E-8A47-4A01-AC28-CE8639997F69}"/>
              </a:ext>
            </a:extLst>
          </p:cNvPr>
          <p:cNvSpPr>
            <a:spLocks noGrp="1"/>
          </p:cNvSpPr>
          <p:nvPr>
            <p:ph type="sldNum" sz="quarter" idx="12"/>
          </p:nvPr>
        </p:nvSpPr>
        <p:spPr/>
        <p:txBody>
          <a:bodyPr/>
          <a:lstStyle/>
          <a:p>
            <a:fld id="{E31375A4-56A4-47D6-9801-1991572033F7}" type="slidenum">
              <a:rPr lang="fr-FR" smtClean="0"/>
              <a:pPr/>
              <a:t>8</a:t>
            </a:fld>
            <a:endParaRPr lang="fr-FR" dirty="0"/>
          </a:p>
        </p:txBody>
      </p:sp>
    </p:spTree>
    <p:extLst>
      <p:ext uri="{BB962C8B-B14F-4D97-AF65-F5344CB8AC3E}">
        <p14:creationId xmlns:p14="http://schemas.microsoft.com/office/powerpoint/2010/main" val="133490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2F1C8B-776B-4A27-B4CA-87CAAA7B8736}"/>
              </a:ext>
            </a:extLst>
          </p:cNvPr>
          <p:cNvSpPr>
            <a:spLocks noGrp="1"/>
          </p:cNvSpPr>
          <p:nvPr>
            <p:ph type="title"/>
          </p:nvPr>
        </p:nvSpPr>
        <p:spPr/>
        <p:txBody>
          <a:bodyPr>
            <a:normAutofit/>
          </a:bodyPr>
          <a:lstStyle/>
          <a:p>
            <a:r>
              <a:rPr lang="fr-CA" sz="3600" dirty="0"/>
              <a:t>Contrôles de qualité quotidiens</a:t>
            </a:r>
          </a:p>
        </p:txBody>
      </p:sp>
      <p:sp>
        <p:nvSpPr>
          <p:cNvPr id="3" name="Espace réservé du contenu 2">
            <a:extLst>
              <a:ext uri="{FF2B5EF4-FFF2-40B4-BE49-F238E27FC236}">
                <a16:creationId xmlns:a16="http://schemas.microsoft.com/office/drawing/2014/main" id="{C3F110C9-4F96-469C-8BC1-456CA5D101FA}"/>
              </a:ext>
            </a:extLst>
          </p:cNvPr>
          <p:cNvSpPr>
            <a:spLocks noGrp="1"/>
          </p:cNvSpPr>
          <p:nvPr>
            <p:ph idx="1"/>
          </p:nvPr>
        </p:nvSpPr>
        <p:spPr>
          <a:xfrm>
            <a:off x="1104900" y="1600200"/>
            <a:ext cx="7150458" cy="4572000"/>
          </a:xfrm>
        </p:spPr>
        <p:txBody>
          <a:bodyPr>
            <a:normAutofit fontScale="85000" lnSpcReduction="20000"/>
          </a:bodyPr>
          <a:lstStyle/>
          <a:p>
            <a:r>
              <a:rPr lang="fr-CA" sz="2400" b="1" dirty="0"/>
              <a:t>Calibration et stabilité du TDM</a:t>
            </a:r>
          </a:p>
          <a:p>
            <a:pPr lvl="1"/>
            <a:r>
              <a:rPr lang="fr-CA" sz="2000" dirty="0"/>
              <a:t>Effectuer les calibrations quotidiennes requises et s’assurer sommairement de la stabilité des performances du TDM.</a:t>
            </a:r>
          </a:p>
          <a:p>
            <a:pPr lvl="2"/>
            <a:r>
              <a:rPr lang="fr-CA" sz="1800" dirty="0"/>
              <a:t>Réchauffement du tube (check-up)</a:t>
            </a:r>
          </a:p>
          <a:p>
            <a:pPr lvl="2"/>
            <a:r>
              <a:rPr lang="fr-CA" sz="1800" dirty="0"/>
              <a:t>Calibration dans l’air</a:t>
            </a:r>
          </a:p>
          <a:p>
            <a:pPr lvl="2"/>
            <a:r>
              <a:rPr lang="fr-CA" sz="1800" dirty="0"/>
              <a:t>Indice de bruit (valeur UH)</a:t>
            </a:r>
          </a:p>
          <a:p>
            <a:pPr lvl="2"/>
            <a:r>
              <a:rPr lang="fr-CA" sz="1800" dirty="0"/>
              <a:t>Homogénéité </a:t>
            </a:r>
          </a:p>
          <a:p>
            <a:pPr lvl="2"/>
            <a:endParaRPr lang="fr-CA" sz="1800" dirty="0"/>
          </a:p>
          <a:p>
            <a:pPr lvl="1"/>
            <a:endParaRPr lang="fr-CA" sz="2000" dirty="0"/>
          </a:p>
          <a:p>
            <a:pPr lvl="1"/>
            <a:r>
              <a:rPr lang="fr-CA" sz="2000" b="1" dirty="0"/>
              <a:t>Matériel requis : </a:t>
            </a:r>
          </a:p>
          <a:p>
            <a:pPr lvl="2"/>
            <a:r>
              <a:rPr lang="fr-CA" sz="1800" dirty="0"/>
              <a:t>Fantôme d’eau du manufacturier</a:t>
            </a:r>
          </a:p>
          <a:p>
            <a:pPr marL="457200" lvl="1" indent="0">
              <a:buNone/>
            </a:pPr>
            <a:endParaRPr lang="fr-CA" sz="1400" dirty="0"/>
          </a:p>
          <a:p>
            <a:pPr marL="457200" lvl="1" indent="0">
              <a:buNone/>
            </a:pPr>
            <a:endParaRPr lang="fr-CA" sz="1400" dirty="0"/>
          </a:p>
          <a:p>
            <a:pPr lvl="1"/>
            <a:r>
              <a:rPr lang="fr-CA" sz="2000" b="1" dirty="0"/>
              <a:t>Méthode :</a:t>
            </a:r>
          </a:p>
          <a:p>
            <a:pPr lvl="2"/>
            <a:r>
              <a:rPr lang="fr-CA" sz="1800" dirty="0"/>
              <a:t>S’assurer que la fenêtre de mylar (fenêtre du statif) est propre (ne contient aucun artéfact, pas de PDC)</a:t>
            </a:r>
          </a:p>
          <a:p>
            <a:pPr lvl="2"/>
            <a:endParaRPr lang="fr-CA" sz="1800" dirty="0"/>
          </a:p>
          <a:p>
            <a:pPr lvl="2"/>
            <a:r>
              <a:rPr lang="fr-CA" sz="1800" dirty="0"/>
              <a:t>S’assurer que le centre du statif est libre de tout objet, qu’il n’y a personne dans la salle d’examen et que les portes soient fermées </a:t>
            </a:r>
          </a:p>
        </p:txBody>
      </p:sp>
      <p:sp>
        <p:nvSpPr>
          <p:cNvPr id="4" name="Espace réservé du numéro de diapositive 3">
            <a:extLst>
              <a:ext uri="{FF2B5EF4-FFF2-40B4-BE49-F238E27FC236}">
                <a16:creationId xmlns:a16="http://schemas.microsoft.com/office/drawing/2014/main" id="{7300CD2E-8A47-4A01-AC28-CE8639997F69}"/>
              </a:ext>
            </a:extLst>
          </p:cNvPr>
          <p:cNvSpPr>
            <a:spLocks noGrp="1"/>
          </p:cNvSpPr>
          <p:nvPr>
            <p:ph type="sldNum" sz="quarter" idx="12"/>
          </p:nvPr>
        </p:nvSpPr>
        <p:spPr/>
        <p:txBody>
          <a:bodyPr/>
          <a:lstStyle/>
          <a:p>
            <a:fld id="{E31375A4-56A4-47D6-9801-1991572033F7}" type="slidenum">
              <a:rPr lang="fr-FR" smtClean="0"/>
              <a:pPr/>
              <a:t>9</a:t>
            </a:fld>
            <a:endParaRPr lang="fr-FR" dirty="0"/>
          </a:p>
        </p:txBody>
      </p:sp>
      <p:pic>
        <p:nvPicPr>
          <p:cNvPr id="5" name="Image 4">
            <a:extLst>
              <a:ext uri="{FF2B5EF4-FFF2-40B4-BE49-F238E27FC236}">
                <a16:creationId xmlns:a16="http://schemas.microsoft.com/office/drawing/2014/main" id="{C36B1951-2534-4CDE-A97F-0D8590FA0EDE}"/>
              </a:ext>
            </a:extLst>
          </p:cNvPr>
          <p:cNvPicPr>
            <a:picLocks noChangeAspect="1"/>
          </p:cNvPicPr>
          <p:nvPr/>
        </p:nvPicPr>
        <p:blipFill>
          <a:blip r:embed="rId2"/>
          <a:stretch>
            <a:fillRect/>
          </a:stretch>
        </p:blipFill>
        <p:spPr>
          <a:xfrm>
            <a:off x="8125823" y="2071053"/>
            <a:ext cx="3400770" cy="2715893"/>
          </a:xfrm>
          <a:prstGeom prst="rect">
            <a:avLst/>
          </a:prstGeom>
        </p:spPr>
      </p:pic>
    </p:spTree>
    <p:extLst>
      <p:ext uri="{BB962C8B-B14F-4D97-AF65-F5344CB8AC3E}">
        <p14:creationId xmlns:p14="http://schemas.microsoft.com/office/powerpoint/2010/main" val="165794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ttérature académique 16: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71_TF03431380_TF03431380.potx" id="{3EB80C2F-3DBD-42BA-8FFE-45D13301C271}" vid="{18AA12EE-0616-4C76-8CBB-BEAD487DA71A}"/>
    </a:ext>
  </a:extLst>
</a:theme>
</file>

<file path=ppt/theme/theme2.xml><?xml version="1.0" encoding="utf-8"?>
<a:theme xmlns:a="http://schemas.openxmlformats.org/drawingml/2006/main" name="Thèm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4873beb7-5857-4685-be1f-d57550cc96cc"/>
    <ds:schemaRef ds:uri="http://purl.org/dc/terms/"/>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Présentation académique avec rayures et ruban (grand écran)</Template>
  <TotalTime>0</TotalTime>
  <Words>2492</Words>
  <Application>Microsoft Office PowerPoint</Application>
  <PresentationFormat>Grand écran</PresentationFormat>
  <Paragraphs>427</Paragraphs>
  <Slides>46</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46</vt:i4>
      </vt:variant>
    </vt:vector>
  </HeadingPairs>
  <TitlesOfParts>
    <vt:vector size="51" baseType="lpstr">
      <vt:lpstr>Arial</vt:lpstr>
      <vt:lpstr>Euphemia</vt:lpstr>
      <vt:lpstr>Plantagenet Cherokee</vt:lpstr>
      <vt:lpstr>Wingdings</vt:lpstr>
      <vt:lpstr>Littérature académique 16:9</vt:lpstr>
      <vt:lpstr>Contrôle de qualité en tdm</vt:lpstr>
      <vt:lpstr>Programme d’assurance de la qualité</vt:lpstr>
      <vt:lpstr>Procédures et équipement d’essai de contrôle de la qualité</vt:lpstr>
      <vt:lpstr>Synthèse des contrôles de qualité en TDM </vt:lpstr>
      <vt:lpstr>Contrôles de qualité quotidiens</vt:lpstr>
      <vt:lpstr>Contrôles de qualité quotidiens</vt:lpstr>
      <vt:lpstr>Contrôles de qualité quotidiens</vt:lpstr>
      <vt:lpstr>Contrôles de qualité quotidiens</vt:lpstr>
      <vt:lpstr>Contrôles de qualité quotidiens</vt:lpstr>
      <vt:lpstr>Contrôles de qualité quotidiens</vt:lpstr>
      <vt:lpstr>Contrôles de qualité quotidiens</vt:lpstr>
      <vt:lpstr>Contrôles de qualité quotidiens</vt:lpstr>
      <vt:lpstr>Contrôles de qualité quotidiens</vt:lpstr>
      <vt:lpstr>Contrôles de qualité quotidiens</vt:lpstr>
      <vt:lpstr>Contrôles de qualité quotidiens</vt:lpstr>
      <vt:lpstr>Contrôles de qualité quotidiens</vt:lpstr>
      <vt:lpstr>Contrôles de qualité quotidiens</vt:lpstr>
      <vt:lpstr>Contrôles de qualité trimestriels</vt:lpstr>
      <vt:lpstr>Contrôles de qualité trimestriels</vt:lpstr>
      <vt:lpstr>Contrôle des accès</vt:lpstr>
      <vt:lpstr>Contrôles de qualité trimestriels</vt:lpstr>
      <vt:lpstr>Contrôles de qualité trimestriels</vt:lpstr>
      <vt:lpstr>Contrôles de qualité trimestriels</vt:lpstr>
      <vt:lpstr>Contrôles de qualité trimestriels</vt:lpstr>
      <vt:lpstr>Contrôles de qualité trimestriels</vt:lpstr>
      <vt:lpstr>Contrôles de qualité trimestriels</vt:lpstr>
      <vt:lpstr>Contrôle de qualité semestriel</vt:lpstr>
      <vt:lpstr>Contrôle de qualité semestriel</vt:lpstr>
      <vt:lpstr>Contrôle de qualité semestriel</vt:lpstr>
      <vt:lpstr>Présentation PowerPoint</vt:lpstr>
      <vt:lpstr>Présentation PowerPoint</vt:lpstr>
      <vt:lpstr>Présentation PowerPoint</vt:lpstr>
      <vt:lpstr>Contrôles de qualité annuels</vt:lpstr>
      <vt:lpstr>Contrôles de qualité annuels</vt:lpstr>
      <vt:lpstr>Contrôles de qualité annuels</vt:lpstr>
      <vt:lpstr>Contrôles de qualité annuels</vt:lpstr>
      <vt:lpstr>Contrôles de qualité annuels</vt:lpstr>
      <vt:lpstr>Contrôles de qualité annuels</vt:lpstr>
      <vt:lpstr>Contrôles de qualité annuels</vt:lpstr>
      <vt:lpstr>Contrôles de qualité annuels</vt:lpstr>
      <vt:lpstr>Contrôles de qualité annuels</vt:lpstr>
      <vt:lpstr>Contrôles de qualité annuels</vt:lpstr>
      <vt:lpstr>Contrôles de qualité annuels</vt:lpstr>
      <vt:lpstr>Contrôles de qualité annuels</vt:lpstr>
      <vt:lpstr>Contrôles de qualité annuels</vt:lpstr>
      <vt:lpstr>DEVOIRS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2022-01-20T13:51:34Z</dcterms:created>
  <dcterms:modified xsi:type="dcterms:W3CDTF">2022-01-26T15:20:21Z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