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 Bélanger" initials="LB" lastIdx="0" clrIdx="0">
    <p:extLst>
      <p:ext uri="{19B8F6BF-5375-455C-9EA6-DF929625EA0E}">
        <p15:presenceInfo xmlns:p15="http://schemas.microsoft.com/office/powerpoint/2012/main" userId="S-1-5-21-2729426283-1742927246-2372551072-29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237"/>
    <a:srgbClr val="E1C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09/02/2022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/>
              <a:t>http://medecinsansrendezvous.telequebec.tv/articles/406-pourquoi-parle-t-on-de-faux-croup-dans-le-cas-d-une-laryngite-striduleuse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0630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449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599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C59164E2-871A-427B-A131-F8A8D200DC3E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8A739A-5E03-4B48-84CE-8631FAE9903D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2DB53C4D-310B-4BC8-9520-8DAEC1D27331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3E6AD9-2D54-4BFA-9466-394BCC00CA9A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82DBB45-9AC4-4D58-A89C-D1AB30D66880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BCBA29-FA91-4A8C-A253-CBEBEC9A3B1D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299FB-06E4-4EEE-B6D8-128FFAFCB32B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11C1FB-6503-4B2B-9E1A-C2EF2B8A064B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AB8ED0-E0B7-492F-917F-1111BD60BA50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6003E-6DF1-490F-8187-CC63A31A1235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D92541-1D96-4632-B94A-2F1D01DD5337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</a:t>
            </a:r>
          </a:p>
          <a:p>
            <a:pPr lvl="6" rtl="0"/>
            <a:r>
              <a:rPr lang="fr-FR" dirty="0"/>
              <a:t>Septième</a:t>
            </a:r>
          </a:p>
          <a:p>
            <a:pPr lvl="7" rtl="0"/>
            <a:r>
              <a:rPr lang="fr-FR" dirty="0"/>
              <a:t>Huitième</a:t>
            </a:r>
          </a:p>
          <a:p>
            <a:pPr lvl="8" rtl="0"/>
            <a:r>
              <a:rPr lang="fr-FR" dirty="0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BAF20921-4390-4C06-99F6-614FDF3F021C}" type="datetime1">
              <a:rPr lang="fr-FR" smtClean="0"/>
              <a:t>09/02/2022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congenital-pulmonary-agenesis?lang=u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anatomy-rimouski.proxy.collecto.ca/fr/e-Anatomy/Thorax/TDM-axiale-du-thorax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anatomy-rimouski.proxy.collecto.ca/fr/e-Anatomy/Thorax/TDM-axiale-du-thorax" TargetMode="External"/><Relationship Id="rId2" Type="http://schemas.openxmlformats.org/officeDocument/2006/relationships/hyperlink" Target="https://radiopaedia.org/cases/congenital-pulmonary-agenesis?lang=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malignant-pleural-effusion-1?lang=u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influenza-a-pneumonia?lang=u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influenza-a-pneumonia?lang=u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hel-lewin.be/styled-13/blog-34/files/4d98de74becca8a5a1c45a0474f67ded-1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54375/studies/60590?lang=u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anatomy-rimouski.proxy.collecto.ca/fr/e-Anatomy/Tete-et-cou/Tete-et-cou-TDM?at=1644244972902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54375/studies/60590?lang=u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anatomy-rimouski.proxy.collecto.ca/fr/e-Anatomy/Tete-et-cou/Tete-et-cou-TDM?at=1644244972902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natomy-rimouski.proxy.collecto.ca/fr/e-Anatomy/Tete-et-cou/Tete-et-cou-TDM?at=1644244972902" TargetMode="External"/><Relationship Id="rId5" Type="http://schemas.openxmlformats.org/officeDocument/2006/relationships/hyperlink" Target="https://radiopaedia.org/cases/23582/studies/23695?lang=us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23582/studies/23695?lang=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Pathologies des voies respiratoires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fr-FR" dirty="0"/>
              <a:t>L’information dans le PowerPoint provient des notes de cours : </a:t>
            </a:r>
          </a:p>
          <a:p>
            <a:pPr rtl="0"/>
            <a:r>
              <a:rPr lang="fr-FR" i="1" u="sng" dirty="0"/>
              <a:t>Tête, système respiratoire et abdomen (pages 2,29 – 2,30 + 2,62 à 2,83)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1427DD-E5AE-4865-B620-05CF4D51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9F370-77C2-4E22-BBF5-031D06C5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5381897" cy="3609160"/>
          </a:xfrm>
        </p:spPr>
        <p:txBody>
          <a:bodyPr>
            <a:normAutofit/>
          </a:bodyPr>
          <a:lstStyle/>
          <a:p>
            <a:r>
              <a:rPr lang="fr-CA" sz="2800" b="1" dirty="0"/>
              <a:t>Fracture du larynx : </a:t>
            </a:r>
            <a:endParaRPr lang="fr-CA" sz="2800" dirty="0"/>
          </a:p>
          <a:p>
            <a:pPr lvl="1"/>
            <a:r>
              <a:rPr lang="fr-CA" sz="2600" dirty="0"/>
              <a:t>Causée par un trauma</a:t>
            </a:r>
          </a:p>
          <a:p>
            <a:pPr lvl="1"/>
            <a:r>
              <a:rPr lang="fr-CA" sz="2600" dirty="0"/>
              <a:t>Provoque écrasement du larynx (cartilage)</a:t>
            </a:r>
          </a:p>
          <a:p>
            <a:pPr lvl="1"/>
            <a:r>
              <a:rPr lang="fr-CA" sz="2600" dirty="0"/>
              <a:t>Nécessite parfois une trachéotomie d’urgence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239872-10A9-414B-8101-1C3BA51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D4F20D9-4B30-4927-929E-F4FD4A75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du larynx</a:t>
            </a:r>
            <a:endParaRPr lang="fr-CA" sz="3600" dirty="0"/>
          </a:p>
        </p:txBody>
      </p:sp>
      <p:pic>
        <p:nvPicPr>
          <p:cNvPr id="7170" name="Picture 2" descr="Trachéotomie - Médecine Intensive Réanimation">
            <a:extLst>
              <a:ext uri="{FF2B5EF4-FFF2-40B4-BE49-F238E27FC236}">
                <a16:creationId xmlns:a16="http://schemas.microsoft.com/office/drawing/2014/main" id="{442AE0A5-D01A-473C-AFC1-538D266F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33" y="2680854"/>
            <a:ext cx="3211721" cy="26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A95348FD-AE7F-4DCB-A05F-D2D51BDC786A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2,30</a:t>
            </a:r>
          </a:p>
        </p:txBody>
      </p:sp>
    </p:spTree>
    <p:extLst>
      <p:ext uri="{BB962C8B-B14F-4D97-AF65-F5344CB8AC3E}">
        <p14:creationId xmlns:p14="http://schemas.microsoft.com/office/powerpoint/2010/main" val="7721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32140-0B90-407B-9A5F-FF64E9CF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22473-33CF-489C-B2A8-2E824CD7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94" y="2124145"/>
            <a:ext cx="7795601" cy="4414767"/>
          </a:xfrm>
        </p:spPr>
        <p:txBody>
          <a:bodyPr>
            <a:normAutofit lnSpcReduction="10000"/>
          </a:bodyPr>
          <a:lstStyle/>
          <a:p>
            <a:r>
              <a:rPr lang="fr-CA" sz="2800" b="1" dirty="0"/>
              <a:t>Agénésie (pulmonaire) : </a:t>
            </a:r>
          </a:p>
          <a:p>
            <a:pPr lvl="1"/>
            <a:r>
              <a:rPr lang="fr-CA" sz="2600" dirty="0"/>
              <a:t>Absence totale de développement</a:t>
            </a:r>
          </a:p>
          <a:p>
            <a:pPr lvl="1"/>
            <a:endParaRPr lang="fr-CA" sz="2600" dirty="0"/>
          </a:p>
          <a:p>
            <a:pPr lvl="1"/>
            <a:r>
              <a:rPr lang="fr-CA" sz="2600" dirty="0"/>
              <a:t>Signes radiologiques : </a:t>
            </a:r>
          </a:p>
          <a:p>
            <a:pPr lvl="2"/>
            <a:r>
              <a:rPr lang="fr-CA" sz="2400" dirty="0"/>
              <a:t>Absence d’organogénèse : Dans un des hémithorax, il n’y a pas de présence de poumon, de bronche et de vaisseaux. </a:t>
            </a:r>
          </a:p>
          <a:p>
            <a:pPr lvl="2"/>
            <a:endParaRPr lang="fr-CA" sz="2400" dirty="0"/>
          </a:p>
          <a:p>
            <a:pPr lvl="2"/>
            <a:r>
              <a:rPr lang="fr-CA" sz="2400" dirty="0"/>
              <a:t>Cliniquement bien toléré : Hypertrophie du poumon normal, déviation des structures médiastinales du côté normal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270683-F526-4C81-8ABA-C0016AE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11</a:t>
            </a:fld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3805EF-3305-47A7-B3AA-0633511F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94" y="2427909"/>
            <a:ext cx="358140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706555B2-2236-47A5-9FCB-7E408CC370A6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2,62</a:t>
            </a:r>
          </a:p>
        </p:txBody>
      </p:sp>
    </p:spTree>
    <p:extLst>
      <p:ext uri="{BB962C8B-B14F-4D97-AF65-F5344CB8AC3E}">
        <p14:creationId xmlns:p14="http://schemas.microsoft.com/office/powerpoint/2010/main" val="27964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A4BE6-5769-4D57-AF5B-B5CAA793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Agénésie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B6D14D-47DA-4DAC-8665-307FFB6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12</a:t>
            </a:fld>
            <a:endParaRPr lang="fr-FR" dirty="0"/>
          </a:p>
        </p:txBody>
      </p:sp>
      <p:pic>
        <p:nvPicPr>
          <p:cNvPr id="1026" name="Picture 2" descr="https://prod-images-static.radiopaedia.org/images/48100091/d10cdf961576c295efa067ee7983bc_big_gallery.jpeg">
            <a:extLst>
              <a:ext uri="{FF2B5EF4-FFF2-40B4-BE49-F238E27FC236}">
                <a16:creationId xmlns:a16="http://schemas.microsoft.com/office/drawing/2014/main" id="{94D4ACCC-696E-4429-8A69-61B068D3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25" y="2589562"/>
            <a:ext cx="5291251" cy="33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B5D374-EE33-4DC1-91D0-5264C8BC4FE8}"/>
              </a:ext>
            </a:extLst>
          </p:cNvPr>
          <p:cNvSpPr/>
          <p:nvPr/>
        </p:nvSpPr>
        <p:spPr>
          <a:xfrm>
            <a:off x="1051393" y="6096039"/>
            <a:ext cx="5043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3"/>
              </a:rPr>
              <a:t>https://radiopaedia.org/cases/congenital-pulmonary-agenesis?lang=us</a:t>
            </a:r>
            <a:r>
              <a:rPr lang="fr-CA" sz="12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F75F51-7416-4E51-B77E-29BCD52F5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76" y="2599772"/>
            <a:ext cx="4316458" cy="33661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F5F606-72F9-4CCB-9030-1AA1ECD14CAE}"/>
              </a:ext>
            </a:extLst>
          </p:cNvPr>
          <p:cNvSpPr/>
          <p:nvPr/>
        </p:nvSpPr>
        <p:spPr>
          <a:xfrm>
            <a:off x="7789402" y="6096039"/>
            <a:ext cx="3666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5"/>
              </a:rPr>
              <a:t>https://eanatomy-rimouski.proxy.collecto.ca/fr/e-Anatomy/Thorax/TDM-axiale-du-thorax</a:t>
            </a:r>
            <a:r>
              <a:rPr lang="fr-CA" sz="12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41B22-EB0B-43AF-9675-FB21B4390A8F}"/>
              </a:ext>
            </a:extLst>
          </p:cNvPr>
          <p:cNvSpPr/>
          <p:nvPr/>
        </p:nvSpPr>
        <p:spPr>
          <a:xfrm>
            <a:off x="3271215" y="1676442"/>
            <a:ext cx="611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Fenêtre médiastinale</a:t>
            </a:r>
          </a:p>
        </p:txBody>
      </p:sp>
    </p:spTree>
    <p:extLst>
      <p:ext uri="{BB962C8B-B14F-4D97-AF65-F5344CB8AC3E}">
        <p14:creationId xmlns:p14="http://schemas.microsoft.com/office/powerpoint/2010/main" val="13942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A4BE6-5769-4D57-AF5B-B5CAA793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Agénésie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B6D14D-47DA-4DAC-8665-307FFB6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5D374-EE33-4DC1-91D0-5264C8BC4FE8}"/>
              </a:ext>
            </a:extLst>
          </p:cNvPr>
          <p:cNvSpPr/>
          <p:nvPr/>
        </p:nvSpPr>
        <p:spPr>
          <a:xfrm>
            <a:off x="1051393" y="6096039"/>
            <a:ext cx="5043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2"/>
              </a:rPr>
              <a:t>https://radiopaedia.org/cases/congenital-pulmonary-agenesis?lang=us</a:t>
            </a:r>
            <a:r>
              <a:rPr lang="fr-CA" sz="12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F5F606-72F9-4CCB-9030-1AA1ECD14CAE}"/>
              </a:ext>
            </a:extLst>
          </p:cNvPr>
          <p:cNvSpPr/>
          <p:nvPr/>
        </p:nvSpPr>
        <p:spPr>
          <a:xfrm>
            <a:off x="7789402" y="6096039"/>
            <a:ext cx="3666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3"/>
              </a:rPr>
              <a:t>https://eanatomy-rimouski.proxy.collecto.ca/fr/e-Anatomy/Thorax/TDM-axiale-du-thorax</a:t>
            </a:r>
            <a:r>
              <a:rPr lang="fr-CA" sz="12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41B22-EB0B-43AF-9675-FB21B4390A8F}"/>
              </a:ext>
            </a:extLst>
          </p:cNvPr>
          <p:cNvSpPr/>
          <p:nvPr/>
        </p:nvSpPr>
        <p:spPr>
          <a:xfrm>
            <a:off x="3455433" y="1676442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Fenêtre pulmonaire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630F08-BD49-416C-B53E-90E10E298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06" y="2589562"/>
            <a:ext cx="3971054" cy="3281425"/>
          </a:xfrm>
          <a:prstGeom prst="rect">
            <a:avLst/>
          </a:prstGeom>
        </p:spPr>
      </p:pic>
      <p:pic>
        <p:nvPicPr>
          <p:cNvPr id="2050" name="Picture 2" descr="https://prod-images-static.radiopaedia.org/images/48101183/60392bd849ef97a31734b4ee9d7792_big_gallery.jpeg">
            <a:extLst>
              <a:ext uri="{FF2B5EF4-FFF2-40B4-BE49-F238E27FC236}">
                <a16:creationId xmlns:a16="http://schemas.microsoft.com/office/drawing/2014/main" id="{3A7D358E-4B35-450E-928C-1B8A271A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8" y="2589562"/>
            <a:ext cx="60007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34" y="2058098"/>
            <a:ext cx="5134288" cy="4758704"/>
          </a:xfrm>
        </p:spPr>
        <p:txBody>
          <a:bodyPr>
            <a:normAutofit lnSpcReduction="10000"/>
          </a:bodyPr>
          <a:lstStyle/>
          <a:p>
            <a:r>
              <a:rPr lang="fr-CA" sz="2800" b="1" dirty="0"/>
              <a:t>Atrésie : </a:t>
            </a:r>
            <a:endParaRPr lang="fr-CA" sz="2800" dirty="0"/>
          </a:p>
          <a:p>
            <a:pPr lvl="1"/>
            <a:r>
              <a:rPr lang="fr-CA" sz="2600" dirty="0"/>
              <a:t>Occlusion complète ou incomplète d’un orifice ou d’un conduit naturel qui est imperforé</a:t>
            </a:r>
          </a:p>
          <a:p>
            <a:pPr lvl="1"/>
            <a:endParaRPr lang="fr-CA" sz="2600" dirty="0"/>
          </a:p>
          <a:p>
            <a:r>
              <a:rPr lang="fr-CA" sz="2800" dirty="0"/>
              <a:t>Exemple : </a:t>
            </a:r>
            <a:r>
              <a:rPr lang="fr-CA" sz="2800" b="1" dirty="0"/>
              <a:t>Atrésie de l’artère pulmonaire :</a:t>
            </a:r>
          </a:p>
          <a:p>
            <a:pPr lvl="1"/>
            <a:r>
              <a:rPr lang="fr-CA" sz="2600" dirty="0"/>
              <a:t>Absence de communication entre le ventricule droit et l’artère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2,63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27A5AC-033A-45A9-8B7B-BDEC767ED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49" y="2500312"/>
            <a:ext cx="30273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4DAC5-F926-4D1A-BDB6-591418DF3921}"/>
              </a:ext>
            </a:extLst>
          </p:cNvPr>
          <p:cNvSpPr/>
          <p:nvPr/>
        </p:nvSpPr>
        <p:spPr bwMode="auto">
          <a:xfrm>
            <a:off x="7669104" y="2751864"/>
            <a:ext cx="792088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Canal artériel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6C596C7-866C-4A7E-97E4-F32466ECA495}"/>
              </a:ext>
            </a:extLst>
          </p:cNvPr>
          <p:cNvCxnSpPr>
            <a:cxnSpLocks/>
          </p:cNvCxnSpPr>
          <p:nvPr/>
        </p:nvCxnSpPr>
        <p:spPr bwMode="auto">
          <a:xfrm flipH="1">
            <a:off x="7222812" y="3225730"/>
            <a:ext cx="475905" cy="40653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3">
            <a:extLst>
              <a:ext uri="{FF2B5EF4-FFF2-40B4-BE49-F238E27FC236}">
                <a16:creationId xmlns:a16="http://schemas.microsoft.com/office/drawing/2014/main" id="{1B2CBE26-A90A-46E7-9041-5692C4DDE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"/>
          <a:stretch/>
        </p:blipFill>
        <p:spPr bwMode="auto">
          <a:xfrm>
            <a:off x="8760939" y="2317750"/>
            <a:ext cx="34104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9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48838"/>
            <a:ext cx="9628632" cy="2285717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Fistule :</a:t>
            </a:r>
          </a:p>
          <a:p>
            <a:pPr lvl="1"/>
            <a:r>
              <a:rPr lang="fr-CA" sz="2400" dirty="0"/>
              <a:t>Orifice ou conduit anormal donnant passage à des liquides organiques, produits de sécrétion glandulaire, du pus, etc. 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Exemple : </a:t>
            </a:r>
            <a:r>
              <a:rPr lang="fr-CA" sz="2400" b="1" dirty="0"/>
              <a:t>Fistule artérioveineuse du poumon (FAVP) : </a:t>
            </a:r>
          </a:p>
          <a:p>
            <a:pPr lvl="2"/>
            <a:r>
              <a:rPr lang="fr-CA" sz="2000" dirty="0"/>
              <a:t>Communication anormal entre une artère et un veine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2,63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0E1218-C1AD-4522-8AFF-23991CE8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84" y="4081308"/>
            <a:ext cx="3179928" cy="274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83D8F1F-4EEE-4EF3-8D8C-B5921720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72" y="4141986"/>
            <a:ext cx="3173413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4B808C8-C940-4E74-8BDC-84266DC63DB9}"/>
              </a:ext>
            </a:extLst>
          </p:cNvPr>
          <p:cNvCxnSpPr>
            <a:cxnSpLocks/>
          </p:cNvCxnSpPr>
          <p:nvPr/>
        </p:nvCxnSpPr>
        <p:spPr>
          <a:xfrm flipH="1" flipV="1">
            <a:off x="4673944" y="5179689"/>
            <a:ext cx="657823" cy="6025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2C25A9F-C092-4EBA-9CCA-4B8527A75613}"/>
              </a:ext>
            </a:extLst>
          </p:cNvPr>
          <p:cNvCxnSpPr>
            <a:cxnSpLocks/>
          </p:cNvCxnSpPr>
          <p:nvPr/>
        </p:nvCxnSpPr>
        <p:spPr>
          <a:xfrm flipH="1" flipV="1">
            <a:off x="8851564" y="5202232"/>
            <a:ext cx="657823" cy="6025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BC2F03B-78F9-4005-B8AA-F7A7A6F5BEB0}"/>
              </a:ext>
            </a:extLst>
          </p:cNvPr>
          <p:cNvSpPr txBox="1"/>
          <p:nvPr/>
        </p:nvSpPr>
        <p:spPr>
          <a:xfrm>
            <a:off x="9292959" y="4618038"/>
            <a:ext cx="27500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Malformation de type artérioveineuse sur </a:t>
            </a:r>
            <a:r>
              <a:rPr lang="fr-CA" dirty="0" err="1"/>
              <a:t>angio</a:t>
            </a:r>
            <a:r>
              <a:rPr lang="fr-CA" dirty="0"/>
              <a:t>-TDM</a:t>
            </a:r>
          </a:p>
        </p:txBody>
      </p:sp>
    </p:spTree>
    <p:extLst>
      <p:ext uri="{BB962C8B-B14F-4D97-AF65-F5344CB8AC3E}">
        <p14:creationId xmlns:p14="http://schemas.microsoft.com/office/powerpoint/2010/main" val="4124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17" y="2099296"/>
            <a:ext cx="6990383" cy="3986213"/>
          </a:xfrm>
        </p:spPr>
        <p:txBody>
          <a:bodyPr>
            <a:normAutofit/>
          </a:bodyPr>
          <a:lstStyle/>
          <a:p>
            <a:r>
              <a:rPr lang="fr-CA" sz="2400" b="1" dirty="0"/>
              <a:t>Fibrose kystique : </a:t>
            </a:r>
          </a:p>
          <a:p>
            <a:pPr lvl="1"/>
            <a:r>
              <a:rPr lang="fr-CA" sz="2200" dirty="0"/>
              <a:t>Maladie génétique qui touche les voies respiratoires et digestive</a:t>
            </a:r>
          </a:p>
          <a:p>
            <a:pPr lvl="1"/>
            <a:endParaRPr lang="fr-CA" sz="2200" dirty="0"/>
          </a:p>
          <a:p>
            <a:pPr lvl="1"/>
            <a:r>
              <a:rPr lang="fr-CA" sz="2200" dirty="0"/>
              <a:t>Entraîne un épaississement du mucus dans les sinus, les bronches, l’intestin, le pancréas</a:t>
            </a:r>
          </a:p>
          <a:p>
            <a:pPr lvl="1"/>
            <a:endParaRPr lang="fr-CA" sz="2200" dirty="0"/>
          </a:p>
          <a:p>
            <a:pPr lvl="1"/>
            <a:r>
              <a:rPr lang="fr-CA" sz="2200" dirty="0"/>
              <a:t>Les poumons sont souvent les plus durement touchés. Les sécrétions obstruent alors les bronches et les alvéoles pulmonaires.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2,64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D8394BE-5048-4127-BF08-B5C1FE06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13" y="2924726"/>
            <a:ext cx="4701674" cy="215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17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Fibrose kystique</a:t>
            </a:r>
          </a:p>
        </p:txBody>
      </p:sp>
      <p:pic>
        <p:nvPicPr>
          <p:cNvPr id="3074" name="Picture 2" descr="https://prod-images-static.radiopaedia.org/images/53949540/IMG-0001-00120_big_gallery.jpeg">
            <a:extLst>
              <a:ext uri="{FF2B5EF4-FFF2-40B4-BE49-F238E27FC236}">
                <a16:creationId xmlns:a16="http://schemas.microsoft.com/office/drawing/2014/main" id="{9152ED3C-6473-4900-9C95-63902A2D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7" y="1946642"/>
            <a:ext cx="4911358" cy="49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B8DFA1B-0AAB-4406-A5A6-ECC8CC016E1D}"/>
              </a:ext>
            </a:extLst>
          </p:cNvPr>
          <p:cNvCxnSpPr>
            <a:cxnSpLocks/>
          </p:cNvCxnSpPr>
          <p:nvPr/>
        </p:nvCxnSpPr>
        <p:spPr>
          <a:xfrm>
            <a:off x="2906973" y="2534707"/>
            <a:ext cx="2108166" cy="8942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08F4887-08BA-48E5-BAF5-1C2B9AD49242}"/>
              </a:ext>
            </a:extLst>
          </p:cNvPr>
          <p:cNvCxnSpPr>
            <a:cxnSpLocks/>
          </p:cNvCxnSpPr>
          <p:nvPr/>
        </p:nvCxnSpPr>
        <p:spPr>
          <a:xfrm>
            <a:off x="2906973" y="3471487"/>
            <a:ext cx="2108166" cy="206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25020A5-BC62-4215-8557-EE29965CE32A}"/>
              </a:ext>
            </a:extLst>
          </p:cNvPr>
          <p:cNvSpPr txBox="1"/>
          <p:nvPr/>
        </p:nvSpPr>
        <p:spPr>
          <a:xfrm>
            <a:off x="156891" y="2658687"/>
            <a:ext cx="2750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Épaississement des parois des bronches </a:t>
            </a:r>
          </a:p>
        </p:txBody>
      </p:sp>
    </p:spTree>
    <p:extLst>
      <p:ext uri="{BB962C8B-B14F-4D97-AF65-F5344CB8AC3E}">
        <p14:creationId xmlns:p14="http://schemas.microsoft.com/office/powerpoint/2010/main" val="34143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30" y="2107272"/>
            <a:ext cx="6007744" cy="3986213"/>
          </a:xfrm>
        </p:spPr>
        <p:txBody>
          <a:bodyPr>
            <a:normAutofit/>
          </a:bodyPr>
          <a:lstStyle/>
          <a:p>
            <a:r>
              <a:rPr lang="fr-CA" sz="2400" b="1" dirty="0"/>
              <a:t>Rupture du diaphragme : </a:t>
            </a:r>
          </a:p>
          <a:p>
            <a:pPr lvl="1"/>
            <a:r>
              <a:rPr lang="fr-CA" sz="2200" dirty="0"/>
              <a:t>Provoquée par un traumatisme créant une brèche permettant l’ascension dans le thorax des viscères abdominaux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18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2,65</a:t>
            </a:r>
          </a:p>
        </p:txBody>
      </p:sp>
      <p:pic>
        <p:nvPicPr>
          <p:cNvPr id="7" name="Picture 4" descr="scanner rupture diaphragmatique">
            <a:extLst>
              <a:ext uri="{FF2B5EF4-FFF2-40B4-BE49-F238E27FC236}">
                <a16:creationId xmlns:a16="http://schemas.microsoft.com/office/drawing/2014/main" id="{39F54FB6-72B3-4C66-A816-C8549DFB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5" y="2198071"/>
            <a:ext cx="4784588" cy="38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C3B803-B8A5-4D34-A01A-C728C808616D}"/>
              </a:ext>
            </a:extLst>
          </p:cNvPr>
          <p:cNvSpPr txBox="1"/>
          <p:nvPr/>
        </p:nvSpPr>
        <p:spPr>
          <a:xfrm>
            <a:off x="3719568" y="3955903"/>
            <a:ext cx="27500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Rupture diaphragmatique gauche avec hernie gastrique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F3FD0AB-9BB4-40D3-B58D-03DB5A84F31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469650" y="4417568"/>
            <a:ext cx="3192965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53800CE-E74E-49A3-BB9D-7993670A1EA0}"/>
              </a:ext>
            </a:extLst>
          </p:cNvPr>
          <p:cNvCxnSpPr>
            <a:cxnSpLocks/>
          </p:cNvCxnSpPr>
          <p:nvPr/>
        </p:nvCxnSpPr>
        <p:spPr>
          <a:xfrm flipV="1">
            <a:off x="7601803" y="4100379"/>
            <a:ext cx="2620370" cy="21502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B46F832-BE8C-4F43-B372-50B425344810}"/>
              </a:ext>
            </a:extLst>
          </p:cNvPr>
          <p:cNvSpPr txBox="1"/>
          <p:nvPr/>
        </p:nvSpPr>
        <p:spPr>
          <a:xfrm>
            <a:off x="6865574" y="6250675"/>
            <a:ext cx="14724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Estomac</a:t>
            </a:r>
          </a:p>
        </p:txBody>
      </p:sp>
    </p:spTree>
    <p:extLst>
      <p:ext uri="{BB962C8B-B14F-4D97-AF65-F5344CB8AC3E}">
        <p14:creationId xmlns:p14="http://schemas.microsoft.com/office/powerpoint/2010/main" val="3106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F35782-9247-4505-B219-070501A1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0" y="1909799"/>
            <a:ext cx="1613165" cy="516452"/>
          </a:xfrm>
        </p:spPr>
        <p:txBody>
          <a:bodyPr/>
          <a:lstStyle/>
          <a:p>
            <a:r>
              <a:rPr lang="fr-CA" dirty="0"/>
              <a:t>Bronchite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3209" y="2444753"/>
            <a:ext cx="4489704" cy="161044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CA" sz="2400" b="1" dirty="0"/>
              <a:t>Aigüe :</a:t>
            </a:r>
          </a:p>
          <a:p>
            <a:pPr lvl="1"/>
            <a:r>
              <a:rPr lang="fr-CA" sz="2200" dirty="0"/>
              <a:t>Causée par des virus ou bactéries avec une sécrétion excessive de mucus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BF7EFC7-C016-41DA-8E98-EDFE5568B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36365" y="1828456"/>
            <a:ext cx="4489704" cy="516452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Inflammation des bronches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0EB4430-343F-49B8-B20F-A09895F45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7" y="2425441"/>
            <a:ext cx="4489704" cy="1610443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fr-CA" sz="2400" b="1" dirty="0"/>
              <a:t>Chronique :</a:t>
            </a:r>
          </a:p>
          <a:p>
            <a:pPr lvl="1"/>
            <a:r>
              <a:rPr lang="fr-CA" sz="2200" dirty="0"/>
              <a:t>Inflammation de longue durée, principale cause : Cigarette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C142B0-2B5C-42BB-8790-B030A11DC6AC}"/>
              </a:ext>
            </a:extLst>
          </p:cNvPr>
          <p:cNvSpPr txBox="1"/>
          <p:nvPr/>
        </p:nvSpPr>
        <p:spPr>
          <a:xfrm>
            <a:off x="3394683" y="4234487"/>
            <a:ext cx="7514108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CA" sz="2200" dirty="0"/>
              <a:t>La plupart du temps : </a:t>
            </a:r>
            <a:r>
              <a:rPr lang="fr-CA" sz="2200" b="1" dirty="0"/>
              <a:t>Aucun signe radiologique </a:t>
            </a:r>
            <a:r>
              <a:rPr lang="fr-CA" sz="2200" dirty="0"/>
              <a:t>(sauf cas sévère)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7A5E29F-2904-407F-85E3-2006A7FC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6" y="4127528"/>
            <a:ext cx="2688851" cy="263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A200-6E44-4A99-BB91-07D40830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du larynx</a:t>
            </a:r>
            <a:endParaRPr lang="fr-CA" sz="3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97C020-415D-4054-A498-2FD9157F3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664117"/>
            <a:ext cx="5697289" cy="3986784"/>
          </a:xfrm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Laryngites aigües : </a:t>
            </a:r>
          </a:p>
          <a:p>
            <a:pPr lvl="1"/>
            <a:r>
              <a:rPr lang="fr-CA" dirty="0">
                <a:solidFill>
                  <a:srgbClr val="0070C0"/>
                </a:solidFill>
              </a:rPr>
              <a:t>Respiratoire :</a:t>
            </a:r>
            <a:r>
              <a:rPr lang="fr-CA" dirty="0"/>
              <a:t> </a:t>
            </a:r>
          </a:p>
          <a:p>
            <a:pPr lvl="2"/>
            <a:r>
              <a:rPr lang="fr-CA" dirty="0"/>
              <a:t>Poussières, fumée, tabac, au froid, etc.</a:t>
            </a:r>
          </a:p>
          <a:p>
            <a:pPr lvl="1"/>
            <a:r>
              <a:rPr lang="fr-CA" dirty="0">
                <a:solidFill>
                  <a:srgbClr val="0070C0"/>
                </a:solidFill>
              </a:rPr>
              <a:t>Infectieuse : </a:t>
            </a:r>
          </a:p>
          <a:p>
            <a:pPr lvl="2"/>
            <a:r>
              <a:rPr lang="fr-CA" dirty="0"/>
              <a:t>Rhinite, sinusite, </a:t>
            </a:r>
            <a:r>
              <a:rPr lang="fr-CA" dirty="0" err="1"/>
              <a:t>adénoïdite</a:t>
            </a:r>
            <a:r>
              <a:rPr lang="fr-CA" dirty="0"/>
              <a:t>, etc.</a:t>
            </a:r>
          </a:p>
          <a:p>
            <a:pPr lvl="1"/>
            <a:r>
              <a:rPr lang="fr-CA" dirty="0">
                <a:solidFill>
                  <a:srgbClr val="0070C0"/>
                </a:solidFill>
              </a:rPr>
              <a:t>Phonatoire : </a:t>
            </a:r>
          </a:p>
          <a:p>
            <a:pPr lvl="2"/>
            <a:r>
              <a:rPr lang="fr-CA" dirty="0"/>
              <a:t>Surmenage vocal</a:t>
            </a:r>
          </a:p>
          <a:p>
            <a:pPr lvl="1"/>
            <a:r>
              <a:rPr lang="fr-CA" dirty="0">
                <a:solidFill>
                  <a:srgbClr val="0070C0"/>
                </a:solidFill>
              </a:rPr>
              <a:t>Générale : </a:t>
            </a:r>
          </a:p>
          <a:p>
            <a:pPr lvl="2"/>
            <a:r>
              <a:rPr lang="fr-CA" dirty="0"/>
              <a:t>Infection, intoxication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5A4058-C023-4086-81F0-3BB0DF27A944}"/>
              </a:ext>
            </a:extLst>
          </p:cNvPr>
          <p:cNvSpPr txBox="1"/>
          <p:nvPr/>
        </p:nvSpPr>
        <p:spPr>
          <a:xfrm>
            <a:off x="1280160" y="1984676"/>
            <a:ext cx="170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Laryngite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5BB8EB-A701-4827-AE48-B313812B0DFF}"/>
              </a:ext>
            </a:extLst>
          </p:cNvPr>
          <p:cNvSpPr txBox="1"/>
          <p:nvPr/>
        </p:nvSpPr>
        <p:spPr>
          <a:xfrm>
            <a:off x="3514196" y="2022787"/>
            <a:ext cx="514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Inflammation de la muqueuse du larynx</a:t>
            </a:r>
          </a:p>
        </p:txBody>
      </p:sp>
      <p:pic>
        <p:nvPicPr>
          <p:cNvPr id="1026" name="Picture 2" descr="La laryngite allergique | OPA Pratique">
            <a:extLst>
              <a:ext uri="{FF2B5EF4-FFF2-40B4-BE49-F238E27FC236}">
                <a16:creationId xmlns:a16="http://schemas.microsoft.com/office/drawing/2014/main" id="{E1A2D9BB-1EE8-4FE3-B67A-895B13F7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73" y="4596196"/>
            <a:ext cx="2914074" cy="19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87018A7-AA12-40DF-B39E-743CD439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</a:t>
            </a:fld>
            <a:endParaRPr lang="fr-FR" dirty="0"/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B381D817-3614-4148-8E2E-2271704703A7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2,29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43AC793E-60EE-4336-88F5-BB874850B5D8}"/>
              </a:ext>
            </a:extLst>
          </p:cNvPr>
          <p:cNvSpPr txBox="1">
            <a:spLocks/>
          </p:cNvSpPr>
          <p:nvPr/>
        </p:nvSpPr>
        <p:spPr>
          <a:xfrm>
            <a:off x="7353373" y="2678783"/>
            <a:ext cx="4255154" cy="175919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rgbClr val="00B050"/>
                </a:solidFill>
              </a:rPr>
              <a:t>Laryngite chronique : </a:t>
            </a:r>
          </a:p>
          <a:p>
            <a:pPr lvl="1"/>
            <a:r>
              <a:rPr lang="fr-CA" dirty="0"/>
              <a:t>Provoque la dysphonie variable en intensité</a:t>
            </a:r>
          </a:p>
        </p:txBody>
      </p:sp>
    </p:spTree>
    <p:extLst>
      <p:ext uri="{BB962C8B-B14F-4D97-AF65-F5344CB8AC3E}">
        <p14:creationId xmlns:p14="http://schemas.microsoft.com/office/powerpoint/2010/main" val="41247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009602"/>
            <a:ext cx="9628632" cy="1944523"/>
          </a:xfrm>
        </p:spPr>
        <p:txBody>
          <a:bodyPr>
            <a:normAutofit/>
          </a:bodyPr>
          <a:lstStyle/>
          <a:p>
            <a:r>
              <a:rPr lang="fr-CA" sz="2400" b="1" dirty="0"/>
              <a:t>Pleurésie ou pleurite : </a:t>
            </a:r>
          </a:p>
          <a:p>
            <a:pPr lvl="1"/>
            <a:r>
              <a:rPr lang="fr-CA" sz="2200" dirty="0"/>
              <a:t>Inflammation de la plèvre causée par : </a:t>
            </a:r>
          </a:p>
          <a:p>
            <a:pPr lvl="2"/>
            <a:r>
              <a:rPr lang="fr-CA" sz="2000" dirty="0"/>
              <a:t>Virus (grippe)</a:t>
            </a:r>
          </a:p>
          <a:p>
            <a:pPr lvl="2"/>
            <a:r>
              <a:rPr lang="fr-CA" sz="2000" dirty="0"/>
              <a:t>Bactérie (pneumonie)</a:t>
            </a:r>
          </a:p>
          <a:p>
            <a:pPr lvl="2"/>
            <a:r>
              <a:rPr lang="fr-CA" sz="2000" dirty="0"/>
              <a:t>Autres infections (coqueluche, septicémie, abcès)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2,66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DE6CD77-2A0D-4D20-A3F2-8974CE111F1D}"/>
              </a:ext>
            </a:extLst>
          </p:cNvPr>
          <p:cNvSpPr txBox="1">
            <a:spLocks/>
          </p:cNvSpPr>
          <p:nvPr/>
        </p:nvSpPr>
        <p:spPr>
          <a:xfrm>
            <a:off x="164093" y="4135272"/>
            <a:ext cx="3698224" cy="222107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>
                <a:solidFill>
                  <a:srgbClr val="C00000"/>
                </a:solidFill>
              </a:rPr>
              <a:t>Premier temps :</a:t>
            </a:r>
          </a:p>
          <a:p>
            <a:pPr lvl="1"/>
            <a:r>
              <a:rPr lang="fr-CA" sz="2200" dirty="0"/>
              <a:t>La plèvre se dépolit et se recouvre d’un léger dépôt fibrineux (pleurésie sèche) qui occasionne un accolement des feuillets de la plèvre </a:t>
            </a:r>
            <a:r>
              <a:rPr lang="fr-CA" sz="2200" b="1" dirty="0"/>
              <a:t>(symphyse pleurale)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9819DAC-9F4F-4CA5-A5E7-B741F811C188}"/>
              </a:ext>
            </a:extLst>
          </p:cNvPr>
          <p:cNvSpPr txBox="1">
            <a:spLocks/>
          </p:cNvSpPr>
          <p:nvPr/>
        </p:nvSpPr>
        <p:spPr>
          <a:xfrm>
            <a:off x="4135883" y="4135271"/>
            <a:ext cx="3698224" cy="222107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>
                <a:solidFill>
                  <a:srgbClr val="002060"/>
                </a:solidFill>
              </a:rPr>
              <a:t>Deuxième temps :</a:t>
            </a:r>
          </a:p>
          <a:p>
            <a:pPr lvl="1"/>
            <a:r>
              <a:rPr lang="fr-CA" sz="2200" dirty="0"/>
              <a:t>La plèvre sécrète un liquide limpide, parfois hémorragique </a:t>
            </a:r>
            <a:r>
              <a:rPr lang="fr-CA" sz="2200" b="1" dirty="0"/>
              <a:t>(pleurésie avec épanchement)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38901F-26CB-43BE-8A20-2DEFB4F831AA}"/>
              </a:ext>
            </a:extLst>
          </p:cNvPr>
          <p:cNvSpPr txBox="1">
            <a:spLocks/>
          </p:cNvSpPr>
          <p:nvPr/>
        </p:nvSpPr>
        <p:spPr>
          <a:xfrm>
            <a:off x="8107673" y="4135271"/>
            <a:ext cx="3698224" cy="2221078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>
                <a:solidFill>
                  <a:schemeClr val="accent4"/>
                </a:solidFill>
              </a:rPr>
              <a:t>Troisième temps :</a:t>
            </a:r>
          </a:p>
          <a:p>
            <a:pPr lvl="1"/>
            <a:r>
              <a:rPr lang="fr-CA" sz="2200" dirty="0"/>
              <a:t>Le liquide entre les feuillets de la plèvre devient secondairement purulent </a:t>
            </a:r>
            <a:r>
              <a:rPr lang="fr-CA" sz="2200" b="1" dirty="0"/>
              <a:t>(pleurésie purulente)</a:t>
            </a:r>
          </a:p>
        </p:txBody>
      </p:sp>
    </p:spTree>
    <p:extLst>
      <p:ext uri="{BB962C8B-B14F-4D97-AF65-F5344CB8AC3E}">
        <p14:creationId xmlns:p14="http://schemas.microsoft.com/office/powerpoint/2010/main" val="17210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Pleurésie (pleurite)</a:t>
            </a:r>
          </a:p>
        </p:txBody>
      </p:sp>
      <p:pic>
        <p:nvPicPr>
          <p:cNvPr id="4098" name="Picture 2" descr="https://prod-images-static.radiopaedia.org/images/53183892/285f4f31033e683ac2215e40ae92cc_big_gallery.jpeg">
            <a:extLst>
              <a:ext uri="{FF2B5EF4-FFF2-40B4-BE49-F238E27FC236}">
                <a16:creationId xmlns:a16="http://schemas.microsoft.com/office/drawing/2014/main" id="{ABAA0877-808F-4FE5-9734-4C179619D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8"/>
          <a:stretch/>
        </p:blipFill>
        <p:spPr bwMode="auto">
          <a:xfrm>
            <a:off x="1075757" y="2650372"/>
            <a:ext cx="4519826" cy="34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39CC53-9CA7-41A1-B224-20FEC600D713}"/>
              </a:ext>
            </a:extLst>
          </p:cNvPr>
          <p:cNvSpPr/>
          <p:nvPr/>
        </p:nvSpPr>
        <p:spPr>
          <a:xfrm>
            <a:off x="826521" y="1828456"/>
            <a:ext cx="5018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Fenêtre médiastinale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A2C5A08-4A55-4445-910A-A7202FC23CD3}"/>
              </a:ext>
            </a:extLst>
          </p:cNvPr>
          <p:cNvCxnSpPr>
            <a:cxnSpLocks/>
          </p:cNvCxnSpPr>
          <p:nvPr/>
        </p:nvCxnSpPr>
        <p:spPr>
          <a:xfrm flipH="1" flipV="1">
            <a:off x="4449170" y="4840650"/>
            <a:ext cx="696036" cy="3864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prod-images-static.radiopaedia.org/images/53183970/7a381472eed64f5133c31811870c49_big_gallery.jpeg">
            <a:extLst>
              <a:ext uri="{FF2B5EF4-FFF2-40B4-BE49-F238E27FC236}">
                <a16:creationId xmlns:a16="http://schemas.microsoft.com/office/drawing/2014/main" id="{E73411A7-0192-420B-A89E-8F1395C49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8"/>
          <a:stretch/>
        </p:blipFill>
        <p:spPr bwMode="auto">
          <a:xfrm>
            <a:off x="6845653" y="2650372"/>
            <a:ext cx="4519826" cy="34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1921C3-E9AF-4F60-B46F-C767C1C38E8A}"/>
              </a:ext>
            </a:extLst>
          </p:cNvPr>
          <p:cNvSpPr/>
          <p:nvPr/>
        </p:nvSpPr>
        <p:spPr>
          <a:xfrm>
            <a:off x="6746843" y="1848838"/>
            <a:ext cx="4717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Fenêtre pulmonaire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C814EC5-D2C7-4659-A410-3D34C5520610}"/>
              </a:ext>
            </a:extLst>
          </p:cNvPr>
          <p:cNvCxnSpPr>
            <a:cxnSpLocks/>
          </p:cNvCxnSpPr>
          <p:nvPr/>
        </p:nvCxnSpPr>
        <p:spPr>
          <a:xfrm flipH="1" flipV="1">
            <a:off x="10319982" y="4658960"/>
            <a:ext cx="696036" cy="3864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EDF656-25B0-40F5-A0C9-FFD28AFB2F85}"/>
              </a:ext>
            </a:extLst>
          </p:cNvPr>
          <p:cNvSpPr/>
          <p:nvPr/>
        </p:nvSpPr>
        <p:spPr>
          <a:xfrm>
            <a:off x="1075757" y="6198179"/>
            <a:ext cx="4519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4"/>
              </a:rPr>
              <a:t>https://radiopaedia.org/cases/malignant-pleural-effusion-1?lang=us</a:t>
            </a:r>
            <a:r>
              <a:rPr lang="fr-C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7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Pneumonie : </a:t>
            </a:r>
          </a:p>
          <a:p>
            <a:pPr lvl="1"/>
            <a:r>
              <a:rPr lang="fr-CA" sz="2200" dirty="0"/>
              <a:t>Maladie d’origine virale ou bactérienne</a:t>
            </a:r>
          </a:p>
          <a:p>
            <a:pPr lvl="1"/>
            <a:r>
              <a:rPr lang="fr-CA" sz="2200" dirty="0"/>
              <a:t>Provoque douleur thoracique intense et brutale, frisson, toux pénible et fréquente donnant expectorations gommeuse et épaisse</a:t>
            </a:r>
          </a:p>
          <a:p>
            <a:pPr lvl="1"/>
            <a:r>
              <a:rPr lang="fr-CA" sz="2200" dirty="0"/>
              <a:t>Inflammation des poumons entrainant accumulation de liquide dans certaines régions des poumons </a:t>
            </a:r>
          </a:p>
          <a:p>
            <a:pPr lvl="1"/>
            <a:r>
              <a:rPr lang="fr-CA" sz="2200" b="1" dirty="0"/>
              <a:t>Plusieurs types de pneumonie </a:t>
            </a:r>
            <a:r>
              <a:rPr lang="fr-CA" sz="2200" dirty="0"/>
              <a:t>(dépend de la localisation et de la cause de l’inflammation) </a:t>
            </a:r>
          </a:p>
          <a:p>
            <a:r>
              <a:rPr lang="fr-CA" sz="2400" b="1" dirty="0"/>
              <a:t>Signes radiologiques </a:t>
            </a:r>
            <a:r>
              <a:rPr lang="fr-CA" sz="2400" dirty="0"/>
              <a:t>: Zone radio-opaques (liquide)</a:t>
            </a:r>
          </a:p>
          <a:p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2,67</a:t>
            </a:r>
          </a:p>
        </p:txBody>
      </p:sp>
    </p:spTree>
    <p:extLst>
      <p:ext uri="{BB962C8B-B14F-4D97-AF65-F5344CB8AC3E}">
        <p14:creationId xmlns:p14="http://schemas.microsoft.com/office/powerpoint/2010/main" val="3297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79EDC-FE5B-4014-9F49-48836A1D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01" y="2011018"/>
            <a:ext cx="11780748" cy="4527894"/>
          </a:xfrm>
        </p:spPr>
        <p:txBody>
          <a:bodyPr>
            <a:normAutofit fontScale="85000" lnSpcReduction="20000"/>
          </a:bodyPr>
          <a:lstStyle/>
          <a:p>
            <a:r>
              <a:rPr lang="fr-CA" sz="2400" b="1" dirty="0"/>
              <a:t>Pneumonie par aspiration ou pneumonie de déglutition : </a:t>
            </a:r>
          </a:p>
          <a:p>
            <a:pPr lvl="1"/>
            <a:r>
              <a:rPr lang="fr-CA" sz="2200" dirty="0"/>
              <a:t>Causée par l’aspiration d’un corps étranger ou de la nourriture dans les poumons</a:t>
            </a:r>
          </a:p>
          <a:p>
            <a:pPr lvl="1"/>
            <a:r>
              <a:rPr lang="fr-CA" sz="2200" dirty="0"/>
              <a:t>Irritation des bronches et entraine de l’œdème </a:t>
            </a:r>
          </a:p>
          <a:p>
            <a:pPr lvl="1"/>
            <a:endParaRPr lang="fr-CA" sz="2200" dirty="0"/>
          </a:p>
          <a:p>
            <a:r>
              <a:rPr lang="fr-CA" sz="2400" b="1" dirty="0"/>
              <a:t>Bronchopneumonie : </a:t>
            </a:r>
          </a:p>
          <a:p>
            <a:pPr lvl="1"/>
            <a:r>
              <a:rPr lang="fr-CA" sz="2200" dirty="0"/>
              <a:t>Commence par l’inflammation des bronches et des bronchioles (bronchite)</a:t>
            </a:r>
          </a:p>
          <a:p>
            <a:pPr lvl="1"/>
            <a:r>
              <a:rPr lang="fr-CA" sz="2200" dirty="0"/>
              <a:t>Par la suite, les bactéries migrent vers le parenchyme pulmonaire</a:t>
            </a:r>
          </a:p>
          <a:p>
            <a:pPr lvl="1"/>
            <a:endParaRPr lang="fr-CA" sz="2200" dirty="0"/>
          </a:p>
          <a:p>
            <a:r>
              <a:rPr lang="fr-CA" sz="2400" b="1" dirty="0"/>
              <a:t>Pneumonie lobaire : </a:t>
            </a:r>
          </a:p>
          <a:p>
            <a:pPr lvl="1"/>
            <a:r>
              <a:rPr lang="fr-CA" sz="2200" dirty="0"/>
              <a:t>Généralement localisée à 1 ou 2 lobes se présentant comme une opacité purulente assez homogène</a:t>
            </a:r>
          </a:p>
          <a:p>
            <a:pPr lvl="1"/>
            <a:r>
              <a:rPr lang="fr-CA" sz="2200" dirty="0"/>
              <a:t>Habituellement, les lésions commencent en périphérie (près de la plèvre) puis migrent vers la partie centrale)</a:t>
            </a:r>
          </a:p>
          <a:p>
            <a:pPr lvl="1"/>
            <a:endParaRPr lang="fr-CA" sz="2200" dirty="0"/>
          </a:p>
          <a:p>
            <a:r>
              <a:rPr lang="fr-CA" sz="2400" b="1" dirty="0"/>
              <a:t>Pneumonie virale : </a:t>
            </a:r>
          </a:p>
          <a:p>
            <a:pPr lvl="1"/>
            <a:r>
              <a:rPr lang="fr-CA" sz="2200" dirty="0"/>
              <a:t>Entraine l’inflammation du tissus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C8470-850E-406A-BAF2-86170CF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B0252-A1FB-47CD-BF59-46A7CAE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Pneumonie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6ABA0E7-1432-49A7-A012-9E03975F6133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2,67</a:t>
            </a:r>
          </a:p>
        </p:txBody>
      </p:sp>
    </p:spTree>
    <p:extLst>
      <p:ext uri="{BB962C8B-B14F-4D97-AF65-F5344CB8AC3E}">
        <p14:creationId xmlns:p14="http://schemas.microsoft.com/office/powerpoint/2010/main" val="22334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86C91-D020-4601-9DCD-0D2F0287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Pneumonie</a:t>
            </a:r>
            <a:r>
              <a:rPr lang="fr-CA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1091D1-2D61-4DA4-BB6F-D3634827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24</a:t>
            </a:fld>
            <a:endParaRPr lang="fr-FR" dirty="0"/>
          </a:p>
        </p:txBody>
      </p:sp>
      <p:pic>
        <p:nvPicPr>
          <p:cNvPr id="6146" name="Picture 2" descr="https://prod-images-static.radiopaedia.org/images/52202163/9d12b7b17d6cf2bc4e575303263c13_big_gallery.jpeg">
            <a:extLst>
              <a:ext uri="{FF2B5EF4-FFF2-40B4-BE49-F238E27FC236}">
                <a16:creationId xmlns:a16="http://schemas.microsoft.com/office/drawing/2014/main" id="{0CFC4088-28CD-4C89-834C-16E2B0B4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5" y="2707134"/>
            <a:ext cx="4387148" cy="29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od-images-static.radiopaedia.org/images/52202254/1be8d535de27b66b4beeea31b94111_big_gallery.jpeg">
            <a:extLst>
              <a:ext uri="{FF2B5EF4-FFF2-40B4-BE49-F238E27FC236}">
                <a16:creationId xmlns:a16="http://schemas.microsoft.com/office/drawing/2014/main" id="{AF49BAB3-0DE3-43DF-A6FA-26189854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09" y="2707134"/>
            <a:ext cx="4478883" cy="30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974D60-57EF-47ED-8023-09B370B21C62}"/>
              </a:ext>
            </a:extLst>
          </p:cNvPr>
          <p:cNvSpPr/>
          <p:nvPr/>
        </p:nvSpPr>
        <p:spPr>
          <a:xfrm>
            <a:off x="6094476" y="1883074"/>
            <a:ext cx="5018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Fenêtre médiastinale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461F2-C319-4EFE-9B21-2F096A6238CC}"/>
              </a:ext>
            </a:extLst>
          </p:cNvPr>
          <p:cNvSpPr/>
          <p:nvPr/>
        </p:nvSpPr>
        <p:spPr>
          <a:xfrm>
            <a:off x="930306" y="1860601"/>
            <a:ext cx="4717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Fenêtre pulmonaire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690F2-6283-44F1-9698-FC43BD39E602}"/>
              </a:ext>
            </a:extLst>
          </p:cNvPr>
          <p:cNvSpPr/>
          <p:nvPr/>
        </p:nvSpPr>
        <p:spPr>
          <a:xfrm>
            <a:off x="1238819" y="5895769"/>
            <a:ext cx="410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>
                <a:hlinkClick r:id="rId4"/>
              </a:rPr>
              <a:t>https://radiopaedia.org/cases/influenza-a-pneumonia?lang=us</a:t>
            </a:r>
            <a:r>
              <a:rPr lang="fr-CA" sz="1200" dirty="0"/>
              <a:t>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8C4E3A1-CC13-4A8E-98B8-27F2D2C43BC2}"/>
              </a:ext>
            </a:extLst>
          </p:cNvPr>
          <p:cNvCxnSpPr>
            <a:cxnSpLocks/>
          </p:cNvCxnSpPr>
          <p:nvPr/>
        </p:nvCxnSpPr>
        <p:spPr>
          <a:xfrm>
            <a:off x="1801504" y="3548417"/>
            <a:ext cx="379010" cy="284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1D46624-89BB-4297-B4F0-018CBC0BB91A}"/>
              </a:ext>
            </a:extLst>
          </p:cNvPr>
          <p:cNvCxnSpPr>
            <a:cxnSpLocks/>
          </p:cNvCxnSpPr>
          <p:nvPr/>
        </p:nvCxnSpPr>
        <p:spPr>
          <a:xfrm flipH="1">
            <a:off x="4517409" y="3529411"/>
            <a:ext cx="327546" cy="303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91401C3-D3BE-4B14-BF02-CBB4E9B67125}"/>
              </a:ext>
            </a:extLst>
          </p:cNvPr>
          <p:cNvCxnSpPr>
            <a:cxnSpLocks/>
          </p:cNvCxnSpPr>
          <p:nvPr/>
        </p:nvCxnSpPr>
        <p:spPr>
          <a:xfrm flipH="1">
            <a:off x="4681182" y="4041542"/>
            <a:ext cx="327546" cy="303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D08431D-A66E-4E7C-9B1B-A3C91B92F2BA}"/>
              </a:ext>
            </a:extLst>
          </p:cNvPr>
          <p:cNvCxnSpPr>
            <a:cxnSpLocks/>
          </p:cNvCxnSpPr>
          <p:nvPr/>
        </p:nvCxnSpPr>
        <p:spPr>
          <a:xfrm flipH="1" flipV="1">
            <a:off x="4517409" y="4705658"/>
            <a:ext cx="327546" cy="462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D9AD3A1-0D47-4428-9019-7F20FCF23A4B}"/>
              </a:ext>
            </a:extLst>
          </p:cNvPr>
          <p:cNvCxnSpPr>
            <a:cxnSpLocks/>
          </p:cNvCxnSpPr>
          <p:nvPr/>
        </p:nvCxnSpPr>
        <p:spPr>
          <a:xfrm flipV="1">
            <a:off x="2381077" y="5052257"/>
            <a:ext cx="425355" cy="231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D3208-D938-4562-A6FD-B301B85B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Pneumonie</a:t>
            </a:r>
            <a:endParaRPr lang="fr-CA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D3B792-9F6A-4AE3-8E52-FAC5D8F8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25</a:t>
            </a:fld>
            <a:endParaRPr lang="fr-FR" dirty="0"/>
          </a:p>
        </p:txBody>
      </p:sp>
      <p:pic>
        <p:nvPicPr>
          <p:cNvPr id="7170" name="Picture 2" descr="https://prod-images-static.radiopaedia.org/images/52202882/e1bca23fa0c8502f0a7077b57cf544_big_gallery.jpeg">
            <a:extLst>
              <a:ext uri="{FF2B5EF4-FFF2-40B4-BE49-F238E27FC236}">
                <a16:creationId xmlns:a16="http://schemas.microsoft.com/office/drawing/2014/main" id="{857FD171-1BCA-4D14-B954-0922FA1F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96" y="1911913"/>
            <a:ext cx="4769213" cy="48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6ACFEB-D81E-48E7-B304-9C14850A0EF0}"/>
              </a:ext>
            </a:extLst>
          </p:cNvPr>
          <p:cNvSpPr/>
          <p:nvPr/>
        </p:nvSpPr>
        <p:spPr>
          <a:xfrm>
            <a:off x="8331409" y="5894685"/>
            <a:ext cx="2744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3"/>
              </a:rPr>
              <a:t>https://radiopaedia.org/cases/influenza-a-pneumonia?lang=us</a:t>
            </a:r>
            <a:r>
              <a:rPr lang="fr-CA" sz="1200" dirty="0"/>
              <a:t>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3A02D6C-63D2-4C51-A701-C97A2BEC1DA5}"/>
              </a:ext>
            </a:extLst>
          </p:cNvPr>
          <p:cNvCxnSpPr>
            <a:cxnSpLocks/>
          </p:cNvCxnSpPr>
          <p:nvPr/>
        </p:nvCxnSpPr>
        <p:spPr>
          <a:xfrm>
            <a:off x="2953711" y="3011105"/>
            <a:ext cx="260092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0607073-ABE9-4146-A5A6-189A2EA3F814}"/>
              </a:ext>
            </a:extLst>
          </p:cNvPr>
          <p:cNvCxnSpPr>
            <a:cxnSpLocks/>
          </p:cNvCxnSpPr>
          <p:nvPr/>
        </p:nvCxnSpPr>
        <p:spPr>
          <a:xfrm>
            <a:off x="2953711" y="4692054"/>
            <a:ext cx="260092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5512CB8-7FE1-4D92-91CC-20B04EA098BA}"/>
              </a:ext>
            </a:extLst>
          </p:cNvPr>
          <p:cNvCxnSpPr>
            <a:cxnSpLocks/>
          </p:cNvCxnSpPr>
          <p:nvPr/>
        </p:nvCxnSpPr>
        <p:spPr>
          <a:xfrm>
            <a:off x="1897255" y="5688340"/>
            <a:ext cx="260092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8B1FA8C-3C44-4574-962C-13156BDD4956}"/>
              </a:ext>
            </a:extLst>
          </p:cNvPr>
          <p:cNvSpPr txBox="1"/>
          <p:nvPr/>
        </p:nvSpPr>
        <p:spPr>
          <a:xfrm>
            <a:off x="2323467" y="2795661"/>
            <a:ext cx="622991" cy="43088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CA" sz="2200" dirty="0"/>
              <a:t>VCS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7DCBFE-DE86-4219-9EA6-233319890E4D}"/>
              </a:ext>
            </a:extLst>
          </p:cNvPr>
          <p:cNvSpPr txBox="1"/>
          <p:nvPr/>
        </p:nvSpPr>
        <p:spPr>
          <a:xfrm>
            <a:off x="2397135" y="4476610"/>
            <a:ext cx="545342" cy="43088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CA" sz="2200" dirty="0"/>
              <a:t>OD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E91C12-7F35-40A8-8CDB-417CD325F15B}"/>
              </a:ext>
            </a:extLst>
          </p:cNvPr>
          <p:cNvSpPr txBox="1"/>
          <p:nvPr/>
        </p:nvSpPr>
        <p:spPr>
          <a:xfrm>
            <a:off x="1242693" y="5463798"/>
            <a:ext cx="664926" cy="43088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CA" sz="2200" dirty="0"/>
              <a:t>Foie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82CEB15-6961-4E0C-971C-D2DFEAC1F8C7}"/>
              </a:ext>
            </a:extLst>
          </p:cNvPr>
          <p:cNvCxnSpPr>
            <a:cxnSpLocks/>
          </p:cNvCxnSpPr>
          <p:nvPr/>
        </p:nvCxnSpPr>
        <p:spPr>
          <a:xfrm>
            <a:off x="4064670" y="3410804"/>
            <a:ext cx="379010" cy="284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E2FA55D-5E5D-44D7-ADF7-3F517ECE2B21}"/>
              </a:ext>
            </a:extLst>
          </p:cNvPr>
          <p:cNvCxnSpPr>
            <a:cxnSpLocks/>
          </p:cNvCxnSpPr>
          <p:nvPr/>
        </p:nvCxnSpPr>
        <p:spPr>
          <a:xfrm>
            <a:off x="3875165" y="3922276"/>
            <a:ext cx="379010" cy="284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08EC1E1-95D0-40B3-AD4E-F56A94FE134C}"/>
              </a:ext>
            </a:extLst>
          </p:cNvPr>
          <p:cNvCxnSpPr>
            <a:cxnSpLocks/>
          </p:cNvCxnSpPr>
          <p:nvPr/>
        </p:nvCxnSpPr>
        <p:spPr>
          <a:xfrm flipH="1">
            <a:off x="7506340" y="3125839"/>
            <a:ext cx="286532" cy="284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B5081B9-BD2F-4382-B4BB-EE88EAC38DD6}"/>
              </a:ext>
            </a:extLst>
          </p:cNvPr>
          <p:cNvCxnSpPr>
            <a:cxnSpLocks/>
          </p:cNvCxnSpPr>
          <p:nvPr/>
        </p:nvCxnSpPr>
        <p:spPr>
          <a:xfrm flipH="1">
            <a:off x="7792872" y="3670531"/>
            <a:ext cx="387556" cy="2353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405DF36-B733-472B-89C5-9684792F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du larynx</a:t>
            </a:r>
            <a:endParaRPr lang="fr-CA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393930-84B9-441D-8DCD-29CB8538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63" y="2108371"/>
            <a:ext cx="8333397" cy="4597229"/>
          </a:xfrm>
        </p:spPr>
        <p:txBody>
          <a:bodyPr>
            <a:normAutofit lnSpcReduction="10000"/>
          </a:bodyPr>
          <a:lstStyle/>
          <a:p>
            <a:r>
              <a:rPr lang="fr-CA" sz="2800" b="1" dirty="0">
                <a:solidFill>
                  <a:srgbClr val="0070C0"/>
                </a:solidFill>
              </a:rPr>
              <a:t>Laryngite striduleuse (faux croup) :</a:t>
            </a:r>
          </a:p>
          <a:p>
            <a:pPr lvl="1"/>
            <a:r>
              <a:rPr lang="fr-CA" sz="2600" dirty="0"/>
              <a:t>Infection virale </a:t>
            </a:r>
          </a:p>
          <a:p>
            <a:pPr lvl="2"/>
            <a:r>
              <a:rPr lang="fr-CA" sz="2400" dirty="0"/>
              <a:t>Cause de l’enflure dans la gorge et aux cordes vocales</a:t>
            </a:r>
          </a:p>
          <a:p>
            <a:pPr lvl="2"/>
            <a:r>
              <a:rPr lang="fr-CA" sz="2400" dirty="0"/>
              <a:t>Principalement enfants de moins 5 ans</a:t>
            </a:r>
          </a:p>
          <a:p>
            <a:pPr lvl="2"/>
            <a:r>
              <a:rPr lang="fr-CA" sz="2400" dirty="0"/>
              <a:t>Survient la nuit…chez l’enfant enrhumé, adénoïdien ou début rougeole</a:t>
            </a:r>
          </a:p>
          <a:p>
            <a:pPr lvl="1"/>
            <a:r>
              <a:rPr lang="fr-CA" sz="2600" dirty="0"/>
              <a:t>Provoque une crise de dyspnée laryngée brutale, forte toux</a:t>
            </a:r>
          </a:p>
          <a:p>
            <a:pPr lvl="1"/>
            <a:r>
              <a:rPr lang="fr-CA" sz="2600" dirty="0"/>
              <a:t>Traitement : </a:t>
            </a:r>
          </a:p>
          <a:p>
            <a:pPr lvl="2"/>
            <a:r>
              <a:rPr lang="fr-CA" sz="2400" dirty="0"/>
              <a:t>Humidifier l’air </a:t>
            </a:r>
          </a:p>
          <a:p>
            <a:pPr lvl="2"/>
            <a:r>
              <a:rPr lang="fr-CA" sz="2400" dirty="0"/>
              <a:t>Sortir dehors par temps froid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92C984-F1D9-48E1-8C7D-7BEF7C8A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16A6121C-C62D-4A85-8957-6730CA460F5E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2,29</a:t>
            </a:r>
          </a:p>
        </p:txBody>
      </p:sp>
    </p:spTree>
    <p:extLst>
      <p:ext uri="{BB962C8B-B14F-4D97-AF65-F5344CB8AC3E}">
        <p14:creationId xmlns:p14="http://schemas.microsoft.com/office/powerpoint/2010/main" val="11830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405DF36-B733-472B-89C5-9684792F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du larynx</a:t>
            </a:r>
            <a:endParaRPr lang="fr-CA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393930-84B9-441D-8DCD-29CB8538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21" y="1828456"/>
            <a:ext cx="7641183" cy="2719394"/>
          </a:xfrm>
        </p:spPr>
        <p:txBody>
          <a:bodyPr>
            <a:norm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Laryngite aigüe œdémateuse </a:t>
            </a:r>
            <a:r>
              <a:rPr lang="fr-CA" sz="2400" b="1" u="sng" dirty="0">
                <a:solidFill>
                  <a:srgbClr val="0070C0"/>
                </a:solidFill>
              </a:rPr>
              <a:t>(épiglottite) </a:t>
            </a:r>
          </a:p>
          <a:p>
            <a:pPr lvl="1"/>
            <a:r>
              <a:rPr lang="fr-CA" sz="2400" dirty="0"/>
              <a:t>Infection bactérienne de l’épiglotte 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Peut rapidement entrainer la mort 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Blocage des voies respiratoires par l’enflure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92C984-F1D9-48E1-8C7D-7BEF7C8A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4</a:t>
            </a:fld>
            <a:endParaRPr lang="fr-FR" dirty="0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16A6121C-C62D-4A85-8957-6730CA460F5E}"/>
              </a:ext>
            </a:extLst>
          </p:cNvPr>
          <p:cNvSpPr/>
          <p:nvPr/>
        </p:nvSpPr>
        <p:spPr>
          <a:xfrm>
            <a:off x="9953897" y="926758"/>
            <a:ext cx="1887807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Pages 2,29 – 2,30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120638-C393-475C-B309-02BF0BFD68FB}"/>
              </a:ext>
            </a:extLst>
          </p:cNvPr>
          <p:cNvSpPr/>
          <p:nvPr/>
        </p:nvSpPr>
        <p:spPr>
          <a:xfrm>
            <a:off x="8190064" y="2092022"/>
            <a:ext cx="3130143" cy="2786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u="sng" dirty="0">
                <a:solidFill>
                  <a:schemeClr val="tx1"/>
                </a:solidFill>
              </a:rPr>
              <a:t>URGENCE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CA" dirty="0">
              <a:solidFill>
                <a:schemeClr val="tx1"/>
              </a:solidFill>
            </a:endParaRPr>
          </a:p>
          <a:p>
            <a:pPr algn="ctr"/>
            <a:r>
              <a:rPr lang="fr-CA" dirty="0">
                <a:solidFill>
                  <a:schemeClr val="tx1"/>
                </a:solidFill>
              </a:rPr>
              <a:t>Œdème important à l’épiglotte</a:t>
            </a:r>
          </a:p>
          <a:p>
            <a:pPr algn="ctr"/>
            <a:endParaRPr lang="fr-CA" dirty="0">
              <a:solidFill>
                <a:schemeClr val="tx1"/>
              </a:solidFill>
            </a:endParaRPr>
          </a:p>
          <a:p>
            <a:pPr algn="ctr"/>
            <a:r>
              <a:rPr lang="fr-CA" dirty="0">
                <a:solidFill>
                  <a:schemeClr val="tx1"/>
                </a:solidFill>
              </a:rPr>
              <a:t>Danger d’obstruction du larynx</a:t>
            </a:r>
          </a:p>
          <a:p>
            <a:pPr algn="ctr"/>
            <a:endParaRPr lang="fr-CA" dirty="0">
              <a:solidFill>
                <a:schemeClr val="tx1"/>
              </a:solidFill>
            </a:endParaRPr>
          </a:p>
          <a:p>
            <a:pPr algn="ctr"/>
            <a:r>
              <a:rPr lang="fr-CA" dirty="0">
                <a:solidFill>
                  <a:schemeClr val="tx1"/>
                </a:solidFill>
              </a:rPr>
              <a:t>ARRÊTE RESPIRATOIRE POSSIBLE</a:t>
            </a:r>
          </a:p>
        </p:txBody>
      </p:sp>
      <p:pic>
        <p:nvPicPr>
          <p:cNvPr id="2050" name="Picture 2" descr="Laryngite Epiglottite | Cou | IMAGERIE PEDIATRIQUE">
            <a:extLst>
              <a:ext uri="{FF2B5EF4-FFF2-40B4-BE49-F238E27FC236}">
                <a16:creationId xmlns:a16="http://schemas.microsoft.com/office/drawing/2014/main" id="{A5878663-27EB-4B4A-AC82-7F37A126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80" y="431428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D9C82A-F7B2-4920-B6C8-D1D0A89686E8}"/>
              </a:ext>
            </a:extLst>
          </p:cNvPr>
          <p:cNvSpPr/>
          <p:nvPr/>
        </p:nvSpPr>
        <p:spPr>
          <a:xfrm>
            <a:off x="1926646" y="6427113"/>
            <a:ext cx="4517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4"/>
              </a:rPr>
              <a:t>http://www.michel-lewin.be/styled-13/blog-34/files/4d98de74becca8a5a1c45a0474f67ded-16.html</a:t>
            </a:r>
            <a:r>
              <a:rPr lang="fr-CA" sz="11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8B9A7-CAC2-4000-9980-D0BAF139C96E}"/>
              </a:ext>
            </a:extLst>
          </p:cNvPr>
          <p:cNvSpPr/>
          <p:nvPr/>
        </p:nvSpPr>
        <p:spPr>
          <a:xfrm>
            <a:off x="7825112" y="5453888"/>
            <a:ext cx="3860045" cy="554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u="sng" dirty="0">
                <a:solidFill>
                  <a:srgbClr val="FF0000"/>
                </a:solidFill>
              </a:rPr>
              <a:t>NE JAMAIS COUCHER LE PATIENT</a:t>
            </a:r>
            <a:endParaRPr lang="fr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487D2-FC6B-4092-B216-2E920B7D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92" y="590859"/>
            <a:ext cx="9628632" cy="97928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bg2"/>
                </a:solidFill>
              </a:rPr>
              <a:t>Laryngite aigüe œdémateuse </a:t>
            </a:r>
            <a:r>
              <a:rPr lang="fr-CA" sz="3200" b="1" u="sng" dirty="0">
                <a:solidFill>
                  <a:schemeClr val="bg2"/>
                </a:solidFill>
              </a:rPr>
              <a:t>(épiglottite) 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AD727D-4AEE-4595-98B4-AA255473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4B730E-751C-4EA0-8514-5A0CAFDC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8" y="2611760"/>
            <a:ext cx="4012093" cy="3763725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9BDE96A-E685-4D0D-B40B-F0F3626FD4B7}"/>
              </a:ext>
            </a:extLst>
          </p:cNvPr>
          <p:cNvCxnSpPr>
            <a:cxnSpLocks/>
          </p:cNvCxnSpPr>
          <p:nvPr/>
        </p:nvCxnSpPr>
        <p:spPr>
          <a:xfrm flipV="1">
            <a:off x="1854926" y="4302036"/>
            <a:ext cx="1358537" cy="6879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93D3782-38F2-460C-BAA8-68F0EA2ABF45}"/>
              </a:ext>
            </a:extLst>
          </p:cNvPr>
          <p:cNvSpPr/>
          <p:nvPr/>
        </p:nvSpPr>
        <p:spPr>
          <a:xfrm>
            <a:off x="1378218" y="6439526"/>
            <a:ext cx="4001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>
                <a:hlinkClick r:id="rId3"/>
              </a:rPr>
              <a:t>https://radiopaedia.org/cases/54375/studies/60590?lang=us</a:t>
            </a:r>
            <a:r>
              <a:rPr lang="fr-CA" sz="1200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3FBE97C-CDA3-4D78-9C7A-6492155B9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38" y="2357805"/>
            <a:ext cx="3747293" cy="38488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C7824E5-1F32-4F17-971E-4C95EE5E28E5}"/>
              </a:ext>
            </a:extLst>
          </p:cNvPr>
          <p:cNvCxnSpPr>
            <a:cxnSpLocks/>
          </p:cNvCxnSpPr>
          <p:nvPr/>
        </p:nvCxnSpPr>
        <p:spPr>
          <a:xfrm flipV="1">
            <a:off x="7062651" y="4312686"/>
            <a:ext cx="1214846" cy="810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5487175-1E1B-4A32-AD49-190D39B6620D}"/>
              </a:ext>
            </a:extLst>
          </p:cNvPr>
          <p:cNvSpPr/>
          <p:nvPr/>
        </p:nvSpPr>
        <p:spPr>
          <a:xfrm>
            <a:off x="6594838" y="6256520"/>
            <a:ext cx="3905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5"/>
              </a:rPr>
              <a:t>https://eanatomy-rimouski.proxy.collecto.ca/fr/e-Anatomy/Tete-et-cou/Tete-et-cou-TDM?at=1644244972902</a:t>
            </a:r>
            <a:r>
              <a:rPr lang="fr-CA" sz="1200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A851F9-C5C0-47B1-8D1C-D57BB38A085D}"/>
              </a:ext>
            </a:extLst>
          </p:cNvPr>
          <p:cNvSpPr txBox="1"/>
          <p:nvPr/>
        </p:nvSpPr>
        <p:spPr>
          <a:xfrm>
            <a:off x="251356" y="1988473"/>
            <a:ext cx="504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Quel plan de coupe est représenté sur ces images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DF83E7-FB32-4BED-A48A-EC1935180986}"/>
              </a:ext>
            </a:extLst>
          </p:cNvPr>
          <p:cNvSpPr/>
          <p:nvPr/>
        </p:nvSpPr>
        <p:spPr>
          <a:xfrm>
            <a:off x="5208482" y="1785365"/>
            <a:ext cx="17750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000" b="1" cap="none" spc="0" dirty="0">
                <a:ln/>
                <a:solidFill>
                  <a:schemeClr val="accent4"/>
                </a:solidFill>
                <a:effectLst/>
              </a:rPr>
              <a:t>Sagittal</a:t>
            </a:r>
          </a:p>
        </p:txBody>
      </p:sp>
    </p:spTree>
    <p:extLst>
      <p:ext uri="{BB962C8B-B14F-4D97-AF65-F5344CB8AC3E}">
        <p14:creationId xmlns:p14="http://schemas.microsoft.com/office/powerpoint/2010/main" val="39810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487D2-FC6B-4092-B216-2E920B7D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92" y="590859"/>
            <a:ext cx="9628632" cy="97928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bg2"/>
                </a:solidFill>
              </a:rPr>
              <a:t>Laryngite aigüe œdémateuse </a:t>
            </a:r>
            <a:r>
              <a:rPr lang="fr-CA" sz="3200" b="1" u="sng" dirty="0">
                <a:solidFill>
                  <a:schemeClr val="bg2"/>
                </a:solidFill>
              </a:rPr>
              <a:t>(épiglottite) 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AD727D-4AEE-4595-98B4-AA255473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6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A851F9-C5C0-47B1-8D1C-D57BB38A085D}"/>
              </a:ext>
            </a:extLst>
          </p:cNvPr>
          <p:cNvSpPr txBox="1"/>
          <p:nvPr/>
        </p:nvSpPr>
        <p:spPr>
          <a:xfrm>
            <a:off x="251356" y="1988473"/>
            <a:ext cx="504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Quel plan de coupe est représenté sur ces images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DF83E7-FB32-4BED-A48A-EC1935180986}"/>
              </a:ext>
            </a:extLst>
          </p:cNvPr>
          <p:cNvSpPr/>
          <p:nvPr/>
        </p:nvSpPr>
        <p:spPr>
          <a:xfrm>
            <a:off x="5477081" y="1785365"/>
            <a:ext cx="12378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000" b="1" cap="none" spc="0" dirty="0">
                <a:ln/>
                <a:solidFill>
                  <a:schemeClr val="accent4"/>
                </a:solidFill>
                <a:effectLst/>
              </a:rPr>
              <a:t>Axial</a:t>
            </a:r>
          </a:p>
        </p:txBody>
      </p:sp>
      <p:pic>
        <p:nvPicPr>
          <p:cNvPr id="4098" name="Picture 2" descr="https://prod-images-static.radiopaedia.org/images/31460937/7458e4274b154b6be5606148faf9e5_big_gallery.jpeg">
            <a:extLst>
              <a:ext uri="{FF2B5EF4-FFF2-40B4-BE49-F238E27FC236}">
                <a16:creationId xmlns:a16="http://schemas.microsoft.com/office/drawing/2014/main" id="{FCA32F63-77D3-40D3-BEA4-6F630C0E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29" y="2529828"/>
            <a:ext cx="3531598" cy="35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E5B496-32A0-4840-BDF2-405A6E4123FC}"/>
              </a:ext>
            </a:extLst>
          </p:cNvPr>
          <p:cNvSpPr/>
          <p:nvPr/>
        </p:nvSpPr>
        <p:spPr>
          <a:xfrm>
            <a:off x="772620" y="6128641"/>
            <a:ext cx="4001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>
                <a:hlinkClick r:id="rId3"/>
              </a:rPr>
              <a:t>https://radiopaedia.org/cases/54375/studies/60590?lang=us</a:t>
            </a:r>
            <a:r>
              <a:rPr lang="fr-CA" sz="12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A691BB-12F4-4640-AC1B-753D0550D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73" y="2529828"/>
            <a:ext cx="3115858" cy="35289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E48BC-EE66-42EA-9ED1-DEB55A9936E0}"/>
              </a:ext>
            </a:extLst>
          </p:cNvPr>
          <p:cNvSpPr/>
          <p:nvPr/>
        </p:nvSpPr>
        <p:spPr>
          <a:xfrm>
            <a:off x="6183085" y="6125517"/>
            <a:ext cx="4001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5"/>
              </a:rPr>
              <a:t>https://eanatomy-rimouski.proxy.collecto.ca/fr/e-Anatomy/Tete-et-cou/Tete-et-cou-TDM?at=1644244972902</a:t>
            </a:r>
            <a:r>
              <a:rPr lang="fr-CA" sz="1200" dirty="0"/>
              <a:t>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1ECDD54-258F-4619-B2D7-5D40E13E35C7}"/>
              </a:ext>
            </a:extLst>
          </p:cNvPr>
          <p:cNvCxnSpPr>
            <a:cxnSpLocks/>
          </p:cNvCxnSpPr>
          <p:nvPr/>
        </p:nvCxnSpPr>
        <p:spPr>
          <a:xfrm flipV="1">
            <a:off x="1332412" y="4162698"/>
            <a:ext cx="1358537" cy="6879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08986FE-7C35-44F7-A9B8-C0BA8BDEFFBC}"/>
              </a:ext>
            </a:extLst>
          </p:cNvPr>
          <p:cNvCxnSpPr>
            <a:cxnSpLocks/>
          </p:cNvCxnSpPr>
          <p:nvPr/>
        </p:nvCxnSpPr>
        <p:spPr>
          <a:xfrm flipV="1">
            <a:off x="6514917" y="4245160"/>
            <a:ext cx="1358537" cy="6879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6DB4325-72CE-406C-8C96-15DDB629DB3B}"/>
              </a:ext>
            </a:extLst>
          </p:cNvPr>
          <p:cNvCxnSpPr>
            <a:cxnSpLocks/>
          </p:cNvCxnSpPr>
          <p:nvPr/>
        </p:nvCxnSpPr>
        <p:spPr>
          <a:xfrm flipH="1">
            <a:off x="2917372" y="3048000"/>
            <a:ext cx="722811" cy="54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5BB7F77-C5C5-4EBE-AFD3-61724652E35F}"/>
              </a:ext>
            </a:extLst>
          </p:cNvPr>
          <p:cNvSpPr txBox="1"/>
          <p:nvPr/>
        </p:nvSpPr>
        <p:spPr>
          <a:xfrm>
            <a:off x="3640183" y="2863334"/>
            <a:ext cx="861133" cy="369332"/>
          </a:xfrm>
          <a:prstGeom prst="rect">
            <a:avLst/>
          </a:prstGeom>
          <a:noFill/>
          <a:ln w="28575">
            <a:solidFill>
              <a:srgbClr val="E1CA5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bg2"/>
                </a:solidFill>
              </a:rPr>
              <a:t>Langue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70AA2C8-146C-4B0F-B5FD-6302F98D45B3}"/>
              </a:ext>
            </a:extLst>
          </p:cNvPr>
          <p:cNvCxnSpPr>
            <a:cxnSpLocks/>
          </p:cNvCxnSpPr>
          <p:nvPr/>
        </p:nvCxnSpPr>
        <p:spPr>
          <a:xfrm flipH="1">
            <a:off x="8059784" y="2973296"/>
            <a:ext cx="422365" cy="984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F3168EFD-5D30-4813-B9E5-438193DC6D84}"/>
              </a:ext>
            </a:extLst>
          </p:cNvPr>
          <p:cNvSpPr txBox="1"/>
          <p:nvPr/>
        </p:nvSpPr>
        <p:spPr>
          <a:xfrm>
            <a:off x="8483163" y="2603964"/>
            <a:ext cx="861133" cy="369332"/>
          </a:xfrm>
          <a:prstGeom prst="rect">
            <a:avLst/>
          </a:prstGeom>
          <a:noFill/>
          <a:ln w="28575">
            <a:solidFill>
              <a:srgbClr val="E1CA5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bg2"/>
                </a:solidFill>
              </a:rPr>
              <a:t>Langue</a:t>
            </a:r>
          </a:p>
        </p:txBody>
      </p:sp>
    </p:spTree>
    <p:extLst>
      <p:ext uri="{BB962C8B-B14F-4D97-AF65-F5344CB8AC3E}">
        <p14:creationId xmlns:p14="http://schemas.microsoft.com/office/powerpoint/2010/main" val="11673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405DF36-B733-472B-89C5-9684792F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du larynx</a:t>
            </a:r>
            <a:endParaRPr lang="fr-CA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393930-84B9-441D-8DCD-29CB8538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63" y="2108372"/>
            <a:ext cx="8333397" cy="1362114"/>
          </a:xfrm>
        </p:spPr>
        <p:txBody>
          <a:bodyPr>
            <a:normAutofit/>
          </a:bodyPr>
          <a:lstStyle/>
          <a:p>
            <a:r>
              <a:rPr lang="fr-CA" sz="2800" b="1" dirty="0" err="1"/>
              <a:t>Laryngocèle</a:t>
            </a:r>
            <a:endParaRPr lang="fr-CA" sz="2800" b="1" dirty="0"/>
          </a:p>
          <a:p>
            <a:pPr lvl="1"/>
            <a:r>
              <a:rPr lang="fr-CA" sz="2600" dirty="0"/>
              <a:t>Formation de poches remplies d’air</a:t>
            </a:r>
          </a:p>
          <a:p>
            <a:pPr lvl="2"/>
            <a:r>
              <a:rPr lang="fr-CA" sz="2400" dirty="0"/>
              <a:t>Développées à partir du ventricule de </a:t>
            </a:r>
            <a:r>
              <a:rPr lang="fr-CA" sz="2400" dirty="0" err="1"/>
              <a:t>Morgani</a:t>
            </a:r>
            <a:endParaRPr lang="fr-CA" sz="2400" dirty="0"/>
          </a:p>
          <a:p>
            <a:pPr marL="457200" lvl="1" indent="0">
              <a:buNone/>
            </a:pPr>
            <a:endParaRPr lang="fr-CA" sz="26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92C984-F1D9-48E1-8C7D-7BEF7C8A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7</a:t>
            </a:fld>
            <a:endParaRPr lang="fr-FR" dirty="0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16A6121C-C62D-4A85-8957-6730CA460F5E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2,30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31FACF-34D4-444D-83F6-E0FF842FD4BE}"/>
              </a:ext>
            </a:extLst>
          </p:cNvPr>
          <p:cNvSpPr txBox="1"/>
          <p:nvPr/>
        </p:nvSpPr>
        <p:spPr>
          <a:xfrm>
            <a:off x="3207025" y="2108371"/>
            <a:ext cx="423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Hernie de la muqueuse laryngée</a:t>
            </a:r>
          </a:p>
        </p:txBody>
      </p:sp>
      <p:pic>
        <p:nvPicPr>
          <p:cNvPr id="5122" name="Picture 2" descr="https://prod-images-static.radiopaedia.org/images/4096606/a42413aaa67391542a098e7aff1442_big_gallery.jpg">
            <a:extLst>
              <a:ext uri="{FF2B5EF4-FFF2-40B4-BE49-F238E27FC236}">
                <a16:creationId xmlns:a16="http://schemas.microsoft.com/office/drawing/2014/main" id="{BB312FDD-574D-412A-B11E-4433E22C8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14191" r="20975" b="19342"/>
          <a:stretch/>
        </p:blipFill>
        <p:spPr bwMode="auto">
          <a:xfrm>
            <a:off x="1731417" y="3470486"/>
            <a:ext cx="2951216" cy="32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2EC898-159B-41B4-9F70-76AC910FF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19" y="3470486"/>
            <a:ext cx="2802350" cy="31738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E0D88-5833-4E8B-ADFB-9C06EFDC154F}"/>
              </a:ext>
            </a:extLst>
          </p:cNvPr>
          <p:cNvSpPr/>
          <p:nvPr/>
        </p:nvSpPr>
        <p:spPr>
          <a:xfrm rot="16200000">
            <a:off x="416634" y="5076874"/>
            <a:ext cx="2167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5"/>
              </a:rPr>
              <a:t>https://radiopaedia.org/cases/23582/studies/23695?lang=us</a:t>
            </a:r>
            <a:r>
              <a:rPr lang="fr-CA" sz="12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328DC-93F7-4099-BC94-B4D41291C219}"/>
              </a:ext>
            </a:extLst>
          </p:cNvPr>
          <p:cNvSpPr/>
          <p:nvPr/>
        </p:nvSpPr>
        <p:spPr>
          <a:xfrm rot="16200000">
            <a:off x="8247061" y="4734241"/>
            <a:ext cx="3173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6"/>
              </a:rPr>
              <a:t>https://eanatomy-rimouski.proxy.collecto.ca/fr/e-Anatomy/Tete-et-cou/Tete-et-cou-TDM?at=1644244972902</a:t>
            </a:r>
            <a:r>
              <a:rPr lang="fr-CA" sz="1200" dirty="0"/>
              <a:t>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EB6AB9-8F08-4348-BC79-C91A3A52428F}"/>
              </a:ext>
            </a:extLst>
          </p:cNvPr>
          <p:cNvCxnSpPr>
            <a:cxnSpLocks/>
          </p:cNvCxnSpPr>
          <p:nvPr/>
        </p:nvCxnSpPr>
        <p:spPr>
          <a:xfrm>
            <a:off x="2107474" y="3814354"/>
            <a:ext cx="520814" cy="899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>
            <a:extLst>
              <a:ext uri="{FF2B5EF4-FFF2-40B4-BE49-F238E27FC236}">
                <a16:creationId xmlns:a16="http://schemas.microsoft.com/office/drawing/2014/main" id="{7D148CF8-8F3E-4AD7-8A19-1B98C219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7248" r="12694" b="6438"/>
          <a:stretch/>
        </p:blipFill>
        <p:spPr bwMode="auto">
          <a:xfrm>
            <a:off x="10339268" y="2065244"/>
            <a:ext cx="1695978" cy="28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43A6C54-ED87-4F46-BE8C-99BDCA87EED8}"/>
              </a:ext>
            </a:extLst>
          </p:cNvPr>
          <p:cNvCxnSpPr>
            <a:cxnSpLocks/>
          </p:cNvCxnSpPr>
          <p:nvPr/>
        </p:nvCxnSpPr>
        <p:spPr>
          <a:xfrm>
            <a:off x="10023565" y="2944032"/>
            <a:ext cx="810391" cy="365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FD318-8404-4D03-AF72-1C82DD48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50"/>
            <a:ext cx="3091543" cy="839834"/>
          </a:xfrm>
        </p:spPr>
        <p:txBody>
          <a:bodyPr>
            <a:normAutofit/>
          </a:bodyPr>
          <a:lstStyle/>
          <a:p>
            <a:r>
              <a:rPr lang="fr-CA" sz="2800" b="1" dirty="0" err="1"/>
              <a:t>Laryngocèle</a:t>
            </a:r>
            <a:endParaRPr lang="fr-CA" sz="2800" b="1" dirty="0"/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806A1D-5D24-4A8D-B5C8-F5D927E7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8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53459D2-B304-4428-8A08-93C51FBC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du larynx</a:t>
            </a:r>
            <a:endParaRPr lang="fr-CA" sz="3600" dirty="0"/>
          </a:p>
        </p:txBody>
      </p:sp>
      <p:pic>
        <p:nvPicPr>
          <p:cNvPr id="6146" name="Picture 2" descr="https://prod-images-static.radiopaedia.org/images/4096745/12ef30869242ce8d5a0e634b4f2709_big_gallery.jpg">
            <a:extLst>
              <a:ext uri="{FF2B5EF4-FFF2-40B4-BE49-F238E27FC236}">
                <a16:creationId xmlns:a16="http://schemas.microsoft.com/office/drawing/2014/main" id="{FC22B627-84EB-4BDE-8E9E-144132319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14191" r="15460" b="12522"/>
          <a:stretch/>
        </p:blipFill>
        <p:spPr bwMode="auto">
          <a:xfrm>
            <a:off x="4432664" y="2163999"/>
            <a:ext cx="3666308" cy="39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CC633A-C7CD-4EF0-9411-BB518D9D475A}"/>
              </a:ext>
            </a:extLst>
          </p:cNvPr>
          <p:cNvCxnSpPr>
            <a:cxnSpLocks/>
          </p:cNvCxnSpPr>
          <p:nvPr/>
        </p:nvCxnSpPr>
        <p:spPr>
          <a:xfrm>
            <a:off x="4511040" y="3709851"/>
            <a:ext cx="975359" cy="382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>
            <a:extLst>
              <a:ext uri="{FF2B5EF4-FFF2-40B4-BE49-F238E27FC236}">
                <a16:creationId xmlns:a16="http://schemas.microsoft.com/office/drawing/2014/main" id="{4A94699D-7A50-4FC4-8B9F-FD40A176D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7248" r="12694" b="6438"/>
          <a:stretch/>
        </p:blipFill>
        <p:spPr bwMode="auto">
          <a:xfrm>
            <a:off x="9212814" y="2163999"/>
            <a:ext cx="1695978" cy="28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305EF08-8075-4E89-9671-6815609C8DBF}"/>
              </a:ext>
            </a:extLst>
          </p:cNvPr>
          <p:cNvCxnSpPr>
            <a:cxnSpLocks/>
          </p:cNvCxnSpPr>
          <p:nvPr/>
        </p:nvCxnSpPr>
        <p:spPr>
          <a:xfrm>
            <a:off x="9212814" y="3143794"/>
            <a:ext cx="606099" cy="398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95593-7F38-4C6D-B74B-0032945CBBD9}"/>
              </a:ext>
            </a:extLst>
          </p:cNvPr>
          <p:cNvSpPr/>
          <p:nvPr/>
        </p:nvSpPr>
        <p:spPr>
          <a:xfrm>
            <a:off x="4371703" y="6261913"/>
            <a:ext cx="4001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>
                <a:hlinkClick r:id="rId4"/>
              </a:rPr>
              <a:t>https://radiopaedia.org/cases/23582/studies/23695?lang=us</a:t>
            </a:r>
            <a:r>
              <a:rPr lang="fr-C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1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A406F-5B9D-455A-9578-640FD4B8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50"/>
            <a:ext cx="9628632" cy="1423308"/>
          </a:xfrm>
        </p:spPr>
        <p:txBody>
          <a:bodyPr>
            <a:normAutofit/>
          </a:bodyPr>
          <a:lstStyle/>
          <a:p>
            <a:r>
              <a:rPr lang="fr-CA" sz="2800" b="1" dirty="0"/>
              <a:t>Laryngectomie : </a:t>
            </a:r>
          </a:p>
          <a:p>
            <a:pPr lvl="1"/>
            <a:r>
              <a:rPr lang="fr-CA" sz="2600" dirty="0"/>
              <a:t>Intervention chirurgicale qui consiste en l’ablation totale ou partielle du larynx (cas de tumeur)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CB049E-FA54-4B18-8D86-7F7CEB57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6F26188-D8AE-4147-8D6E-E23827BA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Pathologies du larynx</a:t>
            </a:r>
            <a:endParaRPr lang="fr-CA" sz="36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8EE7980-837C-4235-B57A-0AC36332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87" y="3674448"/>
            <a:ext cx="2922588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https://upload.wikimedia.org/wikipedia/commons/e/ef/Voice_prosthesis.jpg">
            <a:extLst>
              <a:ext uri="{FF2B5EF4-FFF2-40B4-BE49-F238E27FC236}">
                <a16:creationId xmlns:a16="http://schemas.microsoft.com/office/drawing/2014/main" id="{A8CB9264-7313-4C94-916A-70929FE05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/>
          <a:stretch/>
        </p:blipFill>
        <p:spPr bwMode="auto">
          <a:xfrm>
            <a:off x="5902070" y="3548877"/>
            <a:ext cx="2922587" cy="313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53F904-1978-4060-A704-46D350589ABB}"/>
              </a:ext>
            </a:extLst>
          </p:cNvPr>
          <p:cNvSpPr txBox="1"/>
          <p:nvPr/>
        </p:nvSpPr>
        <p:spPr>
          <a:xfrm>
            <a:off x="9067001" y="4857025"/>
            <a:ext cx="2750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Prothèse phonatoire entre la trachée et l’œsophage </a:t>
            </a:r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0EFEC896-ECD8-4D3E-9051-3F2534B8DD27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2,30</a:t>
            </a:r>
          </a:p>
        </p:txBody>
      </p:sp>
    </p:spTree>
    <p:extLst>
      <p:ext uri="{BB962C8B-B14F-4D97-AF65-F5344CB8AC3E}">
        <p14:creationId xmlns:p14="http://schemas.microsoft.com/office/powerpoint/2010/main" val="27101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d’illustrations « tableau noir » (grand écran)</Template>
  <TotalTime>749</TotalTime>
  <Words>1168</Words>
  <Application>Microsoft Office PowerPoint</Application>
  <PresentationFormat>Grand écran</PresentationFormat>
  <Paragraphs>218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Microsoft YaHei</vt:lpstr>
      <vt:lpstr>Arial</vt:lpstr>
      <vt:lpstr>Calibri</vt:lpstr>
      <vt:lpstr>Times New Roman</vt:lpstr>
      <vt:lpstr>Wingdings</vt:lpstr>
      <vt:lpstr>Sujets éducatifs 16 x 9</vt:lpstr>
      <vt:lpstr>Pathologies des voies respiratoires</vt:lpstr>
      <vt:lpstr>Pathologies du larynx</vt:lpstr>
      <vt:lpstr>Pathologies du larynx</vt:lpstr>
      <vt:lpstr>Pathologies du larynx</vt:lpstr>
      <vt:lpstr>Laryngite aigüe œdémateuse (épiglottite) </vt:lpstr>
      <vt:lpstr>Laryngite aigüe œdémateuse (épiglottite) </vt:lpstr>
      <vt:lpstr>Pathologies du larynx</vt:lpstr>
      <vt:lpstr>Pathologies du larynx</vt:lpstr>
      <vt:lpstr>Pathologies du larynx</vt:lpstr>
      <vt:lpstr>Pathologies du larynx</vt:lpstr>
      <vt:lpstr>Pathologies pulmonaires</vt:lpstr>
      <vt:lpstr>Agénésie pulmonaire</vt:lpstr>
      <vt:lpstr>Agénésie pulmonaire</vt:lpstr>
      <vt:lpstr>Pathologies pulmonaires</vt:lpstr>
      <vt:lpstr>Pathologies pulmonaires</vt:lpstr>
      <vt:lpstr>Pathologies pulmonaires</vt:lpstr>
      <vt:lpstr>Fibrose kystique</vt:lpstr>
      <vt:lpstr>Pathologies pulmonaires</vt:lpstr>
      <vt:lpstr>Pathologies pulmonaires</vt:lpstr>
      <vt:lpstr>Pathologies pulmonaires</vt:lpstr>
      <vt:lpstr>Pleurésie (pleurite)</vt:lpstr>
      <vt:lpstr>Pathologies pulmonaires</vt:lpstr>
      <vt:lpstr>Pneumonie</vt:lpstr>
      <vt:lpstr>Pneumonie </vt:lpstr>
      <vt:lpstr>Pneumonie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Pathologies des voies respiratoires</dc:title>
  <dc:creator>Luc Bélanger</dc:creator>
  <cp:lastModifiedBy>Luc Bélanger</cp:lastModifiedBy>
  <cp:revision>67</cp:revision>
  <dcterms:created xsi:type="dcterms:W3CDTF">2022-02-07T13:35:19Z</dcterms:created>
  <dcterms:modified xsi:type="dcterms:W3CDTF">2022-02-09T15:18:36Z</dcterms:modified>
</cp:coreProperties>
</file>