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3"/>
  </p:notesMasterIdLst>
  <p:handoutMasterIdLst>
    <p:handoutMasterId r:id="rId54"/>
  </p:handoutMasterIdLst>
  <p:sldIdLst>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 id="295" r:id="rId34"/>
    <p:sldId id="297" r:id="rId35"/>
    <p:sldId id="298" r:id="rId36"/>
    <p:sldId id="299" r:id="rId37"/>
    <p:sldId id="301" r:id="rId38"/>
    <p:sldId id="300"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303"/>
    <a:srgbClr val="008001"/>
    <a:srgbClr val="1F497D"/>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06799F8-075E-4A3A-A7F6-7FBC6576F1A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4674"/>
  </p:normalViewPr>
  <p:slideViewPr>
    <p:cSldViewPr snapToGrid="0">
      <p:cViewPr varScale="1">
        <p:scale>
          <a:sx n="70" d="100"/>
          <a:sy n="70" d="100"/>
        </p:scale>
        <p:origin x="73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62"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E47F476-161E-4A04-A0FB-965A0EEB43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832E49AB-875B-42C8-941C-0DE0DBD2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C986AE-92B6-4832-B1DF-14054B7D0A74}" type="datetime1">
              <a:rPr lang="fr-FR" smtClean="0"/>
              <a:t>26/04/2022</a:t>
            </a:fld>
            <a:endParaRPr lang="fr-FR" dirty="0"/>
          </a:p>
        </p:txBody>
      </p:sp>
      <p:sp>
        <p:nvSpPr>
          <p:cNvPr id="4" name="Espace réservé du pied de page 3">
            <a:extLst>
              <a:ext uri="{FF2B5EF4-FFF2-40B4-BE49-F238E27FC236}">
                <a16:creationId xmlns:a16="http://schemas.microsoft.com/office/drawing/2014/main" id="{23EFBA4A-EC84-4A1C-951D-F76333FEE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60085306-E124-4DA3-9455-10E28A78F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FAA0D8-202C-4D3D-887A-429ECB6FFB65}" type="slidenum">
              <a:rPr lang="fr-FR" smtClean="0"/>
              <a:t>‹N°›</a:t>
            </a:fld>
            <a:endParaRPr lang="fr-FR"/>
          </a:p>
        </p:txBody>
      </p:sp>
    </p:spTree>
    <p:extLst>
      <p:ext uri="{BB962C8B-B14F-4D97-AF65-F5344CB8AC3E}">
        <p14:creationId xmlns:p14="http://schemas.microsoft.com/office/powerpoint/2010/main" val="223340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9EEE-8DB2-493D-8F1A-E375BAA97B55}" type="datetime1">
              <a:rPr lang="fr-FR" smtClean="0"/>
              <a:pPr/>
              <a:t>26/04/2022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014E932-560F-4669-93FB-097F2F5C1185}" type="slidenum">
              <a:rPr lang="fr-FR" noProof="0" smtClean="0"/>
              <a:t>‹N°›</a:t>
            </a:fld>
            <a:endParaRPr lang="fr-FR" noProof="0"/>
          </a:p>
        </p:txBody>
      </p:sp>
    </p:spTree>
    <p:extLst>
      <p:ext uri="{BB962C8B-B14F-4D97-AF65-F5344CB8AC3E}">
        <p14:creationId xmlns:p14="http://schemas.microsoft.com/office/powerpoint/2010/main" val="419864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014E932-560F-4669-93FB-097F2F5C1185}" type="slidenum">
              <a:rPr lang="fr-FR" smtClean="0"/>
              <a:t>1</a:t>
            </a:fld>
            <a:endParaRPr lang="fr-FR"/>
          </a:p>
        </p:txBody>
      </p:sp>
    </p:spTree>
    <p:extLst>
      <p:ext uri="{BB962C8B-B14F-4D97-AF65-F5344CB8AC3E}">
        <p14:creationId xmlns:p14="http://schemas.microsoft.com/office/powerpoint/2010/main" val="155592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6014E932-560F-4669-93FB-097F2F5C1185}" type="slidenum">
              <a:rPr lang="fr-FR" noProof="0" smtClean="0"/>
              <a:t>45</a:t>
            </a:fld>
            <a:endParaRPr lang="fr-FR" noProof="0"/>
          </a:p>
        </p:txBody>
      </p:sp>
    </p:spTree>
    <p:extLst>
      <p:ext uri="{BB962C8B-B14F-4D97-AF65-F5344CB8AC3E}">
        <p14:creationId xmlns:p14="http://schemas.microsoft.com/office/powerpoint/2010/main" val="34839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6014E932-560F-4669-93FB-097F2F5C1185}" type="slidenum">
              <a:rPr lang="fr-FR" noProof="0" smtClean="0"/>
              <a:t>46</a:t>
            </a:fld>
            <a:endParaRPr lang="fr-FR" noProof="0"/>
          </a:p>
        </p:txBody>
      </p:sp>
    </p:spTree>
    <p:extLst>
      <p:ext uri="{BB962C8B-B14F-4D97-AF65-F5344CB8AC3E}">
        <p14:creationId xmlns:p14="http://schemas.microsoft.com/office/powerpoint/2010/main" val="408433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915128" y="1397977"/>
            <a:ext cx="8361229" cy="3007447"/>
          </a:xfrm>
        </p:spPr>
        <p:txBody>
          <a:bodyPr rtlCol="0" anchor="ctr" anchorCtr="0">
            <a:noAutofit/>
          </a:bodyPr>
          <a:lstStyle>
            <a:lvl1pPr algn="ctr">
              <a:defRPr sz="6600" cap="none" baseline="0">
                <a:solidFill>
                  <a:schemeClr val="tx2"/>
                </a:solidFill>
              </a:defRPr>
            </a:lvl1pPr>
          </a:lstStyle>
          <a:p>
            <a:pPr rtl="0"/>
            <a:r>
              <a:rPr lang="fr-FR" noProof="0"/>
              <a:t>Modifiez le style du titre</a:t>
            </a:r>
          </a:p>
        </p:txBody>
      </p:sp>
      <p:sp>
        <p:nvSpPr>
          <p:cNvPr id="3" name="Sous-titre 2"/>
          <p:cNvSpPr>
            <a:spLocks noGrp="1"/>
          </p:cNvSpPr>
          <p:nvPr>
            <p:ph type="subTitle" idx="1"/>
          </p:nvPr>
        </p:nvSpPr>
        <p:spPr>
          <a:xfrm>
            <a:off x="2679906" y="4475023"/>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BFF37E50-AA4A-4D4E-A358-67098D6C9C7D}" type="datetime1">
              <a:rPr lang="fr-FR" noProof="0" smtClean="0"/>
              <a:t>26/04/2022</a:t>
            </a:fld>
            <a:endParaRPr lang="fr-FR" noProof="0"/>
          </a:p>
        </p:txBody>
      </p:sp>
      <p:sp>
        <p:nvSpPr>
          <p:cNvPr id="5" name="Espace réservé au pied de page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r>
              <a:rPr lang="fr-FR" noProof="0"/>
              <a:t>Ajouter un pied de page </a:t>
            </a:r>
          </a:p>
        </p:txBody>
      </p:sp>
      <p:sp>
        <p:nvSpPr>
          <p:cNvPr id="6" name="Espace réservé du numéro de diapositive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B38049E5-7B53-4E85-8972-7D6C4BCE5BB9}" type="slidenum">
              <a:rPr lang="fr-FR" noProof="0" smtClean="0"/>
              <a:t>‹N°›</a:t>
            </a:fld>
            <a:endParaRPr lang="fr-FR" noProof="0"/>
          </a:p>
        </p:txBody>
      </p:sp>
      <p:sp>
        <p:nvSpPr>
          <p:cNvPr id="13" name="Forme de L 12">
            <a:extLst>
              <a:ext uri="{FF2B5EF4-FFF2-40B4-BE49-F238E27FC236}">
                <a16:creationId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15" name="Forme de L 14">
            <a:extLst>
              <a:ext uri="{FF2B5EF4-FFF2-40B4-BE49-F238E27FC236}">
                <a16:creationId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8" name="Forme de L 7">
            <a:extLst>
              <a:ext uri="{FF2B5EF4-FFF2-40B4-BE49-F238E27FC236}">
                <a16:creationId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12" name="Forme de L 11">
            <a:extLst>
              <a:ext uri="{FF2B5EF4-FFF2-40B4-BE49-F238E27FC236}">
                <a16:creationId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9012958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1485900"/>
          </a:xfrm>
        </p:spPr>
        <p:txBody>
          <a:bodyPr rtlCol="0">
            <a:normAutofit/>
          </a:bodyPr>
          <a:lstStyle>
            <a:lvl1pPr>
              <a:defRPr sz="4800">
                <a:solidFill>
                  <a:schemeClr val="tx2"/>
                </a:solidFill>
              </a:defRPr>
            </a:lvl1pPr>
          </a:lstStyle>
          <a:p>
            <a:pPr rtl="0"/>
            <a:r>
              <a:rPr lang="fr-FR" noProof="0"/>
              <a:t>Modifiez le style du titre</a:t>
            </a:r>
          </a:p>
        </p:txBody>
      </p:sp>
      <p:sp>
        <p:nvSpPr>
          <p:cNvPr id="3" name="Espace réservé au texte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AA250D1B-2301-4BDE-ACFB-1DE223454D4D}" type="datetime1">
              <a:rPr lang="fr-FR" noProof="0" smtClean="0"/>
              <a:t>26/04/2022</a:t>
            </a:fld>
            <a:endParaRPr lang="fr-FR" noProof="0"/>
          </a:p>
        </p:txBody>
      </p:sp>
      <p:sp>
        <p:nvSpPr>
          <p:cNvPr id="8" name="Espace réservé au pied de page 7"/>
          <p:cNvSpPr>
            <a:spLocks noGrp="1"/>
          </p:cNvSpPr>
          <p:nvPr>
            <p:ph type="ftr" sz="quarter" idx="11"/>
          </p:nvPr>
        </p:nvSpPr>
        <p:spPr/>
        <p:txBody>
          <a:bodyPr rtlCol="0"/>
          <a:lstStyle/>
          <a:p>
            <a:pPr algn="ctr" rtl="0"/>
            <a:r>
              <a:rPr lang="fr-FR" noProof="0"/>
              <a:t>Ajouter un pied de page </a:t>
            </a:r>
          </a:p>
        </p:txBody>
      </p:sp>
      <p:sp>
        <p:nvSpPr>
          <p:cNvPr id="9" name="Espace réservé du numéro de diapositive 8"/>
          <p:cNvSpPr>
            <a:spLocks noGrp="1"/>
          </p:cNvSpPr>
          <p:nvPr>
            <p:ph type="sldNum" sz="quarter" idx="12"/>
          </p:nvPr>
        </p:nvSpPr>
        <p:spPr/>
        <p:txBody>
          <a:bodyPr rtlCol="0"/>
          <a:lstStyle/>
          <a:p>
            <a:pPr rtl="0"/>
            <a:fld id="{B38049E5-7B53-4E85-8972-7D6C4BCE5BB9}" type="slidenum">
              <a:rPr lang="fr-FR" noProof="0" smtClean="0"/>
              <a:t>‹N°›</a:t>
            </a:fld>
            <a:endParaRPr lang="fr-FR" noProof="0"/>
          </a:p>
        </p:txBody>
      </p:sp>
      <p:sp>
        <p:nvSpPr>
          <p:cNvPr id="11" name="Forme de L 10">
            <a:extLst>
              <a:ext uri="{FF2B5EF4-FFF2-40B4-BE49-F238E27FC236}">
                <a16:creationId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10" name="Forme de L 9">
            <a:extLst>
              <a:ext uri="{FF2B5EF4-FFF2-40B4-BE49-F238E27FC236}">
                <a16:creationId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74007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lvl1pPr>
              <a:defRPr sz="4800"/>
            </a:lvl1pPr>
          </a:lstStyle>
          <a:p>
            <a:pPr rtl="0"/>
            <a:r>
              <a:rPr lang="fr-FR" noProof="0"/>
              <a:t>Modifiez le style du titre</a:t>
            </a:r>
          </a:p>
        </p:txBody>
      </p:sp>
      <p:sp>
        <p:nvSpPr>
          <p:cNvPr id="3" name="Espace réservé à la date 2"/>
          <p:cNvSpPr>
            <a:spLocks noGrp="1"/>
          </p:cNvSpPr>
          <p:nvPr>
            <p:ph type="dt" sz="half" idx="10"/>
          </p:nvPr>
        </p:nvSpPr>
        <p:spPr/>
        <p:txBody>
          <a:bodyPr rtlCol="0"/>
          <a:lstStyle/>
          <a:p>
            <a:pPr rtl="0"/>
            <a:fld id="{531BB56E-DFE1-412C-9BDE-7A1CA479F4E5}" type="datetime1">
              <a:rPr lang="fr-FR" noProof="0" smtClean="0"/>
              <a:t>26/04/2022</a:t>
            </a:fld>
            <a:endParaRPr lang="fr-FR" noProof="0"/>
          </a:p>
        </p:txBody>
      </p:sp>
      <p:sp>
        <p:nvSpPr>
          <p:cNvPr id="4" name="Espace réservé au pied de page 3"/>
          <p:cNvSpPr>
            <a:spLocks noGrp="1"/>
          </p:cNvSpPr>
          <p:nvPr>
            <p:ph type="ftr" sz="quarter" idx="11"/>
          </p:nvPr>
        </p:nvSpPr>
        <p:spPr/>
        <p:txBody>
          <a:bodyPr rtlCol="0"/>
          <a:lstStyle/>
          <a:p>
            <a:pPr algn="ctr" rtl="0"/>
            <a:r>
              <a:rPr lang="fr-FR" noProof="0"/>
              <a:t>Ajouter un pied de page </a:t>
            </a:r>
          </a:p>
        </p:txBody>
      </p:sp>
      <p:sp>
        <p:nvSpPr>
          <p:cNvPr id="5" name="Espace réservé du numéro de diapositive 4"/>
          <p:cNvSpPr>
            <a:spLocks noGrp="1"/>
          </p:cNvSpPr>
          <p:nvPr>
            <p:ph type="sldNum" sz="quarter" idx="12"/>
          </p:nvPr>
        </p:nvSpPr>
        <p:spPr/>
        <p:txBody>
          <a:bodyPr rtlCol="0"/>
          <a:lstStyle/>
          <a:p>
            <a:pPr rtl="0"/>
            <a:fld id="{B38049E5-7B53-4E85-8972-7D6C4BCE5BB9}" type="slidenum">
              <a:rPr lang="fr-FR" noProof="0" smtClean="0"/>
              <a:t>‹N°›</a:t>
            </a:fld>
            <a:endParaRPr lang="fr-FR" noProof="0"/>
          </a:p>
        </p:txBody>
      </p:sp>
    </p:spTree>
    <p:extLst>
      <p:ext uri="{BB962C8B-B14F-4D97-AF65-F5344CB8AC3E}">
        <p14:creationId xmlns:p14="http://schemas.microsoft.com/office/powerpoint/2010/main" val="257254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4A2EF3F3-1B8D-4462-A615-5ACB5B381A9F}" type="datetime1">
              <a:rPr lang="fr-FR" noProof="0" smtClean="0"/>
              <a:t>26/04/2022</a:t>
            </a:fld>
            <a:endParaRPr lang="fr-FR" noProof="0"/>
          </a:p>
        </p:txBody>
      </p:sp>
      <p:sp>
        <p:nvSpPr>
          <p:cNvPr id="3" name="Espace réservé au pied de page 2"/>
          <p:cNvSpPr>
            <a:spLocks noGrp="1"/>
          </p:cNvSpPr>
          <p:nvPr>
            <p:ph type="ftr" sz="quarter" idx="11"/>
          </p:nvPr>
        </p:nvSpPr>
        <p:spPr/>
        <p:txBody>
          <a:bodyPr rtlCol="0"/>
          <a:lstStyle/>
          <a:p>
            <a:pPr algn="ctr" rtl="0"/>
            <a:r>
              <a:rPr lang="fr-FR" noProof="0"/>
              <a:t>Ajouter un pied de page </a:t>
            </a:r>
          </a:p>
        </p:txBody>
      </p:sp>
      <p:sp>
        <p:nvSpPr>
          <p:cNvPr id="4" name="Espace réservé du numéro de diapositive 3"/>
          <p:cNvSpPr>
            <a:spLocks noGrp="1"/>
          </p:cNvSpPr>
          <p:nvPr>
            <p:ph type="sldNum" sz="quarter" idx="12"/>
          </p:nvPr>
        </p:nvSpPr>
        <p:spPr/>
        <p:txBody>
          <a:bodyPr rtlCol="0"/>
          <a:lstStyle/>
          <a:p>
            <a:pPr rtl="0"/>
            <a:fld id="{B38049E5-7B53-4E85-8972-7D6C4BCE5BB9}" type="slidenum">
              <a:rPr lang="fr-FR" noProof="0" smtClean="0"/>
              <a:t>‹N°›</a:t>
            </a:fld>
            <a:endParaRPr lang="fr-FR" noProof="0"/>
          </a:p>
        </p:txBody>
      </p:sp>
    </p:spTree>
    <p:extLst>
      <p:ext uri="{BB962C8B-B14F-4D97-AF65-F5344CB8AC3E}">
        <p14:creationId xmlns:p14="http://schemas.microsoft.com/office/powerpoint/2010/main" val="39901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 Deuxième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Forme de L 9">
            <a:extLst>
              <a:ext uri="{FF2B5EF4-FFF2-40B4-BE49-F238E27FC236}">
                <a16:creationId xmlns:a16="http://schemas.microsoft.com/office/drawing/2014/main" id="{13412040-642F-40C5-8AB5-C0E8D41B481B}"/>
              </a:ext>
            </a:extLst>
          </p:cNvPr>
          <p:cNvSpPr/>
          <p:nvPr userDrawn="1"/>
        </p:nvSpPr>
        <p:spPr>
          <a:xfrm flipV="1">
            <a:off x="870090" y="709300"/>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9" name="Rectangle 8" title="Barre latérale">
            <a:extLst>
              <a:ext uri="{FF2B5EF4-FFF2-40B4-BE49-F238E27FC236}">
                <a16:creationId xmlns:a16="http://schemas.microsoft.com/office/drawing/2014/main"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397977" y="1151796"/>
            <a:ext cx="9504485" cy="3007447"/>
          </a:xfrm>
        </p:spPr>
        <p:txBody>
          <a:bodyPr rtlCol="0" anchor="ctr" anchorCtr="0">
            <a:noAutofit/>
          </a:bodyPr>
          <a:lstStyle>
            <a:lvl1pPr algn="ctr">
              <a:defRPr sz="6600" cap="none" baseline="0">
                <a:solidFill>
                  <a:schemeClr val="bg1"/>
                </a:solidFill>
              </a:defRPr>
            </a:lvl1pPr>
          </a:lstStyle>
          <a:p>
            <a:pPr rtl="0"/>
            <a:r>
              <a:rPr lang="fr-FR" noProof="0"/>
              <a:t>Modifiez le style du titre</a:t>
            </a:r>
          </a:p>
        </p:txBody>
      </p:sp>
      <p:sp>
        <p:nvSpPr>
          <p:cNvPr id="3" name="Sous-titre 2"/>
          <p:cNvSpPr>
            <a:spLocks noGrp="1"/>
          </p:cNvSpPr>
          <p:nvPr>
            <p:ph type="subTitle" idx="1"/>
          </p:nvPr>
        </p:nvSpPr>
        <p:spPr>
          <a:xfrm>
            <a:off x="1397977" y="4897053"/>
            <a:ext cx="9504485" cy="1086237"/>
          </a:xfrm>
        </p:spPr>
        <p:txBody>
          <a:bodyPr rtlCol="0">
            <a:normAutofit/>
          </a:bodyPr>
          <a:lstStyle>
            <a:lvl1pPr marL="0" indent="0" algn="ctr">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52858" y="6453386"/>
            <a:ext cx="1607944" cy="404614"/>
          </a:xfrm>
        </p:spPr>
        <p:txBody>
          <a:bodyPr rtlCol="0"/>
          <a:lstStyle>
            <a:lvl1pPr>
              <a:defRPr baseline="0">
                <a:solidFill>
                  <a:schemeClr val="bg1"/>
                </a:solidFill>
              </a:defRPr>
            </a:lvl1pPr>
          </a:lstStyle>
          <a:p>
            <a:pPr rtl="0"/>
            <a:fld id="{0048C2FC-50A4-4DDA-8F48-204F2E6CD699}" type="datetime1">
              <a:rPr lang="fr-FR" noProof="0" smtClean="0"/>
              <a:t>26/04/2022</a:t>
            </a:fld>
            <a:endParaRPr lang="fr-FR" noProof="0"/>
          </a:p>
        </p:txBody>
      </p:sp>
      <p:sp>
        <p:nvSpPr>
          <p:cNvPr id="5" name="Espace réservé au pied de page 4"/>
          <p:cNvSpPr>
            <a:spLocks noGrp="1"/>
          </p:cNvSpPr>
          <p:nvPr>
            <p:ph type="ftr" sz="quarter" idx="11"/>
          </p:nvPr>
        </p:nvSpPr>
        <p:spPr>
          <a:xfrm>
            <a:off x="2584054" y="6453386"/>
            <a:ext cx="7023377" cy="404614"/>
          </a:xfrm>
        </p:spPr>
        <p:txBody>
          <a:bodyPr rtlCol="0"/>
          <a:lstStyle>
            <a:lvl1pPr algn="ctr">
              <a:defRPr baseline="0">
                <a:solidFill>
                  <a:schemeClr val="bg1"/>
                </a:solidFill>
              </a:defRPr>
            </a:lvl1pPr>
          </a:lstStyle>
          <a:p>
            <a:pPr rtl="0"/>
            <a:r>
              <a:rPr lang="fr-FR" noProof="0"/>
              <a:t>Ajouter un pied de page </a:t>
            </a:r>
          </a:p>
        </p:txBody>
      </p:sp>
      <p:sp>
        <p:nvSpPr>
          <p:cNvPr id="6" name="Espace réservé du numéro de diapositive 5"/>
          <p:cNvSpPr>
            <a:spLocks noGrp="1"/>
          </p:cNvSpPr>
          <p:nvPr>
            <p:ph type="sldNum" sz="quarter" idx="12"/>
          </p:nvPr>
        </p:nvSpPr>
        <p:spPr>
          <a:xfrm>
            <a:off x="9830683" y="6453386"/>
            <a:ext cx="1596292" cy="404614"/>
          </a:xfrm>
        </p:spPr>
        <p:txBody>
          <a:bodyPr rtlCol="0"/>
          <a:lstStyle>
            <a:lvl1pPr>
              <a:defRPr baseline="0">
                <a:solidFill>
                  <a:schemeClr val="bg1"/>
                </a:solidFill>
              </a:defRPr>
            </a:lvl1pPr>
          </a:lstStyle>
          <a:p>
            <a:pPr rtl="0"/>
            <a:fld id="{B38049E5-7B53-4E85-8972-7D6C4BCE5BB9}" type="slidenum">
              <a:rPr lang="fr-FR" noProof="0" smtClean="0"/>
              <a:pPr rtl="0"/>
              <a:t>‹N°›</a:t>
            </a:fld>
            <a:endParaRPr lang="fr-FR" noProof="0"/>
          </a:p>
        </p:txBody>
      </p:sp>
      <p:sp>
        <p:nvSpPr>
          <p:cNvPr id="11" name="Forme de L 10">
            <a:extLst>
              <a:ext uri="{FF2B5EF4-FFF2-40B4-BE49-F238E27FC236}">
                <a16:creationId xmlns:a16="http://schemas.microsoft.com/office/drawing/2014/main" id="{68D376A1-CC76-4C90-B2CF-F89EA13E7942}"/>
              </a:ext>
            </a:extLst>
          </p:cNvPr>
          <p:cNvSpPr/>
          <p:nvPr userDrawn="1"/>
        </p:nvSpPr>
        <p:spPr>
          <a:xfrm rot="10800000" flipV="1">
            <a:off x="8549910" y="1820273"/>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8" name="Forme de L 7">
            <a:extLst>
              <a:ext uri="{FF2B5EF4-FFF2-40B4-BE49-F238E27FC236}">
                <a16:creationId xmlns:a16="http://schemas.microsoft.com/office/drawing/2014/main" id="{B5516E7A-AEB0-4772-8098-8B0F8B5F1126}"/>
              </a:ext>
            </a:extLst>
          </p:cNvPr>
          <p:cNvSpPr/>
          <p:nvPr userDrawn="1"/>
        </p:nvSpPr>
        <p:spPr>
          <a:xfrm flipV="1">
            <a:off x="752858" y="609652"/>
            <a:ext cx="3152309"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12" name="Forme de L 11">
            <a:extLst>
              <a:ext uri="{FF2B5EF4-FFF2-40B4-BE49-F238E27FC236}">
                <a16:creationId xmlns:a16="http://schemas.microsoft.com/office/drawing/2014/main" id="{E864F603-D3F0-4241-9005-3F6C3BD62BEF}"/>
              </a:ext>
            </a:extLst>
          </p:cNvPr>
          <p:cNvSpPr/>
          <p:nvPr userDrawn="1"/>
        </p:nvSpPr>
        <p:spPr>
          <a:xfrm flipH="1">
            <a:off x="8286317" y="1685653"/>
            <a:ext cx="3152309"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233502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720213"/>
          </a:xfrm>
        </p:spPr>
        <p:txBody>
          <a:bodyPr rtlCol="0">
            <a:noAutofit/>
          </a:bodyPr>
          <a:lstStyle>
            <a:lvl1pPr>
              <a:defRPr sz="4800"/>
            </a:lvl1pPr>
          </a:lstStyle>
          <a:p>
            <a:pPr rtl="0"/>
            <a:r>
              <a:rPr lang="fr-FR" noProof="0"/>
              <a:t>Modifiez le style du titre</a:t>
            </a:r>
          </a:p>
        </p:txBody>
      </p:sp>
      <p:sp>
        <p:nvSpPr>
          <p:cNvPr id="3" name="Espace réservé au contenu 2"/>
          <p:cNvSpPr>
            <a:spLocks noGrp="1"/>
          </p:cNvSpPr>
          <p:nvPr>
            <p:ph idx="1" hasCustomPrompt="1"/>
          </p:nvPr>
        </p:nvSpPr>
        <p:spPr>
          <a:xfrm>
            <a:off x="1371600" y="1484671"/>
            <a:ext cx="9601200" cy="438272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B0793FFD-51B9-4D65-9AEE-2A5794B4B1FA}" type="datetime1">
              <a:rPr lang="fr-FR" noProof="0" smtClean="0"/>
              <a:t>26/04/2022</a:t>
            </a:fld>
            <a:endParaRPr lang="fr-FR" noProof="0"/>
          </a:p>
        </p:txBody>
      </p:sp>
      <p:sp>
        <p:nvSpPr>
          <p:cNvPr id="5" name="Espace réservé au pied de page 4"/>
          <p:cNvSpPr>
            <a:spLocks noGrp="1"/>
          </p:cNvSpPr>
          <p:nvPr>
            <p:ph type="ftr" sz="quarter" idx="11"/>
          </p:nvPr>
        </p:nvSpPr>
        <p:spPr/>
        <p:txBody>
          <a:bodyPr rtlCol="0"/>
          <a:lstStyle/>
          <a:p>
            <a:pPr algn="ctr" rtl="0"/>
            <a:r>
              <a:rPr lang="fr-FR" noProof="0"/>
              <a:t>Ajouter un pied de page </a:t>
            </a:r>
          </a:p>
        </p:txBody>
      </p:sp>
      <p:sp>
        <p:nvSpPr>
          <p:cNvPr id="6" name="Espace réservé du numéro de diapositive 5"/>
          <p:cNvSpPr>
            <a:spLocks noGrp="1"/>
          </p:cNvSpPr>
          <p:nvPr>
            <p:ph type="sldNum" sz="quarter" idx="12"/>
          </p:nvPr>
        </p:nvSpPr>
        <p:spPr/>
        <p:txBody>
          <a:bodyPr rtlCol="0"/>
          <a:lstStyle/>
          <a:p>
            <a:pPr rtl="0"/>
            <a:fld id="{B38049E5-7B53-4E85-8972-7D6C4BCE5BB9}" type="slidenum">
              <a:rPr lang="fr-FR" noProof="0" smtClean="0"/>
              <a:t>‹N°›</a:t>
            </a:fld>
            <a:endParaRPr lang="fr-FR" noProof="0"/>
          </a:p>
        </p:txBody>
      </p:sp>
      <p:cxnSp>
        <p:nvCxnSpPr>
          <p:cNvPr id="7" name="Connecteur droit 6">
            <a:extLst>
              <a:ext uri="{FF2B5EF4-FFF2-40B4-BE49-F238E27FC236}">
                <a16:creationId xmlns:a16="http://schemas.microsoft.com/office/drawing/2014/main"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4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et imag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7" name="Ellipse 26">
            <a:extLst>
              <a:ext uri="{FF2B5EF4-FFF2-40B4-BE49-F238E27FC236}">
                <a16:creationId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8" name="Rectangle 7" title="Forme d’arrière-plan"/>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bwMode="white">
          <a:xfrm>
            <a:off x="586246" y="400665"/>
            <a:ext cx="4858460" cy="1428136"/>
          </a:xfrm>
        </p:spPr>
        <p:txBody>
          <a:bodyPr rtlCol="0" anchor="ctr" anchorCtr="0">
            <a:noAutofit/>
          </a:bodyPr>
          <a:lstStyle>
            <a:lvl1pPr algn="ctr">
              <a:lnSpc>
                <a:spcPct val="84000"/>
              </a:lnSpc>
              <a:defRPr sz="4800" baseline="0">
                <a:solidFill>
                  <a:schemeClr val="bg1"/>
                </a:solidFill>
              </a:defRPr>
            </a:lvl1pPr>
          </a:lstStyle>
          <a:p>
            <a:pPr rtl="0"/>
            <a:r>
              <a:rPr lang="fr-FR" noProof="0"/>
              <a:t>Modifiez le style du titre</a:t>
            </a:r>
          </a:p>
        </p:txBody>
      </p:sp>
      <p:sp>
        <p:nvSpPr>
          <p:cNvPr id="4" name="Espace réservé au texte 3"/>
          <p:cNvSpPr>
            <a:spLocks noGrp="1"/>
          </p:cNvSpPr>
          <p:nvPr>
            <p:ph type="body" sz="half" idx="2" hasCustomPrompt="1"/>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787A94DA-321E-4636-8354-CCD0C5129E29}" type="datetime1">
              <a:rPr lang="fr-FR" noProof="0" smtClean="0"/>
              <a:t>26/04/2022</a:t>
            </a:fld>
            <a:endParaRPr lang="fr-FR" noProof="0"/>
          </a:p>
        </p:txBody>
      </p:sp>
      <p:sp>
        <p:nvSpPr>
          <p:cNvPr id="6" name="Espace réservé au pied de page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fr-FR" noProof="0"/>
              <a:t>Ajouter un pied de page </a:t>
            </a:r>
          </a:p>
        </p:txBody>
      </p:sp>
      <p:sp>
        <p:nvSpPr>
          <p:cNvPr id="7" name="Espace réservé du numéro de diapositive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fr-FR" noProof="0" smtClean="0"/>
              <a:t>‹N°›</a:t>
            </a:fld>
            <a:endParaRPr lang="fr-FR" noProof="0"/>
          </a:p>
        </p:txBody>
      </p:sp>
      <p:sp>
        <p:nvSpPr>
          <p:cNvPr id="9" name="Rectangle 8" title="Barre de séparation"/>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Espace réservé pour une image 12">
            <a:extLst>
              <a:ext uri="{FF2B5EF4-FFF2-40B4-BE49-F238E27FC236}">
                <a16:creationId xmlns:a16="http://schemas.microsoft.com/office/drawing/2014/main" id="{9786B981-6A78-425B-97A2-BA24E40DB7AD}"/>
              </a:ext>
            </a:extLst>
          </p:cNvPr>
          <p:cNvSpPr>
            <a:spLocks noGrp="1"/>
          </p:cNvSpPr>
          <p:nvPr>
            <p:ph type="pic" sz="quarter" idx="13" hasCustomPrompt="1"/>
          </p:nvPr>
        </p:nvSpPr>
        <p:spPr>
          <a:xfrm>
            <a:off x="7145761" y="670570"/>
            <a:ext cx="4151312" cy="4248000"/>
          </a:xfrm>
          <a:prstGeom prst="ellipse">
            <a:avLst/>
          </a:prstGeom>
          <a:ln w="38100">
            <a:solidFill>
              <a:schemeClr val="bg2"/>
            </a:solidFill>
          </a:ln>
          <a:effectLst>
            <a:innerShdw blurRad="114300">
              <a:prstClr val="black"/>
            </a:innerShdw>
          </a:effectLst>
        </p:spPr>
        <p:txBody>
          <a:bodyPr rtlCol="0" anchor="ctr" anchorCtr="0"/>
          <a:lstStyle>
            <a:lvl1pPr>
              <a:defRPr>
                <a:solidFill>
                  <a:schemeClr val="bg1"/>
                </a:solidFill>
              </a:defRPr>
            </a:lvl1pPr>
          </a:lstStyle>
          <a:p>
            <a:pPr rtl="0"/>
            <a:r>
              <a:rPr lang="fr-FR" noProof="0"/>
              <a:t>Cliquez sur l’icône pour ajouter une image</a:t>
            </a:r>
          </a:p>
        </p:txBody>
      </p:sp>
      <p:sp>
        <p:nvSpPr>
          <p:cNvPr id="17" name="Espace réservé au contenu 15">
            <a:extLst>
              <a:ext uri="{FF2B5EF4-FFF2-40B4-BE49-F238E27FC236}">
                <a16:creationId xmlns:a16="http://schemas.microsoft.com/office/drawing/2014/main" id="{A21C7D74-31FD-4638-819B-6F7351A1770B}"/>
              </a:ext>
            </a:extLst>
          </p:cNvPr>
          <p:cNvSpPr>
            <a:spLocks noGrp="1"/>
          </p:cNvSpPr>
          <p:nvPr>
            <p:ph sz="quarter" idx="15" hasCustomPrompt="1"/>
          </p:nvPr>
        </p:nvSpPr>
        <p:spPr>
          <a:xfrm>
            <a:off x="6747294" y="5188236"/>
            <a:ext cx="4858459" cy="1126906"/>
          </a:xfrm>
          <a:solidFill>
            <a:schemeClr val="bg2"/>
          </a:solidFill>
          <a:ln>
            <a:noFill/>
          </a:ln>
          <a:effectLst>
            <a:innerShdw blurRad="114300">
              <a:prstClr val="black"/>
            </a:innerShdw>
          </a:effectLst>
        </p:spPr>
        <p:txBody>
          <a:bodyPr rtlCol="0"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1" name="Forme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3" name="Forme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4" name="Forme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5" name="Forme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8084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8" name="Rectangle 7" title="Forme d’arrière-plan"/>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bwMode="white">
          <a:xfrm>
            <a:off x="586246" y="400665"/>
            <a:ext cx="4858460" cy="1428136"/>
          </a:xfrm>
        </p:spPr>
        <p:txBody>
          <a:bodyPr rtlCol="0" anchor="ctr" anchorCtr="0">
            <a:noAutofit/>
          </a:bodyPr>
          <a:lstStyle>
            <a:lvl1pPr algn="ctr">
              <a:lnSpc>
                <a:spcPct val="84000"/>
              </a:lnSpc>
              <a:defRPr sz="4800" baseline="0">
                <a:solidFill>
                  <a:schemeClr val="bg1"/>
                </a:solidFill>
              </a:defRPr>
            </a:lvl1pPr>
          </a:lstStyle>
          <a:p>
            <a:pPr rtl="0"/>
            <a:r>
              <a:rPr lang="fr-FR" noProof="0"/>
              <a:t>Modifiez le style du titre</a:t>
            </a:r>
          </a:p>
        </p:txBody>
      </p:sp>
      <p:sp>
        <p:nvSpPr>
          <p:cNvPr id="4" name="Espace réservé au texte 3"/>
          <p:cNvSpPr>
            <a:spLocks noGrp="1"/>
          </p:cNvSpPr>
          <p:nvPr>
            <p:ph type="body" sz="half" idx="2" hasCustomPrompt="1"/>
          </p:nvPr>
        </p:nvSpPr>
        <p:spPr>
          <a:xfrm>
            <a:off x="586246" y="2113935"/>
            <a:ext cx="4858460" cy="4247186"/>
          </a:xfrm>
        </p:spPr>
        <p:txBody>
          <a:bodyPr rtlCol="0"/>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a:xfrm>
            <a:off x="586246" y="6443554"/>
            <a:ext cx="1324322" cy="404614"/>
          </a:xfrm>
        </p:spPr>
        <p:txBody>
          <a:bodyPr rtlCol="0"/>
          <a:lstStyle>
            <a:lvl1pPr>
              <a:defRPr>
                <a:solidFill>
                  <a:schemeClr val="bg1"/>
                </a:solidFill>
              </a:defRPr>
            </a:lvl1pPr>
          </a:lstStyle>
          <a:p>
            <a:pPr rtl="0"/>
            <a:fld id="{6212B797-ECA4-4D0A-8F6A-DB820A5453B2}" type="datetime1">
              <a:rPr lang="fr-FR" noProof="0" smtClean="0"/>
              <a:t>26/04/2022</a:t>
            </a:fld>
            <a:endParaRPr lang="fr-FR" noProof="0"/>
          </a:p>
        </p:txBody>
      </p:sp>
      <p:sp>
        <p:nvSpPr>
          <p:cNvPr id="6" name="Espace réservé au pied de page 5"/>
          <p:cNvSpPr>
            <a:spLocks noGrp="1"/>
          </p:cNvSpPr>
          <p:nvPr>
            <p:ph type="ftr" sz="quarter" idx="11"/>
          </p:nvPr>
        </p:nvSpPr>
        <p:spPr>
          <a:xfrm>
            <a:off x="2825377" y="6453386"/>
            <a:ext cx="2619329" cy="404614"/>
          </a:xfrm>
        </p:spPr>
        <p:txBody>
          <a:bodyPr rtlCol="0"/>
          <a:lstStyle>
            <a:lvl1pPr>
              <a:defRPr>
                <a:solidFill>
                  <a:schemeClr val="bg1"/>
                </a:solidFill>
              </a:defRPr>
            </a:lvl1pPr>
          </a:lstStyle>
          <a:p>
            <a:pPr rtl="0"/>
            <a:r>
              <a:rPr lang="fr-FR" noProof="0"/>
              <a:t>Ajouter un pied de page </a:t>
            </a:r>
          </a:p>
        </p:txBody>
      </p:sp>
      <p:sp>
        <p:nvSpPr>
          <p:cNvPr id="7" name="Espace réservé du numéro de diapositive 6"/>
          <p:cNvSpPr>
            <a:spLocks noGrp="1"/>
          </p:cNvSpPr>
          <p:nvPr>
            <p:ph type="sldNum" sz="quarter" idx="12"/>
          </p:nvPr>
        </p:nvSpPr>
        <p:spPr>
          <a:xfrm>
            <a:off x="10187939" y="6453386"/>
            <a:ext cx="1596292" cy="404614"/>
          </a:xfrm>
        </p:spPr>
        <p:txBody>
          <a:bodyPr rtlCol="0"/>
          <a:lstStyle>
            <a:lvl1pPr>
              <a:defRPr>
                <a:solidFill>
                  <a:schemeClr val="tx2"/>
                </a:solidFill>
              </a:defRPr>
            </a:lvl1pPr>
          </a:lstStyle>
          <a:p>
            <a:pPr rtl="0"/>
            <a:fld id="{B38049E5-7B53-4E85-8972-7D6C4BCE5BB9}" type="slidenum">
              <a:rPr lang="fr-FR" noProof="0" smtClean="0"/>
              <a:t>‹N°›</a:t>
            </a:fld>
            <a:endParaRPr lang="fr-FR" noProof="0"/>
          </a:p>
        </p:txBody>
      </p:sp>
      <p:sp>
        <p:nvSpPr>
          <p:cNvPr id="9" name="Rectangle 8" title="Barre de séparation"/>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orme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3" name="Forme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4" name="Forme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5" name="Forme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18" name="Espace réservé au contenu 2">
            <a:extLst>
              <a:ext uri="{FF2B5EF4-FFF2-40B4-BE49-F238E27FC236}">
                <a16:creationId xmlns:a16="http://schemas.microsoft.com/office/drawing/2014/main" id="{ED439475-E625-4449-B42E-8F291D64A3C7}"/>
              </a:ext>
            </a:extLst>
          </p:cNvPr>
          <p:cNvSpPr>
            <a:spLocks noGrp="1"/>
          </p:cNvSpPr>
          <p:nvPr>
            <p:ph idx="1" hasCustomPrompt="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rtl="0">
              <a:buNone/>
            </a:pPr>
            <a:r>
              <a:rPr lang="fr-FR" noProof="0"/>
              <a:t>Modifiez les styles du texte du masque</a:t>
            </a:r>
          </a:p>
          <a:p>
            <a:pPr marL="530352" lvl="1" indent="0" algn="ctr" rtl="0">
              <a:buNone/>
            </a:pPr>
            <a:r>
              <a:rPr lang="fr-FR" noProof="0"/>
              <a:t>Deuxième niveau</a:t>
            </a:r>
          </a:p>
          <a:p>
            <a:pPr marL="987552" lvl="2" indent="0" algn="ctr" rtl="0">
              <a:buNone/>
            </a:pPr>
            <a:r>
              <a:rPr lang="fr-FR" noProof="0"/>
              <a:t>Troisième niveau</a:t>
            </a:r>
          </a:p>
          <a:p>
            <a:pPr marL="1444752" lvl="3" indent="0" algn="ctr" rtl="0">
              <a:buNone/>
            </a:pPr>
            <a:r>
              <a:rPr lang="fr-FR" noProof="0"/>
              <a:t>Quatrième niveau</a:t>
            </a:r>
          </a:p>
          <a:p>
            <a:pPr marL="1901952" lvl="4" indent="0" algn="ctr" rtl="0">
              <a:buNone/>
            </a:pPr>
            <a:r>
              <a:rPr lang="fr-FR" noProof="0"/>
              <a:t>Cinquième niveau</a:t>
            </a:r>
          </a:p>
        </p:txBody>
      </p:sp>
    </p:spTree>
    <p:extLst>
      <p:ext uri="{BB962C8B-B14F-4D97-AF65-F5344CB8AC3E}">
        <p14:creationId xmlns:p14="http://schemas.microsoft.com/office/powerpoint/2010/main" val="16866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titre et légende">
    <p:spTree>
      <p:nvGrpSpPr>
        <p:cNvPr id="1" name=""/>
        <p:cNvGrpSpPr/>
        <p:nvPr/>
      </p:nvGrpSpPr>
      <p:grpSpPr>
        <a:xfrm>
          <a:off x="0" y="0"/>
          <a:ext cx="0" cy="0"/>
          <a:chOff x="0" y="0"/>
          <a:chExt cx="0" cy="0"/>
        </a:xfrm>
      </p:grpSpPr>
      <p:sp>
        <p:nvSpPr>
          <p:cNvPr id="8" name="Rectangle 7" title="Forme d’arrière-plan"/>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accent3"/>
              </a:solidFill>
            </a:endParaRPr>
          </a:p>
        </p:txBody>
      </p:sp>
      <p:sp>
        <p:nvSpPr>
          <p:cNvPr id="11" name="Rectangle : Coins rognés en diagonale 10">
            <a:extLst>
              <a:ext uri="{FF2B5EF4-FFF2-40B4-BE49-F238E27FC236}">
                <a16:creationId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6930776" y="477366"/>
            <a:ext cx="4644000" cy="1341602"/>
          </a:xfrm>
        </p:spPr>
        <p:txBody>
          <a:bodyPr rtlCol="0" anchor="ctr" anchorCtr="0">
            <a:normAutofit/>
          </a:bodyPr>
          <a:lstStyle>
            <a:lvl1pPr algn="ctr">
              <a:lnSpc>
                <a:spcPct val="84000"/>
              </a:lnSpc>
              <a:defRPr sz="4800" baseline="0">
                <a:solidFill>
                  <a:schemeClr val="tx2"/>
                </a:solidFill>
              </a:defRPr>
            </a:lvl1pPr>
          </a:lstStyle>
          <a:p>
            <a:pPr rtl="0"/>
            <a:r>
              <a:rPr lang="fr-FR" noProof="0"/>
              <a:t>Modifiez le style du titre</a:t>
            </a:r>
          </a:p>
        </p:txBody>
      </p:sp>
      <p:sp>
        <p:nvSpPr>
          <p:cNvPr id="4" name="Espace réservé du texte 3"/>
          <p:cNvSpPr>
            <a:spLocks noGrp="1"/>
          </p:cNvSpPr>
          <p:nvPr>
            <p:ph type="body" sz="half" idx="2" hasCustomPrompt="1"/>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1F481EEC-846D-4BFD-B32F-863E44B8F9AF}" type="datetime1">
              <a:rPr lang="fr-FR" noProof="0" smtClean="0"/>
              <a:t>26/04/2022</a:t>
            </a:fld>
            <a:endParaRPr lang="fr-FR" noProof="0"/>
          </a:p>
        </p:txBody>
      </p:sp>
      <p:sp>
        <p:nvSpPr>
          <p:cNvPr id="6" name="Espace réservé au pied de page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fr-FR" noProof="0"/>
              <a:t>Ajouter un pied de page </a:t>
            </a:r>
          </a:p>
        </p:txBody>
      </p:sp>
      <p:sp>
        <p:nvSpPr>
          <p:cNvPr id="7" name="Espace réservé du numéro de diapositiv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fr-FR" noProof="0" smtClean="0"/>
              <a:t>‹N°›</a:t>
            </a:fld>
            <a:endParaRPr lang="fr-FR" noProof="0"/>
          </a:p>
        </p:txBody>
      </p:sp>
      <p:sp>
        <p:nvSpPr>
          <p:cNvPr id="9" name="Rectangle 8" title="Barre de séparation"/>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e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13" name="Forme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10" name="Espace réservé pour une image 9">
            <a:extLst>
              <a:ext uri="{FF2B5EF4-FFF2-40B4-BE49-F238E27FC236}">
                <a16:creationId xmlns:a16="http://schemas.microsoft.com/office/drawing/2014/main" id="{3BDA3A4D-2561-4EEB-8787-E1A652565755}"/>
              </a:ext>
            </a:extLst>
          </p:cNvPr>
          <p:cNvSpPr>
            <a:spLocks noGrp="1"/>
          </p:cNvSpPr>
          <p:nvPr>
            <p:ph type="pic" sz="quarter" idx="13" hasCustomPrompt="1"/>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rtlCol="0"/>
          <a:lstStyle>
            <a:lvl1pPr>
              <a:defRPr>
                <a:solidFill>
                  <a:schemeClr val="bg1"/>
                </a:solidFill>
              </a:defRPr>
            </a:lvl1pPr>
          </a:lstStyle>
          <a:p>
            <a:pPr rtl="0"/>
            <a:r>
              <a:rPr lang="fr-FR" noProof="0"/>
              <a:t>Cliquez sur l’icône pour ajouter une image</a:t>
            </a:r>
          </a:p>
        </p:txBody>
      </p:sp>
      <p:sp>
        <p:nvSpPr>
          <p:cNvPr id="16" name="Espace réservé au texte 15">
            <a:extLst>
              <a:ext uri="{FF2B5EF4-FFF2-40B4-BE49-F238E27FC236}">
                <a16:creationId xmlns:a16="http://schemas.microsoft.com/office/drawing/2014/main" id="{FBB32A6B-92AA-4208-9120-FFC166CE751C}"/>
              </a:ext>
            </a:extLst>
          </p:cNvPr>
          <p:cNvSpPr>
            <a:spLocks noGrp="1"/>
          </p:cNvSpPr>
          <p:nvPr>
            <p:ph type="body" sz="quarter" idx="14" hasCustomPrompt="1"/>
          </p:nvPr>
        </p:nvSpPr>
        <p:spPr>
          <a:xfrm>
            <a:off x="570275" y="5352418"/>
            <a:ext cx="5148000" cy="900000"/>
          </a:xfrm>
          <a:solidFill>
            <a:schemeClr val="bg2"/>
          </a:solidFill>
          <a:effectLst>
            <a:innerShdw blurRad="114300">
              <a:prstClr val="black">
                <a:alpha val="34000"/>
              </a:prstClr>
            </a:innerShdw>
          </a:effectLst>
        </p:spPr>
        <p:txBody>
          <a:bodyPr rtlCol="0"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0" name="Forme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21" name="Forme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cxnSp>
        <p:nvCxnSpPr>
          <p:cNvPr id="23" name="Connecteur droit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title="Forme d’arrière-plan"/>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 Coins rognés en diagonale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6930776" y="477366"/>
            <a:ext cx="4644000" cy="1341602"/>
          </a:xfrm>
        </p:spPr>
        <p:txBody>
          <a:bodyPr rtlCol="0" anchor="ctr" anchorCtr="0">
            <a:normAutofit/>
          </a:bodyPr>
          <a:lstStyle>
            <a:lvl1pPr algn="ctr">
              <a:lnSpc>
                <a:spcPct val="84000"/>
              </a:lnSpc>
              <a:defRPr sz="4800" baseline="0">
                <a:solidFill>
                  <a:schemeClr val="tx2"/>
                </a:solidFill>
              </a:defRPr>
            </a:lvl1pPr>
          </a:lstStyle>
          <a:p>
            <a:pPr rtl="0"/>
            <a:r>
              <a:rPr lang="fr-FR" noProof="0"/>
              <a:t>Modifiez le style du titre</a:t>
            </a:r>
          </a:p>
        </p:txBody>
      </p:sp>
      <p:sp>
        <p:nvSpPr>
          <p:cNvPr id="4" name="Espace réservé au texte 3"/>
          <p:cNvSpPr>
            <a:spLocks noGrp="1"/>
          </p:cNvSpPr>
          <p:nvPr>
            <p:ph type="body" sz="half" idx="2" hasCustomPrompt="1"/>
          </p:nvPr>
        </p:nvSpPr>
        <p:spPr>
          <a:xfrm>
            <a:off x="6930775" y="1966451"/>
            <a:ext cx="4644001" cy="4388615"/>
          </a:xfrm>
        </p:spPr>
        <p:txBody>
          <a:bodyPr rtlCol="0"/>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à la date 4"/>
          <p:cNvSpPr>
            <a:spLocks noGrp="1"/>
          </p:cNvSpPr>
          <p:nvPr>
            <p:ph type="dt" sz="half" idx="10"/>
          </p:nvPr>
        </p:nvSpPr>
        <p:spPr>
          <a:xfrm>
            <a:off x="507591" y="6453386"/>
            <a:ext cx="1204572" cy="404614"/>
          </a:xfrm>
        </p:spPr>
        <p:txBody>
          <a:bodyPr rtlCol="0"/>
          <a:lstStyle>
            <a:lvl1pPr>
              <a:defRPr>
                <a:solidFill>
                  <a:schemeClr val="bg1"/>
                </a:solidFill>
              </a:defRPr>
            </a:lvl1pPr>
          </a:lstStyle>
          <a:p>
            <a:pPr rtl="0"/>
            <a:fld id="{0534418E-F207-4BC3-B8D2-7075C7AF629F}" type="datetime1">
              <a:rPr lang="fr-FR" noProof="0" smtClean="0"/>
              <a:t>26/04/2022</a:t>
            </a:fld>
            <a:endParaRPr lang="fr-FR" noProof="0"/>
          </a:p>
        </p:txBody>
      </p:sp>
      <p:sp>
        <p:nvSpPr>
          <p:cNvPr id="6" name="Espace réservé au pied de page 5"/>
          <p:cNvSpPr>
            <a:spLocks noGrp="1"/>
          </p:cNvSpPr>
          <p:nvPr>
            <p:ph type="ftr" sz="quarter" idx="11"/>
          </p:nvPr>
        </p:nvSpPr>
        <p:spPr>
          <a:xfrm>
            <a:off x="3403965" y="6453386"/>
            <a:ext cx="2373675" cy="404614"/>
          </a:xfrm>
        </p:spPr>
        <p:txBody>
          <a:bodyPr rtlCol="0"/>
          <a:lstStyle>
            <a:lvl1pPr>
              <a:defRPr>
                <a:solidFill>
                  <a:schemeClr val="bg1"/>
                </a:solidFill>
              </a:defRPr>
            </a:lvl1pPr>
          </a:lstStyle>
          <a:p>
            <a:pPr rtl="0"/>
            <a:r>
              <a:rPr lang="fr-FR" noProof="0"/>
              <a:t>Ajouter un pied de page </a:t>
            </a:r>
          </a:p>
        </p:txBody>
      </p:sp>
      <p:sp>
        <p:nvSpPr>
          <p:cNvPr id="7" name="Espace réservé du numéro de diapositive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B38049E5-7B53-4E85-8972-7D6C4BCE5BB9}" type="slidenum">
              <a:rPr lang="fr-FR" noProof="0" smtClean="0"/>
              <a:t>‹N°›</a:t>
            </a:fld>
            <a:endParaRPr lang="fr-FR" noProof="0"/>
          </a:p>
        </p:txBody>
      </p:sp>
      <p:sp>
        <p:nvSpPr>
          <p:cNvPr id="9" name="Rectangle 8" title="Barre de séparation"/>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rme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13" name="Forme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19" name="Espace réservé pour une image 18">
            <a:extLst>
              <a:ext uri="{FF2B5EF4-FFF2-40B4-BE49-F238E27FC236}">
                <a16:creationId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20" name="Forme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sp>
        <p:nvSpPr>
          <p:cNvPr id="21" name="Forme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solidFill>
                <a:schemeClr val="tx2"/>
              </a:solidFill>
            </a:endParaRPr>
          </a:p>
        </p:txBody>
      </p:sp>
      <p:cxnSp>
        <p:nvCxnSpPr>
          <p:cNvPr id="23" name="Connecteur droit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5025" y="1301360"/>
            <a:ext cx="9612971" cy="2852737"/>
          </a:xfrm>
        </p:spPr>
        <p:txBody>
          <a:bodyPr rtlCol="0" anchor="b">
            <a:normAutofit/>
          </a:bodyPr>
          <a:lstStyle>
            <a:lvl1pPr algn="r">
              <a:defRPr sz="7200" cap="none" baseline="0">
                <a:solidFill>
                  <a:schemeClr val="tx1"/>
                </a:solidFill>
              </a:defRPr>
            </a:lvl1pPr>
          </a:lstStyle>
          <a:p>
            <a:pPr rtl="0"/>
            <a:r>
              <a:rPr lang="fr-FR" noProof="0"/>
              <a:t>Modifiez le style du titre</a:t>
            </a:r>
          </a:p>
        </p:txBody>
      </p:sp>
      <p:sp>
        <p:nvSpPr>
          <p:cNvPr id="3" name="Espace réservé au texte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9005068D-6945-4985-94EA-C0D0F7908F6A}" type="datetime1">
              <a:rPr lang="fr-FR" noProof="0" smtClean="0"/>
              <a:t>26/04/2022</a:t>
            </a:fld>
            <a:endParaRPr lang="fr-FR" noProof="0"/>
          </a:p>
        </p:txBody>
      </p:sp>
      <p:sp>
        <p:nvSpPr>
          <p:cNvPr id="5" name="Espace réservé au pied de page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r>
              <a:rPr lang="fr-FR" noProof="0"/>
              <a:t>Ajouter un pied de page </a:t>
            </a:r>
          </a:p>
        </p:txBody>
      </p:sp>
      <p:sp>
        <p:nvSpPr>
          <p:cNvPr id="6" name="Espace réservé du numéro de diapositive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B38049E5-7B53-4E85-8972-7D6C4BCE5BB9}" type="slidenum">
              <a:rPr lang="fr-FR" noProof="0" smtClean="0"/>
              <a:t>‹N°›</a:t>
            </a:fld>
            <a:endParaRPr lang="fr-FR" noProof="0"/>
          </a:p>
        </p:txBody>
      </p:sp>
      <p:sp>
        <p:nvSpPr>
          <p:cNvPr id="9" name="Forme de L 8">
            <a:extLst>
              <a:ext uri="{FF2B5EF4-FFF2-40B4-BE49-F238E27FC236}">
                <a16:creationId xmlns:a16="http://schemas.microsoft.com/office/drawing/2014/main"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
        <p:nvSpPr>
          <p:cNvPr id="8" name="Forme de L 7">
            <a:extLst>
              <a:ext uri="{FF2B5EF4-FFF2-40B4-BE49-F238E27FC236}">
                <a16:creationId xmlns:a16="http://schemas.microsoft.com/office/drawing/2014/main"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1592144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lvl1pPr>
              <a:defRPr sz="4800">
                <a:solidFill>
                  <a:schemeClr val="tx2"/>
                </a:solidFill>
              </a:defRPr>
            </a:lvl1pPr>
          </a:lstStyle>
          <a:p>
            <a:pPr rtl="0"/>
            <a:r>
              <a:rPr lang="fr-FR" noProof="0"/>
              <a:t>Modifiez le style du titre</a:t>
            </a:r>
          </a:p>
        </p:txBody>
      </p:sp>
      <p:sp>
        <p:nvSpPr>
          <p:cNvPr id="3" name="Espace réservé du contenu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494F651B-E8A2-4F0F-A379-524E23F60C39}" type="datetime1">
              <a:rPr lang="fr-FR" noProof="0" smtClean="0"/>
              <a:t>26/04/2022</a:t>
            </a:fld>
            <a:endParaRPr lang="fr-FR" noProof="0"/>
          </a:p>
        </p:txBody>
      </p:sp>
      <p:sp>
        <p:nvSpPr>
          <p:cNvPr id="6" name="Espace réservé au pied de page 5"/>
          <p:cNvSpPr>
            <a:spLocks noGrp="1"/>
          </p:cNvSpPr>
          <p:nvPr>
            <p:ph type="ftr" sz="quarter" idx="11"/>
          </p:nvPr>
        </p:nvSpPr>
        <p:spPr/>
        <p:txBody>
          <a:bodyPr rtlCol="0"/>
          <a:lstStyle/>
          <a:p>
            <a:pPr algn="ctr" rtl="0"/>
            <a:r>
              <a:rPr lang="fr-FR" noProof="0"/>
              <a:t>Ajouter un pied de page </a:t>
            </a:r>
          </a:p>
        </p:txBody>
      </p:sp>
      <p:sp>
        <p:nvSpPr>
          <p:cNvPr id="7" name="Espace réservé du numéro de diapositive 6"/>
          <p:cNvSpPr>
            <a:spLocks noGrp="1"/>
          </p:cNvSpPr>
          <p:nvPr>
            <p:ph type="sldNum" sz="quarter" idx="12"/>
          </p:nvPr>
        </p:nvSpPr>
        <p:spPr/>
        <p:txBody>
          <a:bodyPr rtlCol="0"/>
          <a:lstStyle/>
          <a:p>
            <a:pPr rtl="0"/>
            <a:fld id="{B38049E5-7B53-4E85-8972-7D6C4BCE5BB9}" type="slidenum">
              <a:rPr lang="fr-FR" noProof="0" smtClean="0"/>
              <a:t>‹N°›</a:t>
            </a:fld>
            <a:endParaRPr lang="fr-FR" noProof="0"/>
          </a:p>
        </p:txBody>
      </p:sp>
    </p:spTree>
    <p:extLst>
      <p:ext uri="{BB962C8B-B14F-4D97-AF65-F5344CB8AC3E}">
        <p14:creationId xmlns:p14="http://schemas.microsoft.com/office/powerpoint/2010/main" val="296885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Barre latérale">
            <a:extLst>
              <a:ext uri="{FF2B5EF4-FFF2-40B4-BE49-F238E27FC236}">
                <a16:creationId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au titre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A6ADE7AA-0A98-4493-AABC-8384E6567CB7}" type="datetime1">
              <a:rPr lang="fr-FR" noProof="0" smtClean="0"/>
              <a:t>26/04/2022</a:t>
            </a:fld>
            <a:endParaRPr lang="fr-FR" noProof="0"/>
          </a:p>
        </p:txBody>
      </p:sp>
      <p:sp>
        <p:nvSpPr>
          <p:cNvPr id="5" name="Espace réservé au pied de page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ctr" rtl="0"/>
            <a:r>
              <a:rPr lang="fr-FR" noProof="0"/>
              <a:t>Ajouter un pied de page </a:t>
            </a:r>
          </a:p>
        </p:txBody>
      </p:sp>
      <p:sp>
        <p:nvSpPr>
          <p:cNvPr id="6" name="Espace réservé du numéro de diapositive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B38049E5-7B53-4E85-8972-7D6C4BCE5BB9}" type="slidenum">
              <a:rPr lang="fr-FR" noProof="0" smtClean="0"/>
              <a:t>‹N°›</a:t>
            </a:fld>
            <a:endParaRPr lang="fr-FR" noProof="0"/>
          </a:p>
        </p:txBody>
      </p:sp>
      <p:sp>
        <p:nvSpPr>
          <p:cNvPr id="9" name="Rectangle 8" title="Barre latérale"/>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303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8" r:id="rId4"/>
    <p:sldLayoutId id="2147483671" r:id="rId5"/>
    <p:sldLayoutId id="2147483669" r:id="rId6"/>
    <p:sldLayoutId id="2147483672" r:id="rId7"/>
    <p:sldLayoutId id="2147483663" r:id="rId8"/>
    <p:sldLayoutId id="2147483664" r:id="rId9"/>
    <p:sldLayoutId id="2147483665" r:id="rId10"/>
    <p:sldLayoutId id="2147483666" r:id="rId11"/>
    <p:sldLayoutId id="2147483667" r:id="rId12"/>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adiopaedia.org/cases/hydronephrosis-due-to-ureteric-calculus?lang=us"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s://reader.elsevier.com/reader/sd/pii/S2211568414000965?token=E0D8B96E17342753FD87F09BA9957842450F11E9E1D29835DDE8F966CC1A750AA3A382F0194929EC095939C22344E17D&amp;originRegion=us-east-1&amp;originCreation=20220426151226" TargetMode="Externa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msdmanuals.com/fr/accueil/troubles-du-sang/lymphomes/lymphome-de-hodgkin"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vhHkQQWXY-E"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msdmanuals.com/fr/accueil/troubles-du-sang/lymphomes/lymphomes-non-hodgkiniens"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sdmanuals.com/fr/accueil/troubles-du-sang/lymphomes/lymphomes-non-hodgkiniens"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msdmanuals.com/fr/accueil/troubles-du-sang/lymphomes/lymphomes-non-hodgkinien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hyperlink" Target="https://www.msdmanuals.com/fr/accueil/troubles-du-sang/lymphomes/lymphomes-non-hodgkinie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JdLarW8RCpg"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radiologie.ch/uro_ct.php"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889FE-7B85-40C7-8441-909223A9B382}"/>
              </a:ext>
            </a:extLst>
          </p:cNvPr>
          <p:cNvSpPr>
            <a:spLocks noGrp="1"/>
          </p:cNvSpPr>
          <p:nvPr>
            <p:ph type="ctrTitle"/>
          </p:nvPr>
        </p:nvSpPr>
        <p:spPr/>
        <p:txBody>
          <a:bodyPr rtlCol="0"/>
          <a:lstStyle/>
          <a:p>
            <a:pPr rtl="0"/>
            <a:r>
              <a:rPr lang="fr-FR" dirty="0"/>
              <a:t>Pathologies urinaires et lymphatiques en tomodensitométrie</a:t>
            </a:r>
          </a:p>
        </p:txBody>
      </p:sp>
      <p:sp>
        <p:nvSpPr>
          <p:cNvPr id="6" name="Espace réservé du numéro de diapositive 5">
            <a:extLst>
              <a:ext uri="{FF2B5EF4-FFF2-40B4-BE49-F238E27FC236}">
                <a16:creationId xmlns:a16="http://schemas.microsoft.com/office/drawing/2014/main" id="{5E08A2D8-D101-462B-8970-17DF242E7F91}"/>
              </a:ext>
            </a:extLst>
          </p:cNvPr>
          <p:cNvSpPr>
            <a:spLocks noGrp="1"/>
          </p:cNvSpPr>
          <p:nvPr>
            <p:ph type="sldNum" sz="quarter" idx="12"/>
          </p:nvPr>
        </p:nvSpPr>
        <p:spPr/>
        <p:txBody>
          <a:bodyPr/>
          <a:lstStyle/>
          <a:p>
            <a:pPr rtl="0"/>
            <a:fld id="{B38049E5-7B53-4E85-8972-7D6C4BCE5BB9}" type="slidenum">
              <a:rPr lang="fr-FR" noProof="0" smtClean="0"/>
              <a:pPr rtl="0"/>
              <a:t>1</a:t>
            </a:fld>
            <a:endParaRPr lang="fr-FR" noProof="0"/>
          </a:p>
        </p:txBody>
      </p:sp>
    </p:spTree>
    <p:extLst>
      <p:ext uri="{BB962C8B-B14F-4D97-AF65-F5344CB8AC3E}">
        <p14:creationId xmlns:p14="http://schemas.microsoft.com/office/powerpoint/2010/main" val="246167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D2C75-330C-4F6D-B2E8-3CFE2F311922}"/>
              </a:ext>
            </a:extLst>
          </p:cNvPr>
          <p:cNvSpPr>
            <a:spLocks noGrp="1"/>
          </p:cNvSpPr>
          <p:nvPr>
            <p:ph type="title"/>
          </p:nvPr>
        </p:nvSpPr>
        <p:spPr/>
        <p:txBody>
          <a:bodyPr/>
          <a:lstStyle/>
          <a:p>
            <a:r>
              <a:rPr lang="fr-CA" dirty="0"/>
              <a:t>Hydronéphrose</a:t>
            </a:r>
          </a:p>
        </p:txBody>
      </p:sp>
      <p:sp>
        <p:nvSpPr>
          <p:cNvPr id="3" name="Espace réservé du contenu 2">
            <a:extLst>
              <a:ext uri="{FF2B5EF4-FFF2-40B4-BE49-F238E27FC236}">
                <a16:creationId xmlns:a16="http://schemas.microsoft.com/office/drawing/2014/main" id="{B72046FC-737D-4BB8-BB8C-E11E646DB3E6}"/>
              </a:ext>
            </a:extLst>
          </p:cNvPr>
          <p:cNvSpPr>
            <a:spLocks noGrp="1"/>
          </p:cNvSpPr>
          <p:nvPr>
            <p:ph idx="1"/>
          </p:nvPr>
        </p:nvSpPr>
        <p:spPr>
          <a:xfrm>
            <a:off x="1371600" y="1484671"/>
            <a:ext cx="9601200" cy="1845383"/>
          </a:xfrm>
        </p:spPr>
        <p:txBody>
          <a:bodyPr/>
          <a:lstStyle/>
          <a:p>
            <a:r>
              <a:rPr lang="fr-CA" dirty="0"/>
              <a:t>Signes TDM : </a:t>
            </a:r>
          </a:p>
          <a:p>
            <a:pPr lvl="1"/>
            <a:r>
              <a:rPr lang="fr-CA" dirty="0"/>
              <a:t>Dilatation des voies urinaires</a:t>
            </a:r>
          </a:p>
          <a:p>
            <a:pPr lvl="1"/>
            <a:endParaRPr lang="fr-CA" dirty="0"/>
          </a:p>
          <a:p>
            <a:r>
              <a:rPr lang="fr-CA" dirty="0"/>
              <a:t>Peut être visualisé lors de l’</a:t>
            </a:r>
            <a:r>
              <a:rPr lang="fr-CA" dirty="0" err="1"/>
              <a:t>uroscan</a:t>
            </a:r>
            <a:r>
              <a:rPr lang="fr-CA" dirty="0"/>
              <a:t> et du </a:t>
            </a:r>
            <a:r>
              <a:rPr lang="fr-CA" dirty="0" err="1"/>
              <a:t>pyéloscan</a:t>
            </a:r>
            <a:endParaRPr lang="fr-CA" dirty="0"/>
          </a:p>
        </p:txBody>
      </p:sp>
      <p:sp>
        <p:nvSpPr>
          <p:cNvPr id="4" name="Espace réservé du numéro de diapositive 3">
            <a:extLst>
              <a:ext uri="{FF2B5EF4-FFF2-40B4-BE49-F238E27FC236}">
                <a16:creationId xmlns:a16="http://schemas.microsoft.com/office/drawing/2014/main" id="{12000294-86B1-4C8D-8D83-AD6D71D2D6A0}"/>
              </a:ext>
            </a:extLst>
          </p:cNvPr>
          <p:cNvSpPr>
            <a:spLocks noGrp="1"/>
          </p:cNvSpPr>
          <p:nvPr>
            <p:ph type="sldNum" sz="quarter" idx="12"/>
          </p:nvPr>
        </p:nvSpPr>
        <p:spPr/>
        <p:txBody>
          <a:bodyPr/>
          <a:lstStyle/>
          <a:p>
            <a:pPr rtl="0"/>
            <a:fld id="{B38049E5-7B53-4E85-8972-7D6C4BCE5BB9}" type="slidenum">
              <a:rPr lang="fr-FR" noProof="0" smtClean="0"/>
              <a:t>10</a:t>
            </a:fld>
            <a:endParaRPr lang="fr-FR" noProof="0"/>
          </a:p>
        </p:txBody>
      </p:sp>
      <p:pic>
        <p:nvPicPr>
          <p:cNvPr id="1026" name="Picture 2" descr="https://prod-images-static.radiopaedia.org/images/55834934/AX_329_big_gallery.jpeg">
            <a:extLst>
              <a:ext uri="{FF2B5EF4-FFF2-40B4-BE49-F238E27FC236}">
                <a16:creationId xmlns:a16="http://schemas.microsoft.com/office/drawing/2014/main" id="{E9BF6859-FA64-441B-901F-8D828DE42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508" y="3330054"/>
            <a:ext cx="4164984" cy="35104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a:extLst>
              <a:ext uri="{FF2B5EF4-FFF2-40B4-BE49-F238E27FC236}">
                <a16:creationId xmlns:a16="http://schemas.microsoft.com/office/drawing/2014/main" id="{EA8C7E6B-36B0-4A2C-B147-860A59042F73}"/>
              </a:ext>
            </a:extLst>
          </p:cNvPr>
          <p:cNvCxnSpPr>
            <a:cxnSpLocks/>
          </p:cNvCxnSpPr>
          <p:nvPr/>
        </p:nvCxnSpPr>
        <p:spPr>
          <a:xfrm flipV="1">
            <a:off x="4640238" y="5373329"/>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FC3AEB2-D800-4E0D-B373-C770DEE81A47}"/>
              </a:ext>
            </a:extLst>
          </p:cNvPr>
          <p:cNvSpPr/>
          <p:nvPr/>
        </p:nvSpPr>
        <p:spPr>
          <a:xfrm rot="16200000">
            <a:off x="7801489" y="4669799"/>
            <a:ext cx="1886319" cy="830997"/>
          </a:xfrm>
          <a:prstGeom prst="rect">
            <a:avLst/>
          </a:prstGeom>
          <a:ln>
            <a:solidFill>
              <a:srgbClr val="1F497D"/>
            </a:solidFill>
          </a:ln>
        </p:spPr>
        <p:txBody>
          <a:bodyPr wrap="square">
            <a:spAutoFit/>
          </a:bodyPr>
          <a:lstStyle/>
          <a:p>
            <a:pPr algn="ctr"/>
            <a:r>
              <a:rPr lang="fr-CA" sz="1200" dirty="0">
                <a:hlinkClick r:id="rId3"/>
              </a:rPr>
              <a:t>https://radiopaedia.org/cases/hydronephrosis-due-to-ureteric-calculus?lang=us</a:t>
            </a:r>
            <a:r>
              <a:rPr lang="fr-CA" sz="1200" dirty="0"/>
              <a:t> </a:t>
            </a:r>
          </a:p>
        </p:txBody>
      </p:sp>
    </p:spTree>
    <p:extLst>
      <p:ext uri="{BB962C8B-B14F-4D97-AF65-F5344CB8AC3E}">
        <p14:creationId xmlns:p14="http://schemas.microsoft.com/office/powerpoint/2010/main" val="23227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0B2FF-1C19-4204-9E5E-0CFFC8432252}"/>
              </a:ext>
            </a:extLst>
          </p:cNvPr>
          <p:cNvSpPr>
            <a:spLocks noGrp="1"/>
          </p:cNvSpPr>
          <p:nvPr>
            <p:ph type="title"/>
          </p:nvPr>
        </p:nvSpPr>
        <p:spPr/>
        <p:txBody>
          <a:bodyPr/>
          <a:lstStyle/>
          <a:p>
            <a:r>
              <a:rPr lang="fr-CA" dirty="0"/>
              <a:t>Pyélonéphrite</a:t>
            </a:r>
          </a:p>
        </p:txBody>
      </p:sp>
      <p:sp>
        <p:nvSpPr>
          <p:cNvPr id="3" name="Espace réservé du contenu 2">
            <a:extLst>
              <a:ext uri="{FF2B5EF4-FFF2-40B4-BE49-F238E27FC236}">
                <a16:creationId xmlns:a16="http://schemas.microsoft.com/office/drawing/2014/main" id="{A9C4720C-BBEB-4C48-AD4A-05679DD19DD9}"/>
              </a:ext>
            </a:extLst>
          </p:cNvPr>
          <p:cNvSpPr>
            <a:spLocks noGrp="1"/>
          </p:cNvSpPr>
          <p:nvPr>
            <p:ph idx="1"/>
          </p:nvPr>
        </p:nvSpPr>
        <p:spPr/>
        <p:txBody>
          <a:bodyPr/>
          <a:lstStyle/>
          <a:p>
            <a:r>
              <a:rPr lang="fr-CA" dirty="0"/>
              <a:t>Inflammation d’un ou des reins</a:t>
            </a:r>
          </a:p>
          <a:p>
            <a:r>
              <a:rPr lang="fr-CA" dirty="0"/>
              <a:t>L’inflammation peut se propager en remontant les voies urinaires jusqu’aux reins, ou dans des cas plus rares, les reins peuvent être infectés par des bactéries dans la circulation sanguine</a:t>
            </a:r>
          </a:p>
          <a:p>
            <a:r>
              <a:rPr lang="fr-CA" dirty="0"/>
              <a:t>Plus fréquent chez la femme que chez l’homme, l’infection remonte depuis l’appareil génital, par l’urètre jusqu’à la vessie, puis par les uretères jusqu’aux reins</a:t>
            </a:r>
          </a:p>
          <a:p>
            <a:r>
              <a:rPr lang="fr-CA" dirty="0"/>
              <a:t>Tout blocage (obstruction) du flux urinaire (lithiase, hypertrophie de la prostate, reflux vésico-urétéral) augmentent les risques de pyélonéphrite</a:t>
            </a:r>
          </a:p>
        </p:txBody>
      </p:sp>
      <p:sp>
        <p:nvSpPr>
          <p:cNvPr id="4" name="Espace réservé du numéro de diapositive 3">
            <a:extLst>
              <a:ext uri="{FF2B5EF4-FFF2-40B4-BE49-F238E27FC236}">
                <a16:creationId xmlns:a16="http://schemas.microsoft.com/office/drawing/2014/main" id="{9CC3A370-F0BB-48CE-96EE-430889D7778D}"/>
              </a:ext>
            </a:extLst>
          </p:cNvPr>
          <p:cNvSpPr>
            <a:spLocks noGrp="1"/>
          </p:cNvSpPr>
          <p:nvPr>
            <p:ph type="sldNum" sz="quarter" idx="12"/>
          </p:nvPr>
        </p:nvSpPr>
        <p:spPr/>
        <p:txBody>
          <a:bodyPr/>
          <a:lstStyle/>
          <a:p>
            <a:pPr rtl="0"/>
            <a:fld id="{B38049E5-7B53-4E85-8972-7D6C4BCE5BB9}" type="slidenum">
              <a:rPr lang="fr-FR" noProof="0" smtClean="0"/>
              <a:t>11</a:t>
            </a:fld>
            <a:endParaRPr lang="fr-FR" noProof="0"/>
          </a:p>
        </p:txBody>
      </p:sp>
    </p:spTree>
    <p:extLst>
      <p:ext uri="{BB962C8B-B14F-4D97-AF65-F5344CB8AC3E}">
        <p14:creationId xmlns:p14="http://schemas.microsoft.com/office/powerpoint/2010/main" val="356999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D7719-43F7-4215-9AC6-304931BB7A97}"/>
              </a:ext>
            </a:extLst>
          </p:cNvPr>
          <p:cNvSpPr>
            <a:spLocks noGrp="1"/>
          </p:cNvSpPr>
          <p:nvPr>
            <p:ph type="title"/>
          </p:nvPr>
        </p:nvSpPr>
        <p:spPr/>
        <p:txBody>
          <a:bodyPr/>
          <a:lstStyle/>
          <a:p>
            <a:r>
              <a:rPr lang="fr-CA" dirty="0"/>
              <a:t>Pyélonéphrite</a:t>
            </a:r>
          </a:p>
        </p:txBody>
      </p:sp>
      <p:sp>
        <p:nvSpPr>
          <p:cNvPr id="3" name="Espace réservé du contenu 2">
            <a:extLst>
              <a:ext uri="{FF2B5EF4-FFF2-40B4-BE49-F238E27FC236}">
                <a16:creationId xmlns:a16="http://schemas.microsoft.com/office/drawing/2014/main" id="{1834C60D-C3F8-41CF-A286-AFE4D94C9B8B}"/>
              </a:ext>
            </a:extLst>
          </p:cNvPr>
          <p:cNvSpPr>
            <a:spLocks noGrp="1"/>
          </p:cNvSpPr>
          <p:nvPr>
            <p:ph idx="1"/>
          </p:nvPr>
        </p:nvSpPr>
        <p:spPr/>
        <p:txBody>
          <a:bodyPr/>
          <a:lstStyle/>
          <a:p>
            <a:r>
              <a:rPr lang="fr-CA" dirty="0"/>
              <a:t>Le diagnostic de l’inflammation des reins reposera sur : </a:t>
            </a:r>
          </a:p>
          <a:p>
            <a:pPr lvl="1"/>
            <a:r>
              <a:rPr lang="fr-CA" dirty="0"/>
              <a:t>Analyse d’urine (examen microscopique afin de déterminer le nombre de GB, GR et de bactéries)</a:t>
            </a:r>
          </a:p>
          <a:p>
            <a:pPr lvl="1"/>
            <a:r>
              <a:rPr lang="fr-CA" dirty="0"/>
              <a:t>Mise en culture des urines (cultiver en laboratoire les bactéries afin de déterminer le nombre et le type de bactérie)</a:t>
            </a:r>
          </a:p>
          <a:p>
            <a:pPr lvl="1"/>
            <a:endParaRPr lang="fr-CA" dirty="0"/>
          </a:p>
          <a:p>
            <a:pPr lvl="1"/>
            <a:r>
              <a:rPr lang="fr-CA" b="1" dirty="0"/>
              <a:t>Les examens d’imagerie seront réalisés dans le but de déterminer les causes de l’inflammation des reins</a:t>
            </a:r>
          </a:p>
        </p:txBody>
      </p:sp>
      <p:sp>
        <p:nvSpPr>
          <p:cNvPr id="4" name="Espace réservé du numéro de diapositive 3">
            <a:extLst>
              <a:ext uri="{FF2B5EF4-FFF2-40B4-BE49-F238E27FC236}">
                <a16:creationId xmlns:a16="http://schemas.microsoft.com/office/drawing/2014/main" id="{5D90037F-4089-4E04-8162-6B10A01C3150}"/>
              </a:ext>
            </a:extLst>
          </p:cNvPr>
          <p:cNvSpPr>
            <a:spLocks noGrp="1"/>
          </p:cNvSpPr>
          <p:nvPr>
            <p:ph type="sldNum" sz="quarter" idx="12"/>
          </p:nvPr>
        </p:nvSpPr>
        <p:spPr/>
        <p:txBody>
          <a:bodyPr/>
          <a:lstStyle/>
          <a:p>
            <a:pPr rtl="0"/>
            <a:fld id="{B38049E5-7B53-4E85-8972-7D6C4BCE5BB9}" type="slidenum">
              <a:rPr lang="fr-FR" noProof="0" smtClean="0"/>
              <a:t>12</a:t>
            </a:fld>
            <a:endParaRPr lang="fr-FR" noProof="0"/>
          </a:p>
        </p:txBody>
      </p:sp>
    </p:spTree>
    <p:extLst>
      <p:ext uri="{BB962C8B-B14F-4D97-AF65-F5344CB8AC3E}">
        <p14:creationId xmlns:p14="http://schemas.microsoft.com/office/powerpoint/2010/main" val="70574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5173E-118F-4A86-83E8-9E5616B97CC7}"/>
              </a:ext>
            </a:extLst>
          </p:cNvPr>
          <p:cNvSpPr>
            <a:spLocks noGrp="1"/>
          </p:cNvSpPr>
          <p:nvPr>
            <p:ph type="title"/>
          </p:nvPr>
        </p:nvSpPr>
        <p:spPr/>
        <p:txBody>
          <a:bodyPr/>
          <a:lstStyle/>
          <a:p>
            <a:r>
              <a:rPr lang="fr-CA" dirty="0"/>
              <a:t>Reflux vésico-urétéral</a:t>
            </a:r>
          </a:p>
        </p:txBody>
      </p:sp>
      <p:sp>
        <p:nvSpPr>
          <p:cNvPr id="3" name="Espace réservé du contenu 2">
            <a:extLst>
              <a:ext uri="{FF2B5EF4-FFF2-40B4-BE49-F238E27FC236}">
                <a16:creationId xmlns:a16="http://schemas.microsoft.com/office/drawing/2014/main" id="{808FCCBB-103F-476A-B736-D34B8139E3C1}"/>
              </a:ext>
            </a:extLst>
          </p:cNvPr>
          <p:cNvSpPr>
            <a:spLocks noGrp="1"/>
          </p:cNvSpPr>
          <p:nvPr>
            <p:ph idx="1"/>
          </p:nvPr>
        </p:nvSpPr>
        <p:spPr/>
        <p:txBody>
          <a:bodyPr/>
          <a:lstStyle/>
          <a:p>
            <a:r>
              <a:rPr lang="fr-CA" dirty="0"/>
              <a:t>Selon la gravité, le reflux vésico-urétéral est une remontée de l’urine vésicale vers l’uretère et parfois dans le système collecteur rénal.</a:t>
            </a:r>
          </a:p>
          <a:p>
            <a:endParaRPr lang="fr-CA" dirty="0"/>
          </a:p>
          <a:p>
            <a:r>
              <a:rPr lang="fr-CA" dirty="0"/>
              <a:t>Souvent dû à une anomalie congénitale de la formation de la jonction </a:t>
            </a:r>
            <a:r>
              <a:rPr lang="fr-CA" dirty="0" err="1"/>
              <a:t>urétéro</a:t>
            </a:r>
            <a:r>
              <a:rPr lang="fr-CA" dirty="0"/>
              <a:t>-vésicale. La jonction ne remplit pas sa fonction normal de clapet, ce qui permet le reflux rétrograde de l’urine vésicale dans l’uretère. </a:t>
            </a:r>
          </a:p>
        </p:txBody>
      </p:sp>
      <p:sp>
        <p:nvSpPr>
          <p:cNvPr id="4" name="Espace réservé du numéro de diapositive 3">
            <a:extLst>
              <a:ext uri="{FF2B5EF4-FFF2-40B4-BE49-F238E27FC236}">
                <a16:creationId xmlns:a16="http://schemas.microsoft.com/office/drawing/2014/main" id="{466E10A8-DF3E-418C-9A92-5A6FF25F1DC9}"/>
              </a:ext>
            </a:extLst>
          </p:cNvPr>
          <p:cNvSpPr>
            <a:spLocks noGrp="1"/>
          </p:cNvSpPr>
          <p:nvPr>
            <p:ph type="sldNum" sz="quarter" idx="12"/>
          </p:nvPr>
        </p:nvSpPr>
        <p:spPr/>
        <p:txBody>
          <a:bodyPr/>
          <a:lstStyle/>
          <a:p>
            <a:pPr rtl="0"/>
            <a:fld id="{B38049E5-7B53-4E85-8972-7D6C4BCE5BB9}" type="slidenum">
              <a:rPr lang="fr-FR" noProof="0" smtClean="0"/>
              <a:t>13</a:t>
            </a:fld>
            <a:endParaRPr lang="fr-FR" noProof="0"/>
          </a:p>
        </p:txBody>
      </p:sp>
      <p:sp>
        <p:nvSpPr>
          <p:cNvPr id="5" name="Rectangle 4">
            <a:extLst>
              <a:ext uri="{FF2B5EF4-FFF2-40B4-BE49-F238E27FC236}">
                <a16:creationId xmlns:a16="http://schemas.microsoft.com/office/drawing/2014/main" id="{F5D049F1-39DE-4C52-A256-A21CF1E990D1}"/>
              </a:ext>
            </a:extLst>
          </p:cNvPr>
          <p:cNvSpPr/>
          <p:nvPr/>
        </p:nvSpPr>
        <p:spPr>
          <a:xfrm>
            <a:off x="4253189" y="5237512"/>
            <a:ext cx="3685624" cy="923330"/>
          </a:xfrm>
          <a:prstGeom prst="rect">
            <a:avLst/>
          </a:prstGeom>
          <a:noFill/>
        </p:spPr>
        <p:txBody>
          <a:bodyPr wrap="none" lIns="91440" tIns="45720" rIns="91440" bIns="45720">
            <a:spAutoFit/>
          </a:bodyPr>
          <a:lstStyle/>
          <a:p>
            <a:pPr algn="ctr"/>
            <a:r>
              <a:rPr lang="fr-FR" sz="5400" b="1" cap="none" spc="0" dirty="0" err="1">
                <a:ln w="22225">
                  <a:solidFill>
                    <a:schemeClr val="accent2"/>
                  </a:solidFill>
                  <a:prstDash val="solid"/>
                </a:ln>
                <a:solidFill>
                  <a:schemeClr val="accent2">
                    <a:lumMod val="40000"/>
                    <a:lumOff val="60000"/>
                  </a:schemeClr>
                </a:solidFill>
                <a:effectLst/>
              </a:rPr>
              <a:t>Cystoscan</a:t>
            </a:r>
            <a:endParaRPr lang="fr-F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15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0E88E-B788-451C-9841-926760C5CEC7}"/>
              </a:ext>
            </a:extLst>
          </p:cNvPr>
          <p:cNvSpPr>
            <a:spLocks noGrp="1"/>
          </p:cNvSpPr>
          <p:nvPr>
            <p:ph type="title"/>
          </p:nvPr>
        </p:nvSpPr>
        <p:spPr/>
        <p:txBody>
          <a:bodyPr/>
          <a:lstStyle/>
          <a:p>
            <a:r>
              <a:rPr lang="fr-CA" dirty="0"/>
              <a:t>Reflux vésico-urétéral</a:t>
            </a:r>
          </a:p>
        </p:txBody>
      </p:sp>
      <p:sp>
        <p:nvSpPr>
          <p:cNvPr id="4" name="Espace réservé du numéro de diapositive 3">
            <a:extLst>
              <a:ext uri="{FF2B5EF4-FFF2-40B4-BE49-F238E27FC236}">
                <a16:creationId xmlns:a16="http://schemas.microsoft.com/office/drawing/2014/main" id="{1027DF55-BD69-42E4-BCB3-0B0E4939E130}"/>
              </a:ext>
            </a:extLst>
          </p:cNvPr>
          <p:cNvSpPr>
            <a:spLocks noGrp="1"/>
          </p:cNvSpPr>
          <p:nvPr>
            <p:ph type="sldNum" sz="quarter" idx="12"/>
          </p:nvPr>
        </p:nvSpPr>
        <p:spPr/>
        <p:txBody>
          <a:bodyPr/>
          <a:lstStyle/>
          <a:p>
            <a:pPr rtl="0"/>
            <a:fld id="{B38049E5-7B53-4E85-8972-7D6C4BCE5BB9}" type="slidenum">
              <a:rPr lang="fr-FR" noProof="0" smtClean="0"/>
              <a:t>14</a:t>
            </a:fld>
            <a:endParaRPr lang="fr-FR" noProof="0"/>
          </a:p>
        </p:txBody>
      </p:sp>
      <p:pic>
        <p:nvPicPr>
          <p:cNvPr id="5" name="Image 4">
            <a:extLst>
              <a:ext uri="{FF2B5EF4-FFF2-40B4-BE49-F238E27FC236}">
                <a16:creationId xmlns:a16="http://schemas.microsoft.com/office/drawing/2014/main" id="{0F9FA4BE-83DA-418E-9D84-F12F0C4F57DB}"/>
              </a:ext>
            </a:extLst>
          </p:cNvPr>
          <p:cNvPicPr>
            <a:picLocks noChangeAspect="1"/>
          </p:cNvPicPr>
          <p:nvPr/>
        </p:nvPicPr>
        <p:blipFill>
          <a:blip r:embed="rId2"/>
          <a:stretch>
            <a:fillRect/>
          </a:stretch>
        </p:blipFill>
        <p:spPr>
          <a:xfrm>
            <a:off x="4432808" y="1823563"/>
            <a:ext cx="3933270" cy="4832130"/>
          </a:xfrm>
          <a:prstGeom prst="rect">
            <a:avLst/>
          </a:prstGeom>
        </p:spPr>
      </p:pic>
      <p:sp>
        <p:nvSpPr>
          <p:cNvPr id="6" name="Rectangle 5">
            <a:extLst>
              <a:ext uri="{FF2B5EF4-FFF2-40B4-BE49-F238E27FC236}">
                <a16:creationId xmlns:a16="http://schemas.microsoft.com/office/drawing/2014/main" id="{32C18900-809B-4B12-85CD-21F027FD67DA}"/>
              </a:ext>
            </a:extLst>
          </p:cNvPr>
          <p:cNvSpPr/>
          <p:nvPr/>
        </p:nvSpPr>
        <p:spPr>
          <a:xfrm>
            <a:off x="1371600" y="3077359"/>
            <a:ext cx="2817086" cy="1813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Reins, uretères et vessie opacifiés sur la phase post-injection intra-vésicale démontrant un reflux urétéral bilatéral</a:t>
            </a:r>
          </a:p>
        </p:txBody>
      </p:sp>
      <p:sp>
        <p:nvSpPr>
          <p:cNvPr id="7" name="ZoneTexte 6">
            <a:extLst>
              <a:ext uri="{FF2B5EF4-FFF2-40B4-BE49-F238E27FC236}">
                <a16:creationId xmlns:a16="http://schemas.microsoft.com/office/drawing/2014/main" id="{F002F730-AB62-4128-B745-52FEE9DFF8CA}"/>
              </a:ext>
            </a:extLst>
          </p:cNvPr>
          <p:cNvSpPr txBox="1"/>
          <p:nvPr/>
        </p:nvSpPr>
        <p:spPr>
          <a:xfrm rot="16200000">
            <a:off x="7580800" y="5049952"/>
            <a:ext cx="2261716"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1" u="none" strike="noStrike" kern="1200" cap="none" spc="0" normalizeH="0" baseline="0" noProof="0" dirty="0">
                <a:ln>
                  <a:noFill/>
                </a:ln>
                <a:solidFill>
                  <a:prstClr val="black"/>
                </a:solidFill>
                <a:effectLst/>
                <a:uLnTx/>
                <a:uFillTx/>
                <a:latin typeface="Franklin Gothic Book" panose="020B0503020102020204"/>
                <a:ea typeface="+mn-ea"/>
                <a:cs typeface="+mn-cs"/>
              </a:rPr>
              <a:t>Source : </a:t>
            </a:r>
            <a:r>
              <a:rPr kumimoji="0" lang="fr-CA"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Cahier technique TDM, Hôpital de Rimouski</a:t>
            </a:r>
            <a:endParaRPr kumimoji="0" lang="fr-CA"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97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399EC-C74E-456C-B781-6AFA1D88B4FC}"/>
              </a:ext>
            </a:extLst>
          </p:cNvPr>
          <p:cNvSpPr>
            <a:spLocks noGrp="1"/>
          </p:cNvSpPr>
          <p:nvPr>
            <p:ph type="title"/>
          </p:nvPr>
        </p:nvSpPr>
        <p:spPr/>
        <p:txBody>
          <a:bodyPr/>
          <a:lstStyle/>
          <a:p>
            <a:r>
              <a:rPr lang="fr-CA" dirty="0"/>
              <a:t>Kyste</a:t>
            </a:r>
          </a:p>
        </p:txBody>
      </p:sp>
      <p:sp>
        <p:nvSpPr>
          <p:cNvPr id="3" name="Espace réservé du contenu 2">
            <a:extLst>
              <a:ext uri="{FF2B5EF4-FFF2-40B4-BE49-F238E27FC236}">
                <a16:creationId xmlns:a16="http://schemas.microsoft.com/office/drawing/2014/main" id="{13A5BC9F-C812-4A38-9A6C-806CCD51E3F0}"/>
              </a:ext>
            </a:extLst>
          </p:cNvPr>
          <p:cNvSpPr>
            <a:spLocks noGrp="1"/>
          </p:cNvSpPr>
          <p:nvPr>
            <p:ph idx="1"/>
          </p:nvPr>
        </p:nvSpPr>
        <p:spPr>
          <a:xfrm>
            <a:off x="1371600" y="1484672"/>
            <a:ext cx="9601200" cy="1275946"/>
          </a:xfrm>
        </p:spPr>
        <p:txBody>
          <a:bodyPr/>
          <a:lstStyle/>
          <a:p>
            <a:r>
              <a:rPr lang="fr-CA" dirty="0"/>
              <a:t>Le kyste rénal est une pathologie fréquente. </a:t>
            </a:r>
          </a:p>
          <a:p>
            <a:r>
              <a:rPr lang="fr-CA" dirty="0"/>
              <a:t>La classification du kyste reposera sur la classification de </a:t>
            </a:r>
            <a:r>
              <a:rPr lang="fr-CA" dirty="0" err="1"/>
              <a:t>Bosniak</a:t>
            </a:r>
            <a:endParaRPr lang="fr-CA" dirty="0"/>
          </a:p>
        </p:txBody>
      </p:sp>
      <p:sp>
        <p:nvSpPr>
          <p:cNvPr id="4" name="Espace réservé du numéro de diapositive 3">
            <a:extLst>
              <a:ext uri="{FF2B5EF4-FFF2-40B4-BE49-F238E27FC236}">
                <a16:creationId xmlns:a16="http://schemas.microsoft.com/office/drawing/2014/main" id="{EA416CBC-9008-4D79-B48C-C438DFA6135B}"/>
              </a:ext>
            </a:extLst>
          </p:cNvPr>
          <p:cNvSpPr>
            <a:spLocks noGrp="1"/>
          </p:cNvSpPr>
          <p:nvPr>
            <p:ph type="sldNum" sz="quarter" idx="12"/>
          </p:nvPr>
        </p:nvSpPr>
        <p:spPr/>
        <p:txBody>
          <a:bodyPr/>
          <a:lstStyle/>
          <a:p>
            <a:pPr rtl="0"/>
            <a:fld id="{B38049E5-7B53-4E85-8972-7D6C4BCE5BB9}" type="slidenum">
              <a:rPr lang="fr-FR" noProof="0" smtClean="0"/>
              <a:t>15</a:t>
            </a:fld>
            <a:endParaRPr lang="fr-FR" noProof="0"/>
          </a:p>
        </p:txBody>
      </p:sp>
      <p:pic>
        <p:nvPicPr>
          <p:cNvPr id="6" name="Image 5">
            <a:extLst>
              <a:ext uri="{FF2B5EF4-FFF2-40B4-BE49-F238E27FC236}">
                <a16:creationId xmlns:a16="http://schemas.microsoft.com/office/drawing/2014/main" id="{153CE301-7F8C-438A-85D0-B79A798A9E7F}"/>
              </a:ext>
            </a:extLst>
          </p:cNvPr>
          <p:cNvPicPr>
            <a:picLocks noChangeAspect="1"/>
          </p:cNvPicPr>
          <p:nvPr/>
        </p:nvPicPr>
        <p:blipFill>
          <a:blip r:embed="rId2"/>
          <a:stretch>
            <a:fillRect/>
          </a:stretch>
        </p:blipFill>
        <p:spPr>
          <a:xfrm>
            <a:off x="2586796" y="2451040"/>
            <a:ext cx="7532564" cy="4002346"/>
          </a:xfrm>
          <a:prstGeom prst="rect">
            <a:avLst/>
          </a:prstGeom>
        </p:spPr>
      </p:pic>
      <p:sp>
        <p:nvSpPr>
          <p:cNvPr id="7" name="Rectangle 6">
            <a:extLst>
              <a:ext uri="{FF2B5EF4-FFF2-40B4-BE49-F238E27FC236}">
                <a16:creationId xmlns:a16="http://schemas.microsoft.com/office/drawing/2014/main" id="{63B906A3-DAA5-42AA-8AF2-AE276D9464FA}"/>
              </a:ext>
            </a:extLst>
          </p:cNvPr>
          <p:cNvSpPr/>
          <p:nvPr/>
        </p:nvSpPr>
        <p:spPr>
          <a:xfrm>
            <a:off x="10119360" y="5373328"/>
            <a:ext cx="1491557" cy="1066126"/>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p.32</a:t>
            </a:r>
          </a:p>
        </p:txBody>
      </p:sp>
    </p:spTree>
    <p:extLst>
      <p:ext uri="{BB962C8B-B14F-4D97-AF65-F5344CB8AC3E}">
        <p14:creationId xmlns:p14="http://schemas.microsoft.com/office/powerpoint/2010/main" val="270537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BE584-D27E-4777-8061-D0635D890DAE}"/>
              </a:ext>
            </a:extLst>
          </p:cNvPr>
          <p:cNvSpPr>
            <a:spLocks noGrp="1"/>
          </p:cNvSpPr>
          <p:nvPr>
            <p:ph type="title"/>
          </p:nvPr>
        </p:nvSpPr>
        <p:spPr/>
        <p:txBody>
          <a:bodyPr/>
          <a:lstStyle/>
          <a:p>
            <a:r>
              <a:rPr lang="fr-CA" dirty="0"/>
              <a:t>Kyste</a:t>
            </a:r>
          </a:p>
        </p:txBody>
      </p:sp>
      <p:sp>
        <p:nvSpPr>
          <p:cNvPr id="3" name="Espace réservé du contenu 2">
            <a:extLst>
              <a:ext uri="{FF2B5EF4-FFF2-40B4-BE49-F238E27FC236}">
                <a16:creationId xmlns:a16="http://schemas.microsoft.com/office/drawing/2014/main" id="{3056234B-D1F0-4512-8F66-21ABB4DFFD58}"/>
              </a:ext>
            </a:extLst>
          </p:cNvPr>
          <p:cNvSpPr>
            <a:spLocks noGrp="1"/>
          </p:cNvSpPr>
          <p:nvPr>
            <p:ph idx="1"/>
          </p:nvPr>
        </p:nvSpPr>
        <p:spPr>
          <a:xfrm>
            <a:off x="1371600" y="1484672"/>
            <a:ext cx="9601200" cy="2155512"/>
          </a:xfrm>
        </p:spPr>
        <p:txBody>
          <a:bodyPr/>
          <a:lstStyle/>
          <a:p>
            <a:r>
              <a:rPr lang="fr-CA" b="1" dirty="0"/>
              <a:t>Kyste </a:t>
            </a:r>
            <a:r>
              <a:rPr lang="fr-CA" b="1" dirty="0" err="1"/>
              <a:t>Bosniak</a:t>
            </a:r>
            <a:r>
              <a:rPr lang="fr-CA" b="1" dirty="0"/>
              <a:t> I </a:t>
            </a:r>
            <a:r>
              <a:rPr lang="fr-CA" dirty="0"/>
              <a:t>: Kyste simple</a:t>
            </a:r>
          </a:p>
          <a:p>
            <a:pPr lvl="1"/>
            <a:r>
              <a:rPr lang="fr-CA" dirty="0"/>
              <a:t>Densité hydrique (comparable à l’eau) : -5 à +15 UH </a:t>
            </a:r>
          </a:p>
          <a:p>
            <a:pPr lvl="1"/>
            <a:r>
              <a:rPr lang="fr-CA" dirty="0"/>
              <a:t>Homogène</a:t>
            </a:r>
          </a:p>
          <a:p>
            <a:pPr lvl="1"/>
            <a:r>
              <a:rPr lang="fr-CA" dirty="0"/>
              <a:t>Limites régulières sans paroi visible</a:t>
            </a:r>
          </a:p>
          <a:p>
            <a:pPr lvl="1"/>
            <a:r>
              <a:rPr lang="fr-CA" dirty="0"/>
              <a:t>Absence de rehaussement post-injection</a:t>
            </a:r>
          </a:p>
        </p:txBody>
      </p:sp>
      <p:sp>
        <p:nvSpPr>
          <p:cNvPr id="4" name="Espace réservé du numéro de diapositive 3">
            <a:extLst>
              <a:ext uri="{FF2B5EF4-FFF2-40B4-BE49-F238E27FC236}">
                <a16:creationId xmlns:a16="http://schemas.microsoft.com/office/drawing/2014/main" id="{DD400633-0F70-4A23-9FA0-3559341A91EC}"/>
              </a:ext>
            </a:extLst>
          </p:cNvPr>
          <p:cNvSpPr>
            <a:spLocks noGrp="1"/>
          </p:cNvSpPr>
          <p:nvPr>
            <p:ph type="sldNum" sz="quarter" idx="12"/>
          </p:nvPr>
        </p:nvSpPr>
        <p:spPr/>
        <p:txBody>
          <a:bodyPr/>
          <a:lstStyle/>
          <a:p>
            <a:pPr rtl="0"/>
            <a:fld id="{B38049E5-7B53-4E85-8972-7D6C4BCE5BB9}" type="slidenum">
              <a:rPr lang="fr-FR" noProof="0" smtClean="0"/>
              <a:t>16</a:t>
            </a:fld>
            <a:endParaRPr lang="fr-FR" noProof="0"/>
          </a:p>
        </p:txBody>
      </p:sp>
      <p:pic>
        <p:nvPicPr>
          <p:cNvPr id="6" name="Image 5">
            <a:extLst>
              <a:ext uri="{FF2B5EF4-FFF2-40B4-BE49-F238E27FC236}">
                <a16:creationId xmlns:a16="http://schemas.microsoft.com/office/drawing/2014/main" id="{3E6E87DA-A0A6-4F40-AEDF-4760F83CBF40}"/>
              </a:ext>
            </a:extLst>
          </p:cNvPr>
          <p:cNvPicPr>
            <a:picLocks noChangeAspect="1"/>
          </p:cNvPicPr>
          <p:nvPr/>
        </p:nvPicPr>
        <p:blipFill>
          <a:blip r:embed="rId2"/>
          <a:stretch>
            <a:fillRect/>
          </a:stretch>
        </p:blipFill>
        <p:spPr>
          <a:xfrm>
            <a:off x="2649778" y="3718843"/>
            <a:ext cx="7628935" cy="2919716"/>
          </a:xfrm>
          <a:prstGeom prst="rect">
            <a:avLst/>
          </a:prstGeom>
        </p:spPr>
      </p:pic>
      <p:sp>
        <p:nvSpPr>
          <p:cNvPr id="7" name="Rectangle 6">
            <a:extLst>
              <a:ext uri="{FF2B5EF4-FFF2-40B4-BE49-F238E27FC236}">
                <a16:creationId xmlns:a16="http://schemas.microsoft.com/office/drawing/2014/main" id="{371EA8B4-40D7-4C2F-B927-2A5A4E672982}"/>
              </a:ext>
            </a:extLst>
          </p:cNvPr>
          <p:cNvSpPr/>
          <p:nvPr/>
        </p:nvSpPr>
        <p:spPr>
          <a:xfrm>
            <a:off x="10323249" y="5308601"/>
            <a:ext cx="1491557" cy="1066126"/>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p.32</a:t>
            </a:r>
          </a:p>
        </p:txBody>
      </p:sp>
      <p:cxnSp>
        <p:nvCxnSpPr>
          <p:cNvPr id="8" name="Connecteur droit avec flèche 7">
            <a:extLst>
              <a:ext uri="{FF2B5EF4-FFF2-40B4-BE49-F238E27FC236}">
                <a16:creationId xmlns:a16="http://schemas.microsoft.com/office/drawing/2014/main" id="{E3ACAE4E-F045-44DD-8617-A8694237E866}"/>
              </a:ext>
            </a:extLst>
          </p:cNvPr>
          <p:cNvCxnSpPr>
            <a:cxnSpLocks/>
          </p:cNvCxnSpPr>
          <p:nvPr/>
        </p:nvCxnSpPr>
        <p:spPr>
          <a:xfrm flipV="1">
            <a:off x="4884078" y="5451988"/>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7AF18A74-0A24-4D21-94F5-AE4C081DBA22}"/>
              </a:ext>
            </a:extLst>
          </p:cNvPr>
          <p:cNvCxnSpPr>
            <a:cxnSpLocks/>
          </p:cNvCxnSpPr>
          <p:nvPr/>
        </p:nvCxnSpPr>
        <p:spPr>
          <a:xfrm flipV="1">
            <a:off x="7810158" y="5380576"/>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5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F774-73D3-4EF1-9F38-0C0FB887943A}"/>
              </a:ext>
            </a:extLst>
          </p:cNvPr>
          <p:cNvSpPr>
            <a:spLocks noGrp="1"/>
          </p:cNvSpPr>
          <p:nvPr>
            <p:ph type="title"/>
          </p:nvPr>
        </p:nvSpPr>
        <p:spPr/>
        <p:txBody>
          <a:bodyPr/>
          <a:lstStyle/>
          <a:p>
            <a:r>
              <a:rPr lang="fr-CA" dirty="0"/>
              <a:t>Kyste </a:t>
            </a:r>
          </a:p>
        </p:txBody>
      </p:sp>
      <p:sp>
        <p:nvSpPr>
          <p:cNvPr id="3" name="Espace réservé du contenu 2">
            <a:extLst>
              <a:ext uri="{FF2B5EF4-FFF2-40B4-BE49-F238E27FC236}">
                <a16:creationId xmlns:a16="http://schemas.microsoft.com/office/drawing/2014/main" id="{47548684-4C97-4C2C-A0C0-1F343A4AC84B}"/>
              </a:ext>
            </a:extLst>
          </p:cNvPr>
          <p:cNvSpPr>
            <a:spLocks noGrp="1"/>
          </p:cNvSpPr>
          <p:nvPr>
            <p:ph idx="1"/>
          </p:nvPr>
        </p:nvSpPr>
        <p:spPr>
          <a:xfrm>
            <a:off x="1371600" y="1484672"/>
            <a:ext cx="9601200" cy="2108786"/>
          </a:xfrm>
        </p:spPr>
        <p:txBody>
          <a:bodyPr/>
          <a:lstStyle/>
          <a:p>
            <a:r>
              <a:rPr lang="fr-CA" sz="2000" b="1" dirty="0"/>
              <a:t>Kyste </a:t>
            </a:r>
            <a:r>
              <a:rPr lang="fr-CA" sz="2000" b="1" dirty="0" err="1"/>
              <a:t>Bosniak</a:t>
            </a:r>
            <a:r>
              <a:rPr lang="fr-CA" sz="2000" b="1" dirty="0"/>
              <a:t> II </a:t>
            </a:r>
            <a:r>
              <a:rPr lang="fr-CA" sz="2000" dirty="0"/>
              <a:t>: Kyste remanié</a:t>
            </a:r>
          </a:p>
          <a:p>
            <a:pPr lvl="1"/>
            <a:r>
              <a:rPr lang="fr-CA" sz="2000" dirty="0"/>
              <a:t>Fine(s) cloison(s), peu nombreuse (1 à 3) sans paroi visible</a:t>
            </a:r>
          </a:p>
          <a:p>
            <a:pPr lvl="1"/>
            <a:r>
              <a:rPr lang="fr-CA" sz="2000" dirty="0"/>
              <a:t>Fine calcification</a:t>
            </a:r>
          </a:p>
          <a:p>
            <a:pPr lvl="1"/>
            <a:r>
              <a:rPr lang="fr-CA" sz="2000" dirty="0"/>
              <a:t>Absence de rehaussement ou rehaussement modéré des cloisons</a:t>
            </a:r>
          </a:p>
          <a:p>
            <a:pPr lvl="1"/>
            <a:r>
              <a:rPr lang="fr-CA" sz="2000" dirty="0"/>
              <a:t>Kyste hyperdense </a:t>
            </a:r>
          </a:p>
        </p:txBody>
      </p:sp>
      <p:sp>
        <p:nvSpPr>
          <p:cNvPr id="4" name="Espace réservé du numéro de diapositive 3">
            <a:extLst>
              <a:ext uri="{FF2B5EF4-FFF2-40B4-BE49-F238E27FC236}">
                <a16:creationId xmlns:a16="http://schemas.microsoft.com/office/drawing/2014/main" id="{2052F1BB-A43E-4325-ABEE-43A5F1742CAC}"/>
              </a:ext>
            </a:extLst>
          </p:cNvPr>
          <p:cNvSpPr>
            <a:spLocks noGrp="1"/>
          </p:cNvSpPr>
          <p:nvPr>
            <p:ph type="sldNum" sz="quarter" idx="12"/>
          </p:nvPr>
        </p:nvSpPr>
        <p:spPr/>
        <p:txBody>
          <a:bodyPr/>
          <a:lstStyle/>
          <a:p>
            <a:pPr rtl="0"/>
            <a:fld id="{B38049E5-7B53-4E85-8972-7D6C4BCE5BB9}" type="slidenum">
              <a:rPr lang="fr-FR" noProof="0" smtClean="0"/>
              <a:t>17</a:t>
            </a:fld>
            <a:endParaRPr lang="fr-FR" noProof="0"/>
          </a:p>
        </p:txBody>
      </p:sp>
      <p:pic>
        <p:nvPicPr>
          <p:cNvPr id="6" name="Image 5">
            <a:extLst>
              <a:ext uri="{FF2B5EF4-FFF2-40B4-BE49-F238E27FC236}">
                <a16:creationId xmlns:a16="http://schemas.microsoft.com/office/drawing/2014/main" id="{437EFA87-E2F6-4083-9DAD-0AEC96731BF3}"/>
              </a:ext>
            </a:extLst>
          </p:cNvPr>
          <p:cNvPicPr>
            <a:picLocks noChangeAspect="1"/>
          </p:cNvPicPr>
          <p:nvPr/>
        </p:nvPicPr>
        <p:blipFill rotWithShape="1">
          <a:blip r:embed="rId2"/>
          <a:srcRect t="5714"/>
          <a:stretch/>
        </p:blipFill>
        <p:spPr>
          <a:xfrm>
            <a:off x="1541591" y="3672117"/>
            <a:ext cx="3343742" cy="2730541"/>
          </a:xfrm>
          <a:prstGeom prst="rect">
            <a:avLst/>
          </a:prstGeom>
        </p:spPr>
      </p:pic>
      <p:cxnSp>
        <p:nvCxnSpPr>
          <p:cNvPr id="7" name="Connecteur droit avec flèche 6">
            <a:extLst>
              <a:ext uri="{FF2B5EF4-FFF2-40B4-BE49-F238E27FC236}">
                <a16:creationId xmlns:a16="http://schemas.microsoft.com/office/drawing/2014/main" id="{C1E27202-8580-4246-BF4B-DFA1D4BB6634}"/>
              </a:ext>
            </a:extLst>
          </p:cNvPr>
          <p:cNvCxnSpPr>
            <a:cxnSpLocks/>
          </p:cNvCxnSpPr>
          <p:nvPr/>
        </p:nvCxnSpPr>
        <p:spPr>
          <a:xfrm flipV="1">
            <a:off x="2593724" y="5234275"/>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2A51EE3-57B4-49CA-AFDE-E8878D62A7DF}"/>
              </a:ext>
            </a:extLst>
          </p:cNvPr>
          <p:cNvPicPr>
            <a:picLocks noChangeAspect="1"/>
          </p:cNvPicPr>
          <p:nvPr/>
        </p:nvPicPr>
        <p:blipFill>
          <a:blip r:embed="rId3"/>
          <a:stretch>
            <a:fillRect/>
          </a:stretch>
        </p:blipFill>
        <p:spPr>
          <a:xfrm>
            <a:off x="5004239" y="3762039"/>
            <a:ext cx="6630325" cy="2410161"/>
          </a:xfrm>
          <a:prstGeom prst="rect">
            <a:avLst/>
          </a:prstGeom>
        </p:spPr>
      </p:pic>
      <p:cxnSp>
        <p:nvCxnSpPr>
          <p:cNvPr id="10" name="Connecteur droit avec flèche 9">
            <a:extLst>
              <a:ext uri="{FF2B5EF4-FFF2-40B4-BE49-F238E27FC236}">
                <a16:creationId xmlns:a16="http://schemas.microsoft.com/office/drawing/2014/main" id="{B04787D7-DDE8-4309-9B8E-9A36628A0205}"/>
              </a:ext>
            </a:extLst>
          </p:cNvPr>
          <p:cNvCxnSpPr>
            <a:cxnSpLocks/>
          </p:cNvCxnSpPr>
          <p:nvPr/>
        </p:nvCxnSpPr>
        <p:spPr>
          <a:xfrm flipH="1">
            <a:off x="7650480" y="5037387"/>
            <a:ext cx="526869" cy="335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C32475E-ACDD-4B42-A104-6E6D599DC326}"/>
              </a:ext>
            </a:extLst>
          </p:cNvPr>
          <p:cNvCxnSpPr>
            <a:cxnSpLocks/>
          </p:cNvCxnSpPr>
          <p:nvPr/>
        </p:nvCxnSpPr>
        <p:spPr>
          <a:xfrm flipH="1">
            <a:off x="10327605" y="5373328"/>
            <a:ext cx="549401" cy="609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13C55A5-AF9B-410F-96DA-DEDCC2C3EDEF}"/>
              </a:ext>
            </a:extLst>
          </p:cNvPr>
          <p:cNvSpPr/>
          <p:nvPr/>
        </p:nvSpPr>
        <p:spPr>
          <a:xfrm>
            <a:off x="5298403" y="6349243"/>
            <a:ext cx="5491517"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p.33</a:t>
            </a:r>
          </a:p>
        </p:txBody>
      </p:sp>
    </p:spTree>
    <p:extLst>
      <p:ext uri="{BB962C8B-B14F-4D97-AF65-F5344CB8AC3E}">
        <p14:creationId xmlns:p14="http://schemas.microsoft.com/office/powerpoint/2010/main" val="1207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F774-73D3-4EF1-9F38-0C0FB887943A}"/>
              </a:ext>
            </a:extLst>
          </p:cNvPr>
          <p:cNvSpPr>
            <a:spLocks noGrp="1"/>
          </p:cNvSpPr>
          <p:nvPr>
            <p:ph type="title"/>
          </p:nvPr>
        </p:nvSpPr>
        <p:spPr/>
        <p:txBody>
          <a:bodyPr/>
          <a:lstStyle/>
          <a:p>
            <a:r>
              <a:rPr lang="fr-CA" dirty="0"/>
              <a:t>Kyste </a:t>
            </a:r>
          </a:p>
        </p:txBody>
      </p:sp>
      <p:sp>
        <p:nvSpPr>
          <p:cNvPr id="3" name="Espace réservé du contenu 2">
            <a:extLst>
              <a:ext uri="{FF2B5EF4-FFF2-40B4-BE49-F238E27FC236}">
                <a16:creationId xmlns:a16="http://schemas.microsoft.com/office/drawing/2014/main" id="{47548684-4C97-4C2C-A0C0-1F343A4AC84B}"/>
              </a:ext>
            </a:extLst>
          </p:cNvPr>
          <p:cNvSpPr>
            <a:spLocks noGrp="1"/>
          </p:cNvSpPr>
          <p:nvPr>
            <p:ph idx="1"/>
          </p:nvPr>
        </p:nvSpPr>
        <p:spPr>
          <a:xfrm>
            <a:off x="1371600" y="1484671"/>
            <a:ext cx="6248400" cy="3348586"/>
          </a:xfrm>
        </p:spPr>
        <p:txBody>
          <a:bodyPr/>
          <a:lstStyle/>
          <a:p>
            <a:r>
              <a:rPr lang="fr-CA" sz="2000" b="1" dirty="0"/>
              <a:t>Kyste </a:t>
            </a:r>
            <a:r>
              <a:rPr lang="fr-CA" sz="2000" b="1" dirty="0" err="1"/>
              <a:t>Bosniak</a:t>
            </a:r>
            <a:r>
              <a:rPr lang="fr-CA" sz="2000" b="1" dirty="0"/>
              <a:t> IIF </a:t>
            </a:r>
            <a:r>
              <a:rPr lang="fr-CA" sz="2000" dirty="0"/>
              <a:t>: Kyste remanié</a:t>
            </a:r>
          </a:p>
          <a:p>
            <a:pPr lvl="1"/>
            <a:r>
              <a:rPr lang="fr-CA" sz="2000" dirty="0"/>
              <a:t>Fines cloisons, nombreuses (plus de 3)</a:t>
            </a:r>
          </a:p>
          <a:p>
            <a:pPr lvl="1"/>
            <a:r>
              <a:rPr lang="fr-CA" sz="2000" dirty="0"/>
              <a:t>Fine parois (moins de 1 mm) </a:t>
            </a:r>
          </a:p>
          <a:p>
            <a:pPr lvl="1"/>
            <a:r>
              <a:rPr lang="fr-CA" sz="2000" dirty="0"/>
              <a:t>Épaisse calcification</a:t>
            </a:r>
          </a:p>
          <a:p>
            <a:pPr lvl="1"/>
            <a:r>
              <a:rPr lang="fr-CA" sz="2000" dirty="0"/>
              <a:t>Lésion hyperdense de plus de 4cm (50 à 90 UH) </a:t>
            </a:r>
          </a:p>
          <a:p>
            <a:pPr lvl="1"/>
            <a:r>
              <a:rPr lang="fr-CA" sz="2000" dirty="0"/>
              <a:t>Absence de rehaussement ou rehaussement modéré (cloisons, fine paroi)</a:t>
            </a:r>
          </a:p>
        </p:txBody>
      </p:sp>
      <p:sp>
        <p:nvSpPr>
          <p:cNvPr id="4" name="Espace réservé du numéro de diapositive 3">
            <a:extLst>
              <a:ext uri="{FF2B5EF4-FFF2-40B4-BE49-F238E27FC236}">
                <a16:creationId xmlns:a16="http://schemas.microsoft.com/office/drawing/2014/main" id="{2052F1BB-A43E-4325-ABEE-43A5F1742CAC}"/>
              </a:ext>
            </a:extLst>
          </p:cNvPr>
          <p:cNvSpPr>
            <a:spLocks noGrp="1"/>
          </p:cNvSpPr>
          <p:nvPr>
            <p:ph type="sldNum" sz="quarter" idx="12"/>
          </p:nvPr>
        </p:nvSpPr>
        <p:spPr/>
        <p:txBody>
          <a:bodyPr/>
          <a:lstStyle/>
          <a:p>
            <a:pPr rtl="0"/>
            <a:fld id="{B38049E5-7B53-4E85-8972-7D6C4BCE5BB9}" type="slidenum">
              <a:rPr lang="fr-FR" noProof="0" smtClean="0"/>
              <a:t>18</a:t>
            </a:fld>
            <a:endParaRPr lang="fr-FR" noProof="0"/>
          </a:p>
        </p:txBody>
      </p:sp>
      <p:pic>
        <p:nvPicPr>
          <p:cNvPr id="6" name="Image 5">
            <a:extLst>
              <a:ext uri="{FF2B5EF4-FFF2-40B4-BE49-F238E27FC236}">
                <a16:creationId xmlns:a16="http://schemas.microsoft.com/office/drawing/2014/main" id="{15AAC7FA-0FB5-45BF-AEBD-D3B0F67D949B}"/>
              </a:ext>
            </a:extLst>
          </p:cNvPr>
          <p:cNvPicPr>
            <a:picLocks noChangeAspect="1"/>
          </p:cNvPicPr>
          <p:nvPr/>
        </p:nvPicPr>
        <p:blipFill>
          <a:blip r:embed="rId2"/>
          <a:stretch>
            <a:fillRect/>
          </a:stretch>
        </p:blipFill>
        <p:spPr>
          <a:xfrm>
            <a:off x="7732595" y="1831638"/>
            <a:ext cx="3707021" cy="4009635"/>
          </a:xfrm>
          <a:prstGeom prst="rect">
            <a:avLst/>
          </a:prstGeom>
        </p:spPr>
      </p:pic>
      <p:cxnSp>
        <p:nvCxnSpPr>
          <p:cNvPr id="7" name="Connecteur droit avec flèche 6">
            <a:extLst>
              <a:ext uri="{FF2B5EF4-FFF2-40B4-BE49-F238E27FC236}">
                <a16:creationId xmlns:a16="http://schemas.microsoft.com/office/drawing/2014/main" id="{03EEFF9B-EA0A-43CE-9B6B-EACF718FA398}"/>
              </a:ext>
            </a:extLst>
          </p:cNvPr>
          <p:cNvCxnSpPr>
            <a:cxnSpLocks/>
          </p:cNvCxnSpPr>
          <p:nvPr/>
        </p:nvCxnSpPr>
        <p:spPr>
          <a:xfrm flipV="1">
            <a:off x="7879826" y="2830709"/>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517ECCD6-30F6-46BD-A8A6-23DE9B159C32}"/>
              </a:ext>
            </a:extLst>
          </p:cNvPr>
          <p:cNvCxnSpPr>
            <a:cxnSpLocks/>
          </p:cNvCxnSpPr>
          <p:nvPr/>
        </p:nvCxnSpPr>
        <p:spPr>
          <a:xfrm flipH="1">
            <a:off x="9261662" y="2011680"/>
            <a:ext cx="692235" cy="4385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9F8CC97-D5F0-449C-A7DD-F6E92EB6B8B3}"/>
              </a:ext>
            </a:extLst>
          </p:cNvPr>
          <p:cNvCxnSpPr>
            <a:cxnSpLocks/>
          </p:cNvCxnSpPr>
          <p:nvPr/>
        </p:nvCxnSpPr>
        <p:spPr>
          <a:xfrm flipV="1">
            <a:off x="9107736" y="3827887"/>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DA98B6-CEA6-4C2C-8080-A1CB81ACE1D0}"/>
              </a:ext>
            </a:extLst>
          </p:cNvPr>
          <p:cNvSpPr/>
          <p:nvPr/>
        </p:nvSpPr>
        <p:spPr>
          <a:xfrm>
            <a:off x="6953032" y="6009571"/>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p.33</a:t>
            </a:r>
          </a:p>
        </p:txBody>
      </p:sp>
    </p:spTree>
    <p:extLst>
      <p:ext uri="{BB962C8B-B14F-4D97-AF65-F5344CB8AC3E}">
        <p14:creationId xmlns:p14="http://schemas.microsoft.com/office/powerpoint/2010/main" val="184681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F774-73D3-4EF1-9F38-0C0FB887943A}"/>
              </a:ext>
            </a:extLst>
          </p:cNvPr>
          <p:cNvSpPr>
            <a:spLocks noGrp="1"/>
          </p:cNvSpPr>
          <p:nvPr>
            <p:ph type="title"/>
          </p:nvPr>
        </p:nvSpPr>
        <p:spPr/>
        <p:txBody>
          <a:bodyPr/>
          <a:lstStyle/>
          <a:p>
            <a:r>
              <a:rPr lang="fr-CA" dirty="0"/>
              <a:t>Kyste </a:t>
            </a:r>
          </a:p>
        </p:txBody>
      </p:sp>
      <p:sp>
        <p:nvSpPr>
          <p:cNvPr id="3" name="Espace réservé du contenu 2">
            <a:extLst>
              <a:ext uri="{FF2B5EF4-FFF2-40B4-BE49-F238E27FC236}">
                <a16:creationId xmlns:a16="http://schemas.microsoft.com/office/drawing/2014/main" id="{47548684-4C97-4C2C-A0C0-1F343A4AC84B}"/>
              </a:ext>
            </a:extLst>
          </p:cNvPr>
          <p:cNvSpPr>
            <a:spLocks noGrp="1"/>
          </p:cNvSpPr>
          <p:nvPr>
            <p:ph idx="1"/>
          </p:nvPr>
        </p:nvSpPr>
        <p:spPr>
          <a:xfrm>
            <a:off x="1371600" y="1484671"/>
            <a:ext cx="6413863" cy="4567786"/>
          </a:xfrm>
        </p:spPr>
        <p:txBody>
          <a:bodyPr/>
          <a:lstStyle/>
          <a:p>
            <a:r>
              <a:rPr lang="fr-CA" b="1" dirty="0"/>
              <a:t>Kyste </a:t>
            </a:r>
            <a:r>
              <a:rPr lang="fr-CA" b="1" dirty="0" err="1"/>
              <a:t>Bosniak</a:t>
            </a:r>
            <a:r>
              <a:rPr lang="fr-CA" b="1" dirty="0"/>
              <a:t> III </a:t>
            </a:r>
            <a:r>
              <a:rPr lang="fr-CA" dirty="0"/>
              <a:t>: Kystes suspects pour lesquels l’exérèse chirurgicale est généralement indiquée</a:t>
            </a:r>
          </a:p>
          <a:p>
            <a:pPr lvl="1"/>
            <a:r>
              <a:rPr lang="fr-CA" dirty="0"/>
              <a:t>Cloisons nombreuses et/ou épaissies</a:t>
            </a:r>
          </a:p>
          <a:p>
            <a:pPr lvl="1"/>
            <a:r>
              <a:rPr lang="fr-CA" dirty="0"/>
              <a:t>Paroi épaissie uniforme</a:t>
            </a:r>
          </a:p>
          <a:p>
            <a:pPr lvl="1"/>
            <a:r>
              <a:rPr lang="fr-CA" dirty="0"/>
              <a:t>Discrètes irrégularités pariétales</a:t>
            </a:r>
          </a:p>
          <a:p>
            <a:pPr lvl="1"/>
            <a:r>
              <a:rPr lang="fr-CA" dirty="0"/>
              <a:t>Calcifications épaissies et/ou irrégulières</a:t>
            </a:r>
          </a:p>
          <a:p>
            <a:pPr lvl="1"/>
            <a:r>
              <a:rPr lang="fr-CA" dirty="0"/>
              <a:t>Rehaussement de la paroi ou des cloisons</a:t>
            </a:r>
          </a:p>
        </p:txBody>
      </p:sp>
      <p:sp>
        <p:nvSpPr>
          <p:cNvPr id="4" name="Espace réservé du numéro de diapositive 3">
            <a:extLst>
              <a:ext uri="{FF2B5EF4-FFF2-40B4-BE49-F238E27FC236}">
                <a16:creationId xmlns:a16="http://schemas.microsoft.com/office/drawing/2014/main" id="{2052F1BB-A43E-4325-ABEE-43A5F1742CAC}"/>
              </a:ext>
            </a:extLst>
          </p:cNvPr>
          <p:cNvSpPr>
            <a:spLocks noGrp="1"/>
          </p:cNvSpPr>
          <p:nvPr>
            <p:ph type="sldNum" sz="quarter" idx="12"/>
          </p:nvPr>
        </p:nvSpPr>
        <p:spPr/>
        <p:txBody>
          <a:bodyPr/>
          <a:lstStyle/>
          <a:p>
            <a:pPr rtl="0"/>
            <a:fld id="{B38049E5-7B53-4E85-8972-7D6C4BCE5BB9}" type="slidenum">
              <a:rPr lang="fr-FR" noProof="0" smtClean="0"/>
              <a:t>19</a:t>
            </a:fld>
            <a:endParaRPr lang="fr-FR" noProof="0"/>
          </a:p>
        </p:txBody>
      </p:sp>
      <p:pic>
        <p:nvPicPr>
          <p:cNvPr id="6" name="Image 5">
            <a:extLst>
              <a:ext uri="{FF2B5EF4-FFF2-40B4-BE49-F238E27FC236}">
                <a16:creationId xmlns:a16="http://schemas.microsoft.com/office/drawing/2014/main" id="{E3BFDF42-F5C1-4989-89BE-4BE7ED9AB465}"/>
              </a:ext>
            </a:extLst>
          </p:cNvPr>
          <p:cNvPicPr>
            <a:picLocks noChangeAspect="1"/>
          </p:cNvPicPr>
          <p:nvPr/>
        </p:nvPicPr>
        <p:blipFill>
          <a:blip r:embed="rId2"/>
          <a:stretch>
            <a:fillRect/>
          </a:stretch>
        </p:blipFill>
        <p:spPr>
          <a:xfrm>
            <a:off x="7627391" y="2062855"/>
            <a:ext cx="4076929" cy="3887304"/>
          </a:xfrm>
          <a:prstGeom prst="rect">
            <a:avLst/>
          </a:prstGeom>
        </p:spPr>
      </p:pic>
      <p:sp>
        <p:nvSpPr>
          <p:cNvPr id="7" name="Rectangle 6">
            <a:extLst>
              <a:ext uri="{FF2B5EF4-FFF2-40B4-BE49-F238E27FC236}">
                <a16:creationId xmlns:a16="http://schemas.microsoft.com/office/drawing/2014/main" id="{E34168A6-2B18-494D-928F-4CD61D56F72C}"/>
              </a:ext>
            </a:extLst>
          </p:cNvPr>
          <p:cNvSpPr/>
          <p:nvPr/>
        </p:nvSpPr>
        <p:spPr>
          <a:xfrm>
            <a:off x="6953032" y="6009571"/>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p.33</a:t>
            </a:r>
          </a:p>
        </p:txBody>
      </p:sp>
      <p:cxnSp>
        <p:nvCxnSpPr>
          <p:cNvPr id="8" name="Connecteur droit avec flèche 7">
            <a:extLst>
              <a:ext uri="{FF2B5EF4-FFF2-40B4-BE49-F238E27FC236}">
                <a16:creationId xmlns:a16="http://schemas.microsoft.com/office/drawing/2014/main" id="{A8A5AB37-5D13-4C9F-901C-D36D777DED46}"/>
              </a:ext>
            </a:extLst>
          </p:cNvPr>
          <p:cNvCxnSpPr>
            <a:cxnSpLocks/>
          </p:cNvCxnSpPr>
          <p:nvPr/>
        </p:nvCxnSpPr>
        <p:spPr>
          <a:xfrm flipV="1">
            <a:off x="7958204" y="3618881"/>
            <a:ext cx="846161" cy="461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6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1D7B894-EC04-4E32-A3DC-65B363B339FA}"/>
              </a:ext>
            </a:extLst>
          </p:cNvPr>
          <p:cNvSpPr>
            <a:spLocks noGrp="1"/>
          </p:cNvSpPr>
          <p:nvPr>
            <p:ph type="title"/>
          </p:nvPr>
        </p:nvSpPr>
        <p:spPr/>
        <p:txBody>
          <a:bodyPr/>
          <a:lstStyle/>
          <a:p>
            <a:r>
              <a:rPr lang="fr-CA" dirty="0"/>
              <a:t>Pathologies urinaires</a:t>
            </a:r>
          </a:p>
        </p:txBody>
      </p:sp>
      <p:sp>
        <p:nvSpPr>
          <p:cNvPr id="6" name="Espace réservé du contenu 5">
            <a:extLst>
              <a:ext uri="{FF2B5EF4-FFF2-40B4-BE49-F238E27FC236}">
                <a16:creationId xmlns:a16="http://schemas.microsoft.com/office/drawing/2014/main" id="{CC0AB967-0BEA-4DCF-B7C7-9CA6B3567387}"/>
              </a:ext>
            </a:extLst>
          </p:cNvPr>
          <p:cNvSpPr>
            <a:spLocks noGrp="1"/>
          </p:cNvSpPr>
          <p:nvPr>
            <p:ph idx="1"/>
          </p:nvPr>
        </p:nvSpPr>
        <p:spPr/>
        <p:txBody>
          <a:bodyPr/>
          <a:lstStyle/>
          <a:p>
            <a:r>
              <a:rPr lang="fr-CA" dirty="0"/>
              <a:t>Connaitre la définition de toutes les pathologies urinaires vues dans le cours de radioscopie (Chapitre 7).</a:t>
            </a:r>
          </a:p>
          <a:p>
            <a:endParaRPr lang="fr-CA" dirty="0"/>
          </a:p>
          <a:p>
            <a:r>
              <a:rPr lang="fr-CA" dirty="0"/>
              <a:t>Ce document présentera les pathologies les plus souvent rencontrées en tomodensitométrie ainsi que leurs images tomodensitométriques. </a:t>
            </a:r>
          </a:p>
          <a:p>
            <a:endParaRPr lang="fr-CA" dirty="0"/>
          </a:p>
        </p:txBody>
      </p:sp>
      <p:sp>
        <p:nvSpPr>
          <p:cNvPr id="4" name="Espace réservé du numéro de diapositive 3">
            <a:extLst>
              <a:ext uri="{FF2B5EF4-FFF2-40B4-BE49-F238E27FC236}">
                <a16:creationId xmlns:a16="http://schemas.microsoft.com/office/drawing/2014/main" id="{D151177D-77C8-4CF2-A4C5-C1E8CEEFABD7}"/>
              </a:ext>
            </a:extLst>
          </p:cNvPr>
          <p:cNvSpPr>
            <a:spLocks noGrp="1"/>
          </p:cNvSpPr>
          <p:nvPr>
            <p:ph type="sldNum" sz="quarter" idx="12"/>
          </p:nvPr>
        </p:nvSpPr>
        <p:spPr/>
        <p:txBody>
          <a:bodyPr/>
          <a:lstStyle/>
          <a:p>
            <a:pPr rtl="0"/>
            <a:fld id="{B38049E5-7B53-4E85-8972-7D6C4BCE5BB9}" type="slidenum">
              <a:rPr lang="fr-FR" noProof="0" smtClean="0"/>
              <a:pPr rtl="0"/>
              <a:t>2</a:t>
            </a:fld>
            <a:endParaRPr lang="fr-FR" noProof="0"/>
          </a:p>
        </p:txBody>
      </p:sp>
    </p:spTree>
    <p:extLst>
      <p:ext uri="{BB962C8B-B14F-4D97-AF65-F5344CB8AC3E}">
        <p14:creationId xmlns:p14="http://schemas.microsoft.com/office/powerpoint/2010/main" val="147488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F774-73D3-4EF1-9F38-0C0FB887943A}"/>
              </a:ext>
            </a:extLst>
          </p:cNvPr>
          <p:cNvSpPr>
            <a:spLocks noGrp="1"/>
          </p:cNvSpPr>
          <p:nvPr>
            <p:ph type="title"/>
          </p:nvPr>
        </p:nvSpPr>
        <p:spPr/>
        <p:txBody>
          <a:bodyPr/>
          <a:lstStyle/>
          <a:p>
            <a:r>
              <a:rPr lang="fr-CA" dirty="0"/>
              <a:t>Kyste </a:t>
            </a:r>
          </a:p>
        </p:txBody>
      </p:sp>
      <p:sp>
        <p:nvSpPr>
          <p:cNvPr id="3" name="Espace réservé du contenu 2">
            <a:extLst>
              <a:ext uri="{FF2B5EF4-FFF2-40B4-BE49-F238E27FC236}">
                <a16:creationId xmlns:a16="http://schemas.microsoft.com/office/drawing/2014/main" id="{47548684-4C97-4C2C-A0C0-1F343A4AC84B}"/>
              </a:ext>
            </a:extLst>
          </p:cNvPr>
          <p:cNvSpPr>
            <a:spLocks noGrp="1"/>
          </p:cNvSpPr>
          <p:nvPr>
            <p:ph idx="1"/>
          </p:nvPr>
        </p:nvSpPr>
        <p:spPr>
          <a:xfrm>
            <a:off x="1371600" y="1484671"/>
            <a:ext cx="6405154" cy="4532952"/>
          </a:xfrm>
        </p:spPr>
        <p:txBody>
          <a:bodyPr/>
          <a:lstStyle/>
          <a:p>
            <a:r>
              <a:rPr lang="fr-CA" b="1" dirty="0"/>
              <a:t>Kyste </a:t>
            </a:r>
            <a:r>
              <a:rPr lang="fr-CA" b="1" dirty="0" err="1"/>
              <a:t>Bosniak</a:t>
            </a:r>
            <a:r>
              <a:rPr lang="fr-CA" b="1" dirty="0"/>
              <a:t> IV : </a:t>
            </a:r>
            <a:r>
              <a:rPr lang="fr-CA" dirty="0"/>
              <a:t>Masses kystiques comportant une composante charnue vascularisée en rapport avec les carcinomes</a:t>
            </a:r>
          </a:p>
          <a:p>
            <a:pPr lvl="1"/>
            <a:r>
              <a:rPr lang="fr-CA" dirty="0"/>
              <a:t>Paroi épaisse et très irrégulière</a:t>
            </a:r>
          </a:p>
          <a:p>
            <a:pPr lvl="1"/>
            <a:r>
              <a:rPr lang="fr-CA" dirty="0"/>
              <a:t>Végétations ou nodules muraux</a:t>
            </a:r>
          </a:p>
          <a:p>
            <a:pPr lvl="1"/>
            <a:r>
              <a:rPr lang="fr-CA" dirty="0"/>
              <a:t>Rehaussement de la composante solide</a:t>
            </a:r>
          </a:p>
        </p:txBody>
      </p:sp>
      <p:sp>
        <p:nvSpPr>
          <p:cNvPr id="4" name="Espace réservé du numéro de diapositive 3">
            <a:extLst>
              <a:ext uri="{FF2B5EF4-FFF2-40B4-BE49-F238E27FC236}">
                <a16:creationId xmlns:a16="http://schemas.microsoft.com/office/drawing/2014/main" id="{2052F1BB-A43E-4325-ABEE-43A5F1742CAC}"/>
              </a:ext>
            </a:extLst>
          </p:cNvPr>
          <p:cNvSpPr>
            <a:spLocks noGrp="1"/>
          </p:cNvSpPr>
          <p:nvPr>
            <p:ph type="sldNum" sz="quarter" idx="12"/>
          </p:nvPr>
        </p:nvSpPr>
        <p:spPr/>
        <p:txBody>
          <a:bodyPr/>
          <a:lstStyle/>
          <a:p>
            <a:pPr rtl="0"/>
            <a:fld id="{B38049E5-7B53-4E85-8972-7D6C4BCE5BB9}" type="slidenum">
              <a:rPr lang="fr-FR" noProof="0" smtClean="0"/>
              <a:t>20</a:t>
            </a:fld>
            <a:endParaRPr lang="fr-FR" noProof="0"/>
          </a:p>
        </p:txBody>
      </p:sp>
      <p:pic>
        <p:nvPicPr>
          <p:cNvPr id="6" name="Image 5">
            <a:extLst>
              <a:ext uri="{FF2B5EF4-FFF2-40B4-BE49-F238E27FC236}">
                <a16:creationId xmlns:a16="http://schemas.microsoft.com/office/drawing/2014/main" id="{B6F51840-43EE-4D06-BBD2-1144C0178C64}"/>
              </a:ext>
            </a:extLst>
          </p:cNvPr>
          <p:cNvPicPr>
            <a:picLocks noChangeAspect="1"/>
          </p:cNvPicPr>
          <p:nvPr/>
        </p:nvPicPr>
        <p:blipFill>
          <a:blip r:embed="rId2"/>
          <a:stretch>
            <a:fillRect/>
          </a:stretch>
        </p:blipFill>
        <p:spPr>
          <a:xfrm>
            <a:off x="7239414" y="1766687"/>
            <a:ext cx="4466644" cy="3806799"/>
          </a:xfrm>
          <a:prstGeom prst="rect">
            <a:avLst/>
          </a:prstGeom>
        </p:spPr>
      </p:pic>
      <p:sp>
        <p:nvSpPr>
          <p:cNvPr id="7" name="Rectangle 6">
            <a:extLst>
              <a:ext uri="{FF2B5EF4-FFF2-40B4-BE49-F238E27FC236}">
                <a16:creationId xmlns:a16="http://schemas.microsoft.com/office/drawing/2014/main" id="{5D3D1687-7630-488F-BAB0-AB121841CE1D}"/>
              </a:ext>
            </a:extLst>
          </p:cNvPr>
          <p:cNvSpPr/>
          <p:nvPr/>
        </p:nvSpPr>
        <p:spPr>
          <a:xfrm>
            <a:off x="6949046" y="5796333"/>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p.33</a:t>
            </a:r>
          </a:p>
        </p:txBody>
      </p:sp>
    </p:spTree>
    <p:extLst>
      <p:ext uri="{BB962C8B-B14F-4D97-AF65-F5344CB8AC3E}">
        <p14:creationId xmlns:p14="http://schemas.microsoft.com/office/powerpoint/2010/main" val="320440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F774-73D3-4EF1-9F38-0C0FB887943A}"/>
              </a:ext>
            </a:extLst>
          </p:cNvPr>
          <p:cNvSpPr>
            <a:spLocks noGrp="1"/>
          </p:cNvSpPr>
          <p:nvPr>
            <p:ph type="title"/>
          </p:nvPr>
        </p:nvSpPr>
        <p:spPr/>
        <p:txBody>
          <a:bodyPr/>
          <a:lstStyle/>
          <a:p>
            <a:r>
              <a:rPr lang="fr-CA" dirty="0"/>
              <a:t>Tumeurs solides (les + fréquentes) </a:t>
            </a:r>
          </a:p>
        </p:txBody>
      </p:sp>
      <p:sp>
        <p:nvSpPr>
          <p:cNvPr id="3" name="Espace réservé du contenu 2">
            <a:extLst>
              <a:ext uri="{FF2B5EF4-FFF2-40B4-BE49-F238E27FC236}">
                <a16:creationId xmlns:a16="http://schemas.microsoft.com/office/drawing/2014/main" id="{47548684-4C97-4C2C-A0C0-1F343A4AC84B}"/>
              </a:ext>
            </a:extLst>
          </p:cNvPr>
          <p:cNvSpPr>
            <a:spLocks noGrp="1"/>
          </p:cNvSpPr>
          <p:nvPr>
            <p:ph idx="1"/>
          </p:nvPr>
        </p:nvSpPr>
        <p:spPr>
          <a:xfrm>
            <a:off x="1371600" y="1566558"/>
            <a:ext cx="9601200" cy="4382729"/>
          </a:xfrm>
        </p:spPr>
        <p:txBody>
          <a:bodyPr/>
          <a:lstStyle/>
          <a:p>
            <a:r>
              <a:rPr lang="fr-CA" sz="2800" b="1" dirty="0"/>
              <a:t>Tumeurs malignes solides primaires : </a:t>
            </a:r>
          </a:p>
          <a:p>
            <a:pPr lvl="1"/>
            <a:r>
              <a:rPr lang="fr-CA" sz="2800" dirty="0"/>
              <a:t>Carcinome :</a:t>
            </a:r>
          </a:p>
          <a:p>
            <a:pPr lvl="2"/>
            <a:r>
              <a:rPr lang="fr-CA" sz="2400" dirty="0"/>
              <a:t>À cellules claires (carcinome conventionnel)</a:t>
            </a:r>
          </a:p>
          <a:p>
            <a:pPr lvl="2"/>
            <a:r>
              <a:rPr lang="fr-CA" sz="2400" dirty="0"/>
              <a:t>Papillaires </a:t>
            </a:r>
          </a:p>
          <a:p>
            <a:pPr lvl="2"/>
            <a:r>
              <a:rPr lang="fr-CA" sz="2400" dirty="0" err="1"/>
              <a:t>Chromophobes</a:t>
            </a:r>
            <a:endParaRPr lang="fr-CA" sz="2400" dirty="0"/>
          </a:p>
          <a:p>
            <a:pPr lvl="2"/>
            <a:endParaRPr lang="fr-CA" sz="2400" dirty="0"/>
          </a:p>
          <a:p>
            <a:r>
              <a:rPr lang="fr-CA" sz="2800" b="1" dirty="0"/>
              <a:t>Tumeurs bénignes solides primaires :</a:t>
            </a:r>
          </a:p>
          <a:p>
            <a:pPr lvl="1"/>
            <a:r>
              <a:rPr lang="fr-CA" sz="2800" dirty="0" err="1"/>
              <a:t>Angiomyiolipome</a:t>
            </a:r>
            <a:endParaRPr lang="fr-CA" sz="2800" dirty="0"/>
          </a:p>
          <a:p>
            <a:pPr lvl="1"/>
            <a:r>
              <a:rPr lang="fr-CA" sz="2800" dirty="0"/>
              <a:t>Oncocytome (adénome </a:t>
            </a:r>
            <a:r>
              <a:rPr lang="fr-CA" sz="2800" dirty="0" err="1"/>
              <a:t>oncocytaire</a:t>
            </a:r>
            <a:r>
              <a:rPr lang="fr-CA" sz="2800" dirty="0"/>
              <a:t>)</a:t>
            </a:r>
          </a:p>
        </p:txBody>
      </p:sp>
      <p:sp>
        <p:nvSpPr>
          <p:cNvPr id="4" name="Espace réservé du numéro de diapositive 3">
            <a:extLst>
              <a:ext uri="{FF2B5EF4-FFF2-40B4-BE49-F238E27FC236}">
                <a16:creationId xmlns:a16="http://schemas.microsoft.com/office/drawing/2014/main" id="{2052F1BB-A43E-4325-ABEE-43A5F1742CAC}"/>
              </a:ext>
            </a:extLst>
          </p:cNvPr>
          <p:cNvSpPr>
            <a:spLocks noGrp="1"/>
          </p:cNvSpPr>
          <p:nvPr>
            <p:ph type="sldNum" sz="quarter" idx="12"/>
          </p:nvPr>
        </p:nvSpPr>
        <p:spPr/>
        <p:txBody>
          <a:bodyPr/>
          <a:lstStyle/>
          <a:p>
            <a:pPr rtl="0"/>
            <a:fld id="{B38049E5-7B53-4E85-8972-7D6C4BCE5BB9}" type="slidenum">
              <a:rPr lang="fr-FR" noProof="0" smtClean="0"/>
              <a:t>21</a:t>
            </a:fld>
            <a:endParaRPr lang="fr-FR" noProof="0"/>
          </a:p>
        </p:txBody>
      </p:sp>
    </p:spTree>
    <p:extLst>
      <p:ext uri="{BB962C8B-B14F-4D97-AF65-F5344CB8AC3E}">
        <p14:creationId xmlns:p14="http://schemas.microsoft.com/office/powerpoint/2010/main" val="174117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C6E16-E949-47E2-8A1A-176632675244}"/>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0C91CFF2-510D-4C24-8BBC-AA41B81B18A7}"/>
              </a:ext>
            </a:extLst>
          </p:cNvPr>
          <p:cNvSpPr>
            <a:spLocks noGrp="1"/>
          </p:cNvSpPr>
          <p:nvPr>
            <p:ph idx="1"/>
          </p:nvPr>
        </p:nvSpPr>
        <p:spPr/>
        <p:txBody>
          <a:bodyPr/>
          <a:lstStyle/>
          <a:p>
            <a:r>
              <a:rPr lang="fr-CA" dirty="0"/>
              <a:t>Habituellement asymptomatique jusqu’à un stade avancé de la maladie.</a:t>
            </a:r>
          </a:p>
          <a:p>
            <a:pPr marL="0" indent="0">
              <a:buNone/>
            </a:pPr>
            <a:endParaRPr lang="fr-CA" dirty="0"/>
          </a:p>
          <a:p>
            <a:r>
              <a:rPr lang="fr-CA" dirty="0"/>
              <a:t>Généralement, il s’agit d’une découverte fortuite</a:t>
            </a:r>
          </a:p>
          <a:p>
            <a:pPr marL="0" indent="0">
              <a:buNone/>
            </a:pPr>
            <a:endParaRPr lang="fr-CA" dirty="0"/>
          </a:p>
          <a:p>
            <a:r>
              <a:rPr lang="fr-CA" dirty="0"/>
              <a:t>Stade avancé : Hématurie</a:t>
            </a:r>
          </a:p>
          <a:p>
            <a:pPr marL="0" indent="0">
              <a:buNone/>
            </a:pPr>
            <a:endParaRPr lang="fr-CA" dirty="0"/>
          </a:p>
          <a:p>
            <a:r>
              <a:rPr lang="fr-CA" dirty="0"/>
              <a:t>C’est le bilan histologique qui permet de déterminer le sous-type de carcinome (cellule claire, papillaire, </a:t>
            </a:r>
            <a:r>
              <a:rPr lang="fr-CA" dirty="0" err="1"/>
              <a:t>chromophobe</a:t>
            </a:r>
            <a:r>
              <a:rPr lang="fr-CA" dirty="0"/>
              <a:t>).</a:t>
            </a:r>
          </a:p>
        </p:txBody>
      </p:sp>
      <p:sp>
        <p:nvSpPr>
          <p:cNvPr id="4" name="Espace réservé du numéro de diapositive 3">
            <a:extLst>
              <a:ext uri="{FF2B5EF4-FFF2-40B4-BE49-F238E27FC236}">
                <a16:creationId xmlns:a16="http://schemas.microsoft.com/office/drawing/2014/main" id="{4AFEA0DC-3375-4B00-B167-25A7D68E3813}"/>
              </a:ext>
            </a:extLst>
          </p:cNvPr>
          <p:cNvSpPr>
            <a:spLocks noGrp="1"/>
          </p:cNvSpPr>
          <p:nvPr>
            <p:ph type="sldNum" sz="quarter" idx="12"/>
          </p:nvPr>
        </p:nvSpPr>
        <p:spPr/>
        <p:txBody>
          <a:bodyPr/>
          <a:lstStyle/>
          <a:p>
            <a:pPr rtl="0"/>
            <a:fld id="{B38049E5-7B53-4E85-8972-7D6C4BCE5BB9}" type="slidenum">
              <a:rPr lang="fr-FR" noProof="0" smtClean="0"/>
              <a:t>22</a:t>
            </a:fld>
            <a:endParaRPr lang="fr-FR" noProof="0"/>
          </a:p>
        </p:txBody>
      </p:sp>
      <p:sp>
        <p:nvSpPr>
          <p:cNvPr id="5" name="Rectangle 4">
            <a:extLst>
              <a:ext uri="{FF2B5EF4-FFF2-40B4-BE49-F238E27FC236}">
                <a16:creationId xmlns:a16="http://schemas.microsoft.com/office/drawing/2014/main" id="{9A158360-66DD-409A-A79C-DB479955C4B5}"/>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24011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275372" y="1952107"/>
            <a:ext cx="9697428" cy="4220093"/>
          </a:xfrm>
        </p:spPr>
        <p:txBody>
          <a:bodyPr/>
          <a:lstStyle/>
          <a:p>
            <a:r>
              <a:rPr lang="fr-CA" b="1" dirty="0"/>
              <a:t>Carcinome à cellules claires (carcinome conventionnel) :</a:t>
            </a:r>
          </a:p>
          <a:p>
            <a:pPr marL="0" indent="0">
              <a:buNone/>
            </a:pPr>
            <a:endParaRPr lang="fr-CA" b="1" dirty="0"/>
          </a:p>
          <a:p>
            <a:pPr lvl="1"/>
            <a:r>
              <a:rPr lang="fr-CA" dirty="0"/>
              <a:t>Le plus fréquent des carcinomes (environ 80%)</a:t>
            </a:r>
          </a:p>
          <a:p>
            <a:pPr lvl="1"/>
            <a:r>
              <a:rPr lang="fr-CA" dirty="0"/>
              <a:t>Tumeur encapsulée (bien limitée)</a:t>
            </a:r>
          </a:p>
          <a:p>
            <a:pPr lvl="1"/>
            <a:r>
              <a:rPr lang="fr-CA" dirty="0"/>
              <a:t>Hétérogène avec double composante</a:t>
            </a:r>
          </a:p>
          <a:p>
            <a:pPr lvl="2"/>
            <a:r>
              <a:rPr lang="fr-CA" dirty="0"/>
              <a:t>Solide, tissulaire et hypervascularisée</a:t>
            </a:r>
          </a:p>
          <a:p>
            <a:pPr lvl="2"/>
            <a:r>
              <a:rPr lang="fr-CA" dirty="0"/>
              <a:t>Nécrotique, avasculaire</a:t>
            </a:r>
          </a:p>
          <a:p>
            <a:pPr lvl="2"/>
            <a:endParaRPr lang="fr-CA" dirty="0"/>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23</a:t>
            </a:fld>
            <a:endParaRPr lang="fr-FR" noProof="0"/>
          </a:p>
        </p:txBody>
      </p:sp>
      <p:sp>
        <p:nvSpPr>
          <p:cNvPr id="5" name="Rectangle 4">
            <a:extLst>
              <a:ext uri="{FF2B5EF4-FFF2-40B4-BE49-F238E27FC236}">
                <a16:creationId xmlns:a16="http://schemas.microsoft.com/office/drawing/2014/main" id="{E1F4D177-DD0D-4DFE-B19E-8530021AC3EB}"/>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291126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p:txBody>
          <a:bodyPr/>
          <a:lstStyle/>
          <a:p>
            <a:r>
              <a:rPr lang="fr-CA" b="1" dirty="0"/>
              <a:t>Suite à l’injection IV de PDC : </a:t>
            </a:r>
          </a:p>
          <a:p>
            <a:pPr lvl="1"/>
            <a:r>
              <a:rPr lang="fr-CA" dirty="0"/>
              <a:t>Rehaussement de la tumeur au niveau des zones vascularisées</a:t>
            </a:r>
          </a:p>
          <a:p>
            <a:pPr marL="644652" lvl="1"/>
            <a:endParaRPr lang="fr-CA" dirty="0"/>
          </a:p>
          <a:p>
            <a:pPr lvl="1"/>
            <a:r>
              <a:rPr lang="fr-CA" dirty="0"/>
              <a:t>Délimitation des zones nécrosées</a:t>
            </a:r>
          </a:p>
          <a:p>
            <a:pPr lvl="2"/>
            <a:r>
              <a:rPr lang="fr-CA" sz="2200" dirty="0"/>
              <a:t>Plages hypodenses aux limites irrégulières, de tailles et de formes variées (aspect étoilé ou en rayon de roues)</a:t>
            </a:r>
          </a:p>
          <a:p>
            <a:endParaRPr lang="fr-CA" dirty="0"/>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24</a:t>
            </a:fld>
            <a:endParaRPr lang="fr-FR" noProof="0"/>
          </a:p>
        </p:txBody>
      </p:sp>
      <p:sp>
        <p:nvSpPr>
          <p:cNvPr id="5" name="Rectangle 4">
            <a:extLst>
              <a:ext uri="{FF2B5EF4-FFF2-40B4-BE49-F238E27FC236}">
                <a16:creationId xmlns:a16="http://schemas.microsoft.com/office/drawing/2014/main" id="{608FCAC9-143E-4472-8D5C-FBA93F5983BD}"/>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49718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25</a:t>
            </a:fld>
            <a:endParaRPr lang="fr-FR" noProof="0"/>
          </a:p>
        </p:txBody>
      </p:sp>
      <p:pic>
        <p:nvPicPr>
          <p:cNvPr id="6" name="Image 5">
            <a:extLst>
              <a:ext uri="{FF2B5EF4-FFF2-40B4-BE49-F238E27FC236}">
                <a16:creationId xmlns:a16="http://schemas.microsoft.com/office/drawing/2014/main" id="{D4924C3A-3EFB-4DC9-8309-66ACB587DEDB}"/>
              </a:ext>
            </a:extLst>
          </p:cNvPr>
          <p:cNvPicPr>
            <a:picLocks noChangeAspect="1"/>
          </p:cNvPicPr>
          <p:nvPr/>
        </p:nvPicPr>
        <p:blipFill>
          <a:blip r:embed="rId2"/>
          <a:stretch>
            <a:fillRect/>
          </a:stretch>
        </p:blipFill>
        <p:spPr>
          <a:xfrm>
            <a:off x="3265153" y="1629977"/>
            <a:ext cx="5442118" cy="4823409"/>
          </a:xfrm>
          <a:prstGeom prst="rect">
            <a:avLst/>
          </a:prstGeom>
        </p:spPr>
      </p:pic>
      <p:cxnSp>
        <p:nvCxnSpPr>
          <p:cNvPr id="7" name="Connecteur droit avec flèche 6">
            <a:extLst>
              <a:ext uri="{FF2B5EF4-FFF2-40B4-BE49-F238E27FC236}">
                <a16:creationId xmlns:a16="http://schemas.microsoft.com/office/drawing/2014/main" id="{2DC7F931-A75B-4937-AEDE-51CCFAC87891}"/>
              </a:ext>
            </a:extLst>
          </p:cNvPr>
          <p:cNvCxnSpPr>
            <a:cxnSpLocks/>
          </p:cNvCxnSpPr>
          <p:nvPr/>
        </p:nvCxnSpPr>
        <p:spPr>
          <a:xfrm flipV="1">
            <a:off x="2172141" y="3695369"/>
            <a:ext cx="1611626" cy="6926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674DC34-8497-470F-8383-402E4FEA1BD6}"/>
              </a:ext>
            </a:extLst>
          </p:cNvPr>
          <p:cNvSpPr/>
          <p:nvPr/>
        </p:nvSpPr>
        <p:spPr>
          <a:xfrm>
            <a:off x="3462522" y="6517866"/>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p.40</a:t>
            </a:r>
          </a:p>
        </p:txBody>
      </p:sp>
      <p:sp>
        <p:nvSpPr>
          <p:cNvPr id="10" name="Rectangle 9">
            <a:extLst>
              <a:ext uri="{FF2B5EF4-FFF2-40B4-BE49-F238E27FC236}">
                <a16:creationId xmlns:a16="http://schemas.microsoft.com/office/drawing/2014/main" id="{4A88C3E6-F737-4AB1-87F0-96CE88DBB91A}"/>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79307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484671"/>
            <a:ext cx="9601200" cy="5148141"/>
          </a:xfrm>
        </p:spPr>
        <p:txBody>
          <a:bodyPr/>
          <a:lstStyle/>
          <a:p>
            <a:r>
              <a:rPr lang="fr-CA" sz="2800" b="1" dirty="0"/>
              <a:t>Carcinome papillaire : </a:t>
            </a:r>
          </a:p>
          <a:p>
            <a:pPr lvl="1"/>
            <a:r>
              <a:rPr lang="fr-CA" sz="2800" dirty="0"/>
              <a:t>2</a:t>
            </a:r>
            <a:r>
              <a:rPr lang="fr-CA" sz="2800" baseline="30000" dirty="0"/>
              <a:t>e</a:t>
            </a:r>
            <a:r>
              <a:rPr lang="fr-CA" sz="2800" dirty="0"/>
              <a:t> type de carcinome le plus fréquent (10%)</a:t>
            </a:r>
          </a:p>
          <a:p>
            <a:pPr lvl="1"/>
            <a:r>
              <a:rPr lang="fr-CA" sz="2800" dirty="0"/>
              <a:t>Souvent multiples et bilatérales</a:t>
            </a:r>
          </a:p>
          <a:p>
            <a:pPr lvl="1"/>
            <a:r>
              <a:rPr lang="fr-CA" sz="2800" dirty="0"/>
              <a:t>Tumeur </a:t>
            </a:r>
            <a:r>
              <a:rPr lang="fr-CA" sz="2800" b="1" dirty="0"/>
              <a:t>hypo vasculaire </a:t>
            </a:r>
          </a:p>
          <a:p>
            <a:pPr lvl="1"/>
            <a:r>
              <a:rPr lang="fr-CA" sz="2800" dirty="0"/>
              <a:t>Rehaussement de densité faible, à la limite du seuil de variation post-injection de PDC</a:t>
            </a:r>
          </a:p>
          <a:p>
            <a:pPr lvl="2"/>
            <a:r>
              <a:rPr lang="fr-CA" sz="2400" dirty="0"/>
              <a:t>Comparaison tumeur et aorte (pré injection et post-injection)</a:t>
            </a:r>
          </a:p>
          <a:p>
            <a:pPr lvl="2"/>
            <a:r>
              <a:rPr lang="fr-CA" sz="2400" dirty="0"/>
              <a:t>Comparaison tumeur et parenchyme rénal (pré-injection et post injection)</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26</a:t>
            </a:fld>
            <a:endParaRPr lang="fr-FR" noProof="0"/>
          </a:p>
        </p:txBody>
      </p:sp>
      <p:sp>
        <p:nvSpPr>
          <p:cNvPr id="5" name="Rectangle 4">
            <a:extLst>
              <a:ext uri="{FF2B5EF4-FFF2-40B4-BE49-F238E27FC236}">
                <a16:creationId xmlns:a16="http://schemas.microsoft.com/office/drawing/2014/main" id="{BD26CFC6-85A5-41DB-A4F7-A3A8BE458BE5}"/>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279907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484672"/>
            <a:ext cx="4346812" cy="494254"/>
          </a:xfrm>
        </p:spPr>
        <p:txBody>
          <a:bodyPr/>
          <a:lstStyle/>
          <a:p>
            <a:r>
              <a:rPr lang="fr-CA" b="1" dirty="0"/>
              <a:t>Carcinome papillaire</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27</a:t>
            </a:fld>
            <a:endParaRPr lang="fr-FR" noProof="0"/>
          </a:p>
        </p:txBody>
      </p:sp>
      <p:pic>
        <p:nvPicPr>
          <p:cNvPr id="6" name="Image 5">
            <a:extLst>
              <a:ext uri="{FF2B5EF4-FFF2-40B4-BE49-F238E27FC236}">
                <a16:creationId xmlns:a16="http://schemas.microsoft.com/office/drawing/2014/main" id="{405FEAC4-58C2-4D63-95E8-F8AC00823163}"/>
              </a:ext>
            </a:extLst>
          </p:cNvPr>
          <p:cNvPicPr>
            <a:picLocks noChangeAspect="1"/>
          </p:cNvPicPr>
          <p:nvPr/>
        </p:nvPicPr>
        <p:blipFill>
          <a:blip r:embed="rId2"/>
          <a:stretch>
            <a:fillRect/>
          </a:stretch>
        </p:blipFill>
        <p:spPr>
          <a:xfrm>
            <a:off x="825688" y="1950328"/>
            <a:ext cx="3309582" cy="2881109"/>
          </a:xfrm>
          <a:prstGeom prst="rect">
            <a:avLst/>
          </a:prstGeom>
        </p:spPr>
      </p:pic>
      <p:pic>
        <p:nvPicPr>
          <p:cNvPr id="8" name="Image 7">
            <a:extLst>
              <a:ext uri="{FF2B5EF4-FFF2-40B4-BE49-F238E27FC236}">
                <a16:creationId xmlns:a16="http://schemas.microsoft.com/office/drawing/2014/main" id="{3E1D1733-443B-4855-89AF-75681DD0A97D}"/>
              </a:ext>
            </a:extLst>
          </p:cNvPr>
          <p:cNvPicPr>
            <a:picLocks noChangeAspect="1"/>
          </p:cNvPicPr>
          <p:nvPr/>
        </p:nvPicPr>
        <p:blipFill>
          <a:blip r:embed="rId3"/>
          <a:stretch>
            <a:fillRect/>
          </a:stretch>
        </p:blipFill>
        <p:spPr>
          <a:xfrm>
            <a:off x="4198959" y="1933715"/>
            <a:ext cx="3309581" cy="2897722"/>
          </a:xfrm>
          <a:prstGeom prst="rect">
            <a:avLst/>
          </a:prstGeom>
        </p:spPr>
      </p:pic>
      <p:pic>
        <p:nvPicPr>
          <p:cNvPr id="10" name="Image 9">
            <a:extLst>
              <a:ext uri="{FF2B5EF4-FFF2-40B4-BE49-F238E27FC236}">
                <a16:creationId xmlns:a16="http://schemas.microsoft.com/office/drawing/2014/main" id="{58962723-A407-4BAC-A6FA-8AD52075F09E}"/>
              </a:ext>
            </a:extLst>
          </p:cNvPr>
          <p:cNvPicPr>
            <a:picLocks noChangeAspect="1"/>
          </p:cNvPicPr>
          <p:nvPr/>
        </p:nvPicPr>
        <p:blipFill>
          <a:blip r:embed="rId4"/>
          <a:stretch>
            <a:fillRect/>
          </a:stretch>
        </p:blipFill>
        <p:spPr>
          <a:xfrm>
            <a:off x="7572229" y="1950328"/>
            <a:ext cx="3309581" cy="2897722"/>
          </a:xfrm>
          <a:prstGeom prst="rect">
            <a:avLst/>
          </a:prstGeom>
        </p:spPr>
      </p:pic>
      <p:sp>
        <p:nvSpPr>
          <p:cNvPr id="11" name="Espace réservé du contenu 2">
            <a:extLst>
              <a:ext uri="{FF2B5EF4-FFF2-40B4-BE49-F238E27FC236}">
                <a16:creationId xmlns:a16="http://schemas.microsoft.com/office/drawing/2014/main" id="{7D23A7E2-C918-4DED-8B1E-8A56BD7A5BBF}"/>
              </a:ext>
            </a:extLst>
          </p:cNvPr>
          <p:cNvSpPr txBox="1">
            <a:spLocks/>
          </p:cNvSpPr>
          <p:nvPr/>
        </p:nvSpPr>
        <p:spPr>
          <a:xfrm>
            <a:off x="916680" y="4882095"/>
            <a:ext cx="5293052" cy="1975905"/>
          </a:xfrm>
          <a:prstGeom prst="rect">
            <a:avLst/>
          </a:prstGeom>
        </p:spPr>
        <p:txBody>
          <a:bodyPr vert="horz" lIns="91440" tIns="45720" rIns="91440" bIns="45720" rtlCol="0">
            <a:noAutofit/>
          </a:bodyPr>
          <a:lst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fr-CA" sz="2000" dirty="0"/>
              <a:t>Tumeur homogène </a:t>
            </a:r>
          </a:p>
          <a:p>
            <a:pPr marL="0" indent="0">
              <a:buNone/>
            </a:pPr>
            <a:r>
              <a:rPr lang="fr-CA" sz="2000" dirty="0"/>
              <a:t>	A) Sans injection de PDC (33 UH)</a:t>
            </a:r>
          </a:p>
          <a:p>
            <a:pPr marL="0" indent="0">
              <a:buNone/>
            </a:pPr>
            <a:r>
              <a:rPr lang="fr-CA" sz="2000" dirty="0"/>
              <a:t>	B) Phase artérielle (38 UH)</a:t>
            </a:r>
          </a:p>
          <a:p>
            <a:pPr marL="0" indent="0">
              <a:buNone/>
            </a:pPr>
            <a:r>
              <a:rPr lang="fr-CA" sz="2000" dirty="0"/>
              <a:t>	C) Phase veineuse (62 UH)</a:t>
            </a:r>
          </a:p>
        </p:txBody>
      </p:sp>
      <p:sp>
        <p:nvSpPr>
          <p:cNvPr id="12" name="Rectangle 11">
            <a:extLst>
              <a:ext uri="{FF2B5EF4-FFF2-40B4-BE49-F238E27FC236}">
                <a16:creationId xmlns:a16="http://schemas.microsoft.com/office/drawing/2014/main" id="{0FA6D186-1292-403E-BCC2-C5040656EEDC}"/>
              </a:ext>
            </a:extLst>
          </p:cNvPr>
          <p:cNvSpPr/>
          <p:nvPr/>
        </p:nvSpPr>
        <p:spPr>
          <a:xfrm rot="16200000">
            <a:off x="9511002" y="3193597"/>
            <a:ext cx="3862315" cy="938719"/>
          </a:xfrm>
          <a:prstGeom prst="rect">
            <a:avLst/>
          </a:prstGeom>
          <a:ln>
            <a:solidFill>
              <a:srgbClr val="1F497D"/>
            </a:solidFill>
          </a:ln>
        </p:spPr>
        <p:txBody>
          <a:bodyPr wrap="square">
            <a:spAutoFit/>
          </a:bodyPr>
          <a:lstStyle/>
          <a:p>
            <a:pPr algn="ctr"/>
            <a:r>
              <a:rPr lang="fr-CA" sz="1100" dirty="0">
                <a:hlinkClick r:id="rId5"/>
              </a:rPr>
              <a:t>https://reader.elsevier.com/reader/sd/pii/S2211568414000965?token=E0D8B96E17342753FD87F09BA9957842450F11E9E1D29835DDE8F966CC1A750AA3A382F0194929EC095939C22344E17D&amp;originRegion=us-east-1&amp;originCreation=20220426151226</a:t>
            </a:r>
            <a:r>
              <a:rPr lang="fr-CA" sz="1100" dirty="0"/>
              <a:t> </a:t>
            </a:r>
          </a:p>
        </p:txBody>
      </p:sp>
      <p:cxnSp>
        <p:nvCxnSpPr>
          <p:cNvPr id="13" name="Connecteur droit avec flèche 12">
            <a:extLst>
              <a:ext uri="{FF2B5EF4-FFF2-40B4-BE49-F238E27FC236}">
                <a16:creationId xmlns:a16="http://schemas.microsoft.com/office/drawing/2014/main" id="{81C700E8-9985-4135-99FE-BEA6F684B1AB}"/>
              </a:ext>
            </a:extLst>
          </p:cNvPr>
          <p:cNvCxnSpPr>
            <a:cxnSpLocks/>
          </p:cNvCxnSpPr>
          <p:nvPr/>
        </p:nvCxnSpPr>
        <p:spPr>
          <a:xfrm flipV="1">
            <a:off x="2480479" y="3776043"/>
            <a:ext cx="311752" cy="307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39A3C4A-C8BE-4260-A1DB-A38F26136CF1}"/>
              </a:ext>
            </a:extLst>
          </p:cNvPr>
          <p:cNvCxnSpPr>
            <a:cxnSpLocks/>
          </p:cNvCxnSpPr>
          <p:nvPr/>
        </p:nvCxnSpPr>
        <p:spPr>
          <a:xfrm flipV="1">
            <a:off x="5767443" y="3622387"/>
            <a:ext cx="311752" cy="307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54E05792-6282-4751-9EBE-A00E447C107C}"/>
              </a:ext>
            </a:extLst>
          </p:cNvPr>
          <p:cNvCxnSpPr>
            <a:cxnSpLocks/>
          </p:cNvCxnSpPr>
          <p:nvPr/>
        </p:nvCxnSpPr>
        <p:spPr>
          <a:xfrm flipV="1">
            <a:off x="9316860" y="3776043"/>
            <a:ext cx="311752" cy="307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CC69083-5A95-4E23-A144-60815F917C68}"/>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3928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Carcinome (cancer du rein)</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910187"/>
            <a:ext cx="5315803" cy="4008915"/>
          </a:xfrm>
        </p:spPr>
        <p:txBody>
          <a:bodyPr/>
          <a:lstStyle/>
          <a:p>
            <a:r>
              <a:rPr lang="fr-CA" sz="2800" b="1" dirty="0"/>
              <a:t>Carcinome </a:t>
            </a:r>
            <a:r>
              <a:rPr lang="fr-CA" sz="2800" b="1" dirty="0" err="1"/>
              <a:t>chromophobes</a:t>
            </a:r>
            <a:endParaRPr lang="fr-CA" sz="2800" b="1" dirty="0"/>
          </a:p>
          <a:p>
            <a:pPr lvl="1"/>
            <a:r>
              <a:rPr lang="fr-CA" dirty="0"/>
              <a:t>Plus rare (- de 10%)</a:t>
            </a:r>
          </a:p>
          <a:p>
            <a:pPr lvl="1"/>
            <a:r>
              <a:rPr lang="fr-CA" dirty="0"/>
              <a:t>Tumeur arrondies, compactes et homogènes</a:t>
            </a:r>
          </a:p>
          <a:p>
            <a:pPr lvl="1"/>
            <a:r>
              <a:rPr lang="fr-CA" dirty="0"/>
              <a:t>Pas de remaniement intra tumoraux (nécrose, hémorragie)</a:t>
            </a:r>
          </a:p>
          <a:p>
            <a:pPr lvl="1"/>
            <a:r>
              <a:rPr lang="fr-CA" dirty="0"/>
              <a:t>Rehaussement post-injection de PDC</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28</a:t>
            </a:fld>
            <a:endParaRPr lang="fr-FR" noProof="0"/>
          </a:p>
        </p:txBody>
      </p:sp>
      <p:pic>
        <p:nvPicPr>
          <p:cNvPr id="6" name="Image 5">
            <a:extLst>
              <a:ext uri="{FF2B5EF4-FFF2-40B4-BE49-F238E27FC236}">
                <a16:creationId xmlns:a16="http://schemas.microsoft.com/office/drawing/2014/main" id="{0427B957-E666-4A3E-BFBB-D8476173467F}"/>
              </a:ext>
            </a:extLst>
          </p:cNvPr>
          <p:cNvPicPr>
            <a:picLocks noChangeAspect="1"/>
          </p:cNvPicPr>
          <p:nvPr/>
        </p:nvPicPr>
        <p:blipFill>
          <a:blip r:embed="rId2"/>
          <a:stretch>
            <a:fillRect/>
          </a:stretch>
        </p:blipFill>
        <p:spPr>
          <a:xfrm>
            <a:off x="6787281" y="1823977"/>
            <a:ext cx="4764056" cy="4008915"/>
          </a:xfrm>
          <a:prstGeom prst="rect">
            <a:avLst/>
          </a:prstGeom>
        </p:spPr>
      </p:pic>
      <p:cxnSp>
        <p:nvCxnSpPr>
          <p:cNvPr id="7" name="Connecteur droit avec flèche 6">
            <a:extLst>
              <a:ext uri="{FF2B5EF4-FFF2-40B4-BE49-F238E27FC236}">
                <a16:creationId xmlns:a16="http://schemas.microsoft.com/office/drawing/2014/main" id="{6BE775FC-2130-4BC5-969E-9B144F347488}"/>
              </a:ext>
            </a:extLst>
          </p:cNvPr>
          <p:cNvCxnSpPr>
            <a:cxnSpLocks/>
          </p:cNvCxnSpPr>
          <p:nvPr/>
        </p:nvCxnSpPr>
        <p:spPr>
          <a:xfrm flipV="1">
            <a:off x="7828255" y="4509491"/>
            <a:ext cx="311752" cy="307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B67812C-00DE-4F92-9A17-9B3960064C95}"/>
              </a:ext>
            </a:extLst>
          </p:cNvPr>
          <p:cNvSpPr/>
          <p:nvPr/>
        </p:nvSpPr>
        <p:spPr>
          <a:xfrm>
            <a:off x="6645619" y="6005312"/>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p.41</a:t>
            </a:r>
          </a:p>
        </p:txBody>
      </p:sp>
      <p:sp>
        <p:nvSpPr>
          <p:cNvPr id="9" name="Rectangle 8">
            <a:extLst>
              <a:ext uri="{FF2B5EF4-FFF2-40B4-BE49-F238E27FC236}">
                <a16:creationId xmlns:a16="http://schemas.microsoft.com/office/drawing/2014/main" id="{6F6BFEC5-C6B9-4DAF-B6DB-52DAA24EF350}"/>
              </a:ext>
            </a:extLst>
          </p:cNvPr>
          <p:cNvSpPr/>
          <p:nvPr/>
        </p:nvSpPr>
        <p:spPr>
          <a:xfrm rot="1772603">
            <a:off x="9259558" y="730013"/>
            <a:ext cx="2762295"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268871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3A25A-DE37-4289-BD75-ADADDC1F0923}"/>
              </a:ext>
            </a:extLst>
          </p:cNvPr>
          <p:cNvSpPr>
            <a:spLocks noGrp="1"/>
          </p:cNvSpPr>
          <p:nvPr>
            <p:ph type="title"/>
          </p:nvPr>
        </p:nvSpPr>
        <p:spPr/>
        <p:txBody>
          <a:bodyPr/>
          <a:lstStyle/>
          <a:p>
            <a:r>
              <a:rPr lang="fr-CA" sz="4400" dirty="0"/>
              <a:t>Tumeurs solides malignes secondaires</a:t>
            </a:r>
          </a:p>
        </p:txBody>
      </p:sp>
      <p:sp>
        <p:nvSpPr>
          <p:cNvPr id="3" name="Espace réservé du contenu 2">
            <a:extLst>
              <a:ext uri="{FF2B5EF4-FFF2-40B4-BE49-F238E27FC236}">
                <a16:creationId xmlns:a16="http://schemas.microsoft.com/office/drawing/2014/main" id="{36E1B7DC-09A7-4850-9E29-725B1AD6808B}"/>
              </a:ext>
            </a:extLst>
          </p:cNvPr>
          <p:cNvSpPr>
            <a:spLocks noGrp="1"/>
          </p:cNvSpPr>
          <p:nvPr>
            <p:ph idx="1"/>
          </p:nvPr>
        </p:nvSpPr>
        <p:spPr>
          <a:xfrm>
            <a:off x="1371600" y="1484671"/>
            <a:ext cx="5001904" cy="4834242"/>
          </a:xfrm>
        </p:spPr>
        <p:txBody>
          <a:bodyPr/>
          <a:lstStyle/>
          <a:p>
            <a:r>
              <a:rPr lang="fr-CA" b="1" dirty="0"/>
              <a:t>Métastases rénales : </a:t>
            </a:r>
          </a:p>
          <a:p>
            <a:pPr lvl="1"/>
            <a:r>
              <a:rPr lang="fr-CA" dirty="0"/>
              <a:t>Fréquent</a:t>
            </a:r>
          </a:p>
          <a:p>
            <a:pPr lvl="1"/>
            <a:r>
              <a:rPr lang="fr-CA" dirty="0"/>
              <a:t>Provient le plus souvent des cancers pulmonaires ou mammaires.</a:t>
            </a:r>
          </a:p>
          <a:p>
            <a:pPr lvl="1"/>
            <a:r>
              <a:rPr lang="fr-CA" dirty="0"/>
              <a:t>Souvent multiples, voire bilatérales</a:t>
            </a:r>
          </a:p>
          <a:p>
            <a:pPr lvl="1"/>
            <a:r>
              <a:rPr lang="fr-CA" dirty="0"/>
              <a:t>Généralement de petites tailles et peu vascularisées</a:t>
            </a:r>
          </a:p>
          <a:p>
            <a:pPr lvl="1"/>
            <a:r>
              <a:rPr lang="fr-CA" dirty="0"/>
              <a:t>Leur impact en imagerie dépend du cancer primitif</a:t>
            </a:r>
          </a:p>
        </p:txBody>
      </p:sp>
      <p:sp>
        <p:nvSpPr>
          <p:cNvPr id="4" name="Espace réservé du numéro de diapositive 3">
            <a:extLst>
              <a:ext uri="{FF2B5EF4-FFF2-40B4-BE49-F238E27FC236}">
                <a16:creationId xmlns:a16="http://schemas.microsoft.com/office/drawing/2014/main" id="{993C1F12-0862-4CAE-ABAA-10ECDDC8B724}"/>
              </a:ext>
            </a:extLst>
          </p:cNvPr>
          <p:cNvSpPr>
            <a:spLocks noGrp="1"/>
          </p:cNvSpPr>
          <p:nvPr>
            <p:ph type="sldNum" sz="quarter" idx="12"/>
          </p:nvPr>
        </p:nvSpPr>
        <p:spPr/>
        <p:txBody>
          <a:bodyPr/>
          <a:lstStyle/>
          <a:p>
            <a:pPr rtl="0"/>
            <a:fld id="{B38049E5-7B53-4E85-8972-7D6C4BCE5BB9}" type="slidenum">
              <a:rPr lang="fr-FR" noProof="0" smtClean="0"/>
              <a:t>29</a:t>
            </a:fld>
            <a:endParaRPr lang="fr-FR" noProof="0"/>
          </a:p>
        </p:txBody>
      </p:sp>
      <p:pic>
        <p:nvPicPr>
          <p:cNvPr id="6" name="Image 5">
            <a:extLst>
              <a:ext uri="{FF2B5EF4-FFF2-40B4-BE49-F238E27FC236}">
                <a16:creationId xmlns:a16="http://schemas.microsoft.com/office/drawing/2014/main" id="{41776A47-C295-426F-97B9-2F85CC43CB9E}"/>
              </a:ext>
            </a:extLst>
          </p:cNvPr>
          <p:cNvPicPr>
            <a:picLocks noChangeAspect="1"/>
          </p:cNvPicPr>
          <p:nvPr/>
        </p:nvPicPr>
        <p:blipFill>
          <a:blip r:embed="rId2"/>
          <a:stretch>
            <a:fillRect/>
          </a:stretch>
        </p:blipFill>
        <p:spPr>
          <a:xfrm>
            <a:off x="6745406" y="1943634"/>
            <a:ext cx="4648200" cy="3563174"/>
          </a:xfrm>
          <a:prstGeom prst="rect">
            <a:avLst/>
          </a:prstGeom>
        </p:spPr>
      </p:pic>
      <p:sp>
        <p:nvSpPr>
          <p:cNvPr id="7" name="Rectangle 6">
            <a:extLst>
              <a:ext uri="{FF2B5EF4-FFF2-40B4-BE49-F238E27FC236}">
                <a16:creationId xmlns:a16="http://schemas.microsoft.com/office/drawing/2014/main" id="{9882B853-3470-415A-A961-163DE936964C}"/>
              </a:ext>
            </a:extLst>
          </p:cNvPr>
          <p:cNvSpPr/>
          <p:nvPr/>
        </p:nvSpPr>
        <p:spPr>
          <a:xfrm>
            <a:off x="6545816" y="5842270"/>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p.44</a:t>
            </a:r>
          </a:p>
        </p:txBody>
      </p:sp>
      <p:sp>
        <p:nvSpPr>
          <p:cNvPr id="8" name="Rectangle 7">
            <a:extLst>
              <a:ext uri="{FF2B5EF4-FFF2-40B4-BE49-F238E27FC236}">
                <a16:creationId xmlns:a16="http://schemas.microsoft.com/office/drawing/2014/main" id="{5CCEE9A7-1968-436E-952F-8ADEF345545A}"/>
              </a:ext>
            </a:extLst>
          </p:cNvPr>
          <p:cNvSpPr/>
          <p:nvPr/>
        </p:nvSpPr>
        <p:spPr>
          <a:xfrm rot="1772603">
            <a:off x="9925925" y="476253"/>
            <a:ext cx="2286203" cy="769441"/>
          </a:xfrm>
          <a:prstGeom prst="rect">
            <a:avLst/>
          </a:prstGeom>
          <a:noFill/>
        </p:spPr>
        <p:txBody>
          <a:bodyPr wrap="none" lIns="91440" tIns="45720" rIns="91440" bIns="45720">
            <a:spAutoFit/>
          </a:bodyPr>
          <a:lstStyle/>
          <a:p>
            <a:pPr algn="ctr"/>
            <a:r>
              <a:rPr lang="fr-FR" sz="4400" b="1" cap="none" spc="0" dirty="0">
                <a:ln w="22225">
                  <a:solidFill>
                    <a:schemeClr val="accent2"/>
                  </a:solidFill>
                  <a:prstDash val="solid"/>
                </a:ln>
                <a:solidFill>
                  <a:schemeClr val="accent2">
                    <a:lumMod val="40000"/>
                    <a:lumOff val="60000"/>
                  </a:schemeClr>
                </a:solidFill>
                <a:effectLst/>
              </a:rPr>
              <a:t>Maligne</a:t>
            </a:r>
          </a:p>
        </p:txBody>
      </p:sp>
    </p:spTree>
    <p:extLst>
      <p:ext uri="{BB962C8B-B14F-4D97-AF65-F5344CB8AC3E}">
        <p14:creationId xmlns:p14="http://schemas.microsoft.com/office/powerpoint/2010/main" val="18402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C24BC7-1F46-484C-8D52-E43E59CB3670}"/>
              </a:ext>
            </a:extLst>
          </p:cNvPr>
          <p:cNvSpPr>
            <a:spLocks noGrp="1"/>
          </p:cNvSpPr>
          <p:nvPr>
            <p:ph type="title"/>
          </p:nvPr>
        </p:nvSpPr>
        <p:spPr/>
        <p:txBody>
          <a:bodyPr/>
          <a:lstStyle/>
          <a:p>
            <a:r>
              <a:rPr lang="fr-CA" dirty="0"/>
              <a:t>Calcul urinaire (lithiase – </a:t>
            </a:r>
            <a:r>
              <a:rPr lang="fr-CA" dirty="0" err="1"/>
              <a:t>urolithiase</a:t>
            </a:r>
            <a:r>
              <a:rPr lang="fr-CA" dirty="0"/>
              <a:t>)</a:t>
            </a:r>
          </a:p>
        </p:txBody>
      </p:sp>
      <p:sp>
        <p:nvSpPr>
          <p:cNvPr id="3" name="Espace réservé du contenu 2">
            <a:extLst>
              <a:ext uri="{FF2B5EF4-FFF2-40B4-BE49-F238E27FC236}">
                <a16:creationId xmlns:a16="http://schemas.microsoft.com/office/drawing/2014/main" id="{D3E5B130-2F6F-4329-8A60-D74F9EF94EEC}"/>
              </a:ext>
            </a:extLst>
          </p:cNvPr>
          <p:cNvSpPr>
            <a:spLocks noGrp="1"/>
          </p:cNvSpPr>
          <p:nvPr>
            <p:ph idx="1"/>
          </p:nvPr>
        </p:nvSpPr>
        <p:spPr>
          <a:xfrm>
            <a:off x="1371600" y="1484671"/>
            <a:ext cx="9697428" cy="4793299"/>
          </a:xfrm>
        </p:spPr>
        <p:txBody>
          <a:bodyPr/>
          <a:lstStyle/>
          <a:p>
            <a:r>
              <a:rPr lang="fr-CA" dirty="0"/>
              <a:t>Formations dures qui peuvent se former dans les voies urinaires pouvant causer des douleurs, des saignements, infection urinaire ou une obstruction du flux urinaire. </a:t>
            </a:r>
          </a:p>
          <a:p>
            <a:endParaRPr lang="fr-CA" dirty="0"/>
          </a:p>
          <a:p>
            <a:r>
              <a:rPr lang="fr-CA" dirty="0"/>
              <a:t>La TDM occupe une place importante dans l’exploration des calculs urinaires puisqu’elle permet des images fines du système urinaire.</a:t>
            </a:r>
          </a:p>
          <a:p>
            <a:pPr lvl="1"/>
            <a:r>
              <a:rPr lang="fr-CA" dirty="0"/>
              <a:t>Permet également de voir l’importance de la dilatation des uretères lorsqu’il y a obstruction complète.</a:t>
            </a:r>
          </a:p>
          <a:p>
            <a:pPr marL="530352" lvl="1" indent="0">
              <a:buNone/>
            </a:pPr>
            <a:endParaRPr lang="fr-CA" dirty="0"/>
          </a:p>
          <a:p>
            <a:r>
              <a:rPr lang="fr-CA" dirty="0"/>
              <a:t>Lors de la recherche de lithiase urinaire, il est important de procéder à une acquisition sans injections de PCI intra-veineux (C-) pour éviter de masquer les lithiases.</a:t>
            </a:r>
          </a:p>
        </p:txBody>
      </p:sp>
      <p:sp>
        <p:nvSpPr>
          <p:cNvPr id="4" name="Espace réservé du numéro de diapositive 3">
            <a:extLst>
              <a:ext uri="{FF2B5EF4-FFF2-40B4-BE49-F238E27FC236}">
                <a16:creationId xmlns:a16="http://schemas.microsoft.com/office/drawing/2014/main" id="{A417AC48-7720-46F3-AB06-FD8BDF1A535B}"/>
              </a:ext>
            </a:extLst>
          </p:cNvPr>
          <p:cNvSpPr>
            <a:spLocks noGrp="1"/>
          </p:cNvSpPr>
          <p:nvPr>
            <p:ph type="sldNum" sz="quarter" idx="12"/>
          </p:nvPr>
        </p:nvSpPr>
        <p:spPr/>
        <p:txBody>
          <a:bodyPr/>
          <a:lstStyle/>
          <a:p>
            <a:pPr rtl="0"/>
            <a:fld id="{B38049E5-7B53-4E85-8972-7D6C4BCE5BB9}" type="slidenum">
              <a:rPr lang="fr-FR" noProof="0" smtClean="0"/>
              <a:t>3</a:t>
            </a:fld>
            <a:endParaRPr lang="fr-FR" noProof="0"/>
          </a:p>
        </p:txBody>
      </p:sp>
    </p:spTree>
    <p:extLst>
      <p:ext uri="{BB962C8B-B14F-4D97-AF65-F5344CB8AC3E}">
        <p14:creationId xmlns:p14="http://schemas.microsoft.com/office/powerpoint/2010/main" val="15877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Tumeurs solide bénignes primaires</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484671"/>
            <a:ext cx="5506872" cy="5175436"/>
          </a:xfrm>
        </p:spPr>
        <p:txBody>
          <a:bodyPr/>
          <a:lstStyle/>
          <a:p>
            <a:r>
              <a:rPr lang="fr-CA" sz="2800" b="1" dirty="0"/>
              <a:t>Angiomyolipome</a:t>
            </a:r>
          </a:p>
          <a:p>
            <a:pPr lvl="1"/>
            <a:r>
              <a:rPr lang="fr-CA" dirty="0"/>
              <a:t>Tumeur bénigne la plus fréquente</a:t>
            </a:r>
          </a:p>
          <a:p>
            <a:pPr lvl="1"/>
            <a:r>
              <a:rPr lang="fr-CA" dirty="0"/>
              <a:t>Composition graisseuse, musculaire lisse et vasculaire</a:t>
            </a:r>
          </a:p>
          <a:p>
            <a:pPr lvl="1"/>
            <a:r>
              <a:rPr lang="fr-CA" dirty="0"/>
              <a:t>Le diagnostic repose sur la mise en évidence d’un composante graisseuse intra-tumorale (hypodense)</a:t>
            </a:r>
          </a:p>
          <a:p>
            <a:pPr lvl="1"/>
            <a:r>
              <a:rPr lang="fr-CA" dirty="0"/>
              <a:t>Risque hémorragique : Surveillance pour les tumeurs de plus de 4 cm (embolisation ou néphrectomie partielle)</a:t>
            </a:r>
          </a:p>
          <a:p>
            <a:pPr lvl="1"/>
            <a:endParaRPr lang="fr-CA" dirty="0"/>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30</a:t>
            </a:fld>
            <a:endParaRPr lang="fr-FR" noProof="0"/>
          </a:p>
        </p:txBody>
      </p:sp>
      <p:pic>
        <p:nvPicPr>
          <p:cNvPr id="6" name="Image 5">
            <a:extLst>
              <a:ext uri="{FF2B5EF4-FFF2-40B4-BE49-F238E27FC236}">
                <a16:creationId xmlns:a16="http://schemas.microsoft.com/office/drawing/2014/main" id="{F2E044EB-4D4A-427C-8FAC-E7203ECC21CF}"/>
              </a:ext>
            </a:extLst>
          </p:cNvPr>
          <p:cNvPicPr>
            <a:picLocks noChangeAspect="1"/>
          </p:cNvPicPr>
          <p:nvPr/>
        </p:nvPicPr>
        <p:blipFill>
          <a:blip r:embed="rId2"/>
          <a:stretch>
            <a:fillRect/>
          </a:stretch>
        </p:blipFill>
        <p:spPr>
          <a:xfrm>
            <a:off x="7001300" y="1864237"/>
            <a:ext cx="4694829" cy="4130925"/>
          </a:xfrm>
          <a:prstGeom prst="rect">
            <a:avLst/>
          </a:prstGeom>
        </p:spPr>
      </p:pic>
      <p:cxnSp>
        <p:nvCxnSpPr>
          <p:cNvPr id="7" name="Connecteur droit avec flèche 6">
            <a:extLst>
              <a:ext uri="{FF2B5EF4-FFF2-40B4-BE49-F238E27FC236}">
                <a16:creationId xmlns:a16="http://schemas.microsoft.com/office/drawing/2014/main" id="{149AB034-1DAA-4DD3-90FC-BA29DA4C7F1E}"/>
              </a:ext>
            </a:extLst>
          </p:cNvPr>
          <p:cNvCxnSpPr>
            <a:cxnSpLocks/>
          </p:cNvCxnSpPr>
          <p:nvPr/>
        </p:nvCxnSpPr>
        <p:spPr>
          <a:xfrm>
            <a:off x="7613957" y="2883208"/>
            <a:ext cx="374431" cy="545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CB39A6-9754-4B5F-8B4A-4621DEAD41C1}"/>
              </a:ext>
            </a:extLst>
          </p:cNvPr>
          <p:cNvSpPr/>
          <p:nvPr/>
        </p:nvSpPr>
        <p:spPr>
          <a:xfrm>
            <a:off x="6849683" y="6117154"/>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p.43</a:t>
            </a:r>
          </a:p>
        </p:txBody>
      </p:sp>
    </p:spTree>
    <p:extLst>
      <p:ext uri="{BB962C8B-B14F-4D97-AF65-F5344CB8AC3E}">
        <p14:creationId xmlns:p14="http://schemas.microsoft.com/office/powerpoint/2010/main" val="134987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Tumeurs solide bénignes primaires</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484671"/>
            <a:ext cx="5561463" cy="4687529"/>
          </a:xfrm>
        </p:spPr>
        <p:txBody>
          <a:bodyPr/>
          <a:lstStyle/>
          <a:p>
            <a:r>
              <a:rPr lang="fr-CA" b="1" dirty="0"/>
              <a:t>Oncocytome (adénome </a:t>
            </a:r>
            <a:r>
              <a:rPr lang="fr-CA" b="1" dirty="0" err="1"/>
              <a:t>oncocytaire</a:t>
            </a:r>
            <a:r>
              <a:rPr lang="fr-CA" b="1" dirty="0"/>
              <a:t>) : </a:t>
            </a:r>
          </a:p>
          <a:p>
            <a:pPr lvl="1"/>
            <a:r>
              <a:rPr lang="fr-CA" sz="2200" dirty="0"/>
              <a:t>Tumeur bénigne homogène sans signes de nécrose ou d’hémorragie</a:t>
            </a:r>
          </a:p>
          <a:p>
            <a:pPr lvl="1"/>
            <a:r>
              <a:rPr lang="fr-CA" sz="2200" dirty="0"/>
              <a:t>Tumeur hyper-artérialisée </a:t>
            </a:r>
          </a:p>
          <a:p>
            <a:pPr lvl="1"/>
            <a:r>
              <a:rPr lang="fr-CA" sz="2200" dirty="0"/>
              <a:t>Rehaussement hyper-vasculaire, homogène du tissus tumoral</a:t>
            </a:r>
          </a:p>
          <a:p>
            <a:pPr lvl="1"/>
            <a:r>
              <a:rPr lang="fr-CA" sz="2200" b="1" dirty="0"/>
              <a:t>Le diagnostic reposera principalement sur le biopsie pour bien différencier l’oncocytome du carcinome </a:t>
            </a:r>
            <a:r>
              <a:rPr lang="fr-CA" sz="2200" b="1" dirty="0" err="1"/>
              <a:t>chromophobe</a:t>
            </a:r>
            <a:endParaRPr lang="fr-CA" sz="2200" b="1" dirty="0"/>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31</a:t>
            </a:fld>
            <a:endParaRPr lang="fr-FR" noProof="0"/>
          </a:p>
        </p:txBody>
      </p:sp>
      <p:pic>
        <p:nvPicPr>
          <p:cNvPr id="6" name="Image 5">
            <a:extLst>
              <a:ext uri="{FF2B5EF4-FFF2-40B4-BE49-F238E27FC236}">
                <a16:creationId xmlns:a16="http://schemas.microsoft.com/office/drawing/2014/main" id="{B9BA67AF-4264-4751-966B-F50EB749872C}"/>
              </a:ext>
            </a:extLst>
          </p:cNvPr>
          <p:cNvPicPr>
            <a:picLocks noChangeAspect="1"/>
          </p:cNvPicPr>
          <p:nvPr/>
        </p:nvPicPr>
        <p:blipFill>
          <a:blip r:embed="rId2"/>
          <a:stretch>
            <a:fillRect/>
          </a:stretch>
        </p:blipFill>
        <p:spPr>
          <a:xfrm>
            <a:off x="6933063" y="1881342"/>
            <a:ext cx="4521654" cy="4028139"/>
          </a:xfrm>
          <a:prstGeom prst="rect">
            <a:avLst/>
          </a:prstGeom>
        </p:spPr>
      </p:pic>
      <p:sp>
        <p:nvSpPr>
          <p:cNvPr id="7" name="Rectangle 6">
            <a:extLst>
              <a:ext uri="{FF2B5EF4-FFF2-40B4-BE49-F238E27FC236}">
                <a16:creationId xmlns:a16="http://schemas.microsoft.com/office/drawing/2014/main" id="{798225B7-2E3F-430A-BEF5-A349B6D045FE}"/>
              </a:ext>
            </a:extLst>
          </p:cNvPr>
          <p:cNvSpPr/>
          <p:nvPr/>
        </p:nvSpPr>
        <p:spPr>
          <a:xfrm>
            <a:off x="6849683" y="6117154"/>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p.43</a:t>
            </a:r>
          </a:p>
        </p:txBody>
      </p:sp>
    </p:spTree>
    <p:extLst>
      <p:ext uri="{BB962C8B-B14F-4D97-AF65-F5344CB8AC3E}">
        <p14:creationId xmlns:p14="http://schemas.microsoft.com/office/powerpoint/2010/main" val="1115112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Cancer de la vessie </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p:txBody>
          <a:bodyPr/>
          <a:lstStyle/>
          <a:p>
            <a:r>
              <a:rPr lang="fr-CA" sz="2800" dirty="0"/>
              <a:t>Cancer fréquent chez les hommes</a:t>
            </a:r>
          </a:p>
          <a:p>
            <a:r>
              <a:rPr lang="fr-CA" sz="2800" dirty="0"/>
              <a:t>4 principaux groupes histologiques </a:t>
            </a:r>
          </a:p>
          <a:p>
            <a:r>
              <a:rPr lang="fr-CA" sz="2800" dirty="0"/>
              <a:t>La plupart du temps, le cancer de la vessie prend naissance dans les cellules urothéliales qui tapissent l’intérieur de la vessie</a:t>
            </a:r>
          </a:p>
          <a:p>
            <a:r>
              <a:rPr lang="fr-CA" sz="2800" dirty="0"/>
              <a:t>Le diagnostic reposera principalement sur l’échographie, l’endoscopie, la cytologie</a:t>
            </a:r>
          </a:p>
          <a:p>
            <a:r>
              <a:rPr lang="fr-CA" sz="2800" dirty="0"/>
              <a:t>Le TDM (et l’IRM) seront utilisés pour le bilan d’extension</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32</a:t>
            </a:fld>
            <a:endParaRPr lang="fr-FR" noProof="0"/>
          </a:p>
        </p:txBody>
      </p:sp>
    </p:spTree>
    <p:extLst>
      <p:ext uri="{BB962C8B-B14F-4D97-AF65-F5344CB8AC3E}">
        <p14:creationId xmlns:p14="http://schemas.microsoft.com/office/powerpoint/2010/main" val="71654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Cancer de la vessie</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p:txBody>
          <a:bodyPr/>
          <a:lstStyle/>
          <a:p>
            <a:r>
              <a:rPr lang="fr-CA" sz="2800" b="1" dirty="0"/>
              <a:t>En TDM, le processus tumoral se présente comme : </a:t>
            </a:r>
          </a:p>
          <a:p>
            <a:pPr lvl="1"/>
            <a:r>
              <a:rPr lang="fr-CA" sz="2800" dirty="0"/>
              <a:t>Lésion bourgeonnante ou épaississement pariétal localisé</a:t>
            </a:r>
          </a:p>
          <a:p>
            <a:pPr lvl="1"/>
            <a:r>
              <a:rPr lang="fr-CA" sz="2800" dirty="0"/>
              <a:t>Pic de rehaussement post-injection PDC</a:t>
            </a:r>
          </a:p>
          <a:p>
            <a:pPr lvl="1"/>
            <a:r>
              <a:rPr lang="fr-CA" sz="2800" dirty="0"/>
              <a:t>La phase veineuse est la plus optimal pour la détection tumorale, avant le remplissage de la vessie par le contraste</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33</a:t>
            </a:fld>
            <a:endParaRPr lang="fr-FR" noProof="0"/>
          </a:p>
        </p:txBody>
      </p:sp>
    </p:spTree>
    <p:extLst>
      <p:ext uri="{BB962C8B-B14F-4D97-AF65-F5344CB8AC3E}">
        <p14:creationId xmlns:p14="http://schemas.microsoft.com/office/powerpoint/2010/main" val="97017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83205-75A5-4F8C-BA3B-AE03182E36C0}"/>
              </a:ext>
            </a:extLst>
          </p:cNvPr>
          <p:cNvSpPr>
            <a:spLocks noGrp="1"/>
          </p:cNvSpPr>
          <p:nvPr>
            <p:ph type="title"/>
          </p:nvPr>
        </p:nvSpPr>
        <p:spPr/>
        <p:txBody>
          <a:bodyPr/>
          <a:lstStyle/>
          <a:p>
            <a:r>
              <a:rPr lang="fr-CA" dirty="0"/>
              <a:t>Cancer de la vessie</a:t>
            </a:r>
          </a:p>
        </p:txBody>
      </p:sp>
      <p:sp>
        <p:nvSpPr>
          <p:cNvPr id="4" name="Espace réservé du numéro de diapositive 3">
            <a:extLst>
              <a:ext uri="{FF2B5EF4-FFF2-40B4-BE49-F238E27FC236}">
                <a16:creationId xmlns:a16="http://schemas.microsoft.com/office/drawing/2014/main" id="{C1C0358B-7648-4778-9461-3BEE13670350}"/>
              </a:ext>
            </a:extLst>
          </p:cNvPr>
          <p:cNvSpPr>
            <a:spLocks noGrp="1"/>
          </p:cNvSpPr>
          <p:nvPr>
            <p:ph type="sldNum" sz="quarter" idx="12"/>
          </p:nvPr>
        </p:nvSpPr>
        <p:spPr/>
        <p:txBody>
          <a:bodyPr/>
          <a:lstStyle/>
          <a:p>
            <a:pPr rtl="0"/>
            <a:fld id="{B38049E5-7B53-4E85-8972-7D6C4BCE5BB9}" type="slidenum">
              <a:rPr lang="fr-FR" noProof="0" smtClean="0"/>
              <a:t>34</a:t>
            </a:fld>
            <a:endParaRPr lang="fr-FR" noProof="0"/>
          </a:p>
        </p:txBody>
      </p:sp>
      <p:pic>
        <p:nvPicPr>
          <p:cNvPr id="6" name="Image 5">
            <a:extLst>
              <a:ext uri="{FF2B5EF4-FFF2-40B4-BE49-F238E27FC236}">
                <a16:creationId xmlns:a16="http://schemas.microsoft.com/office/drawing/2014/main" id="{E9AA077E-E2AE-4990-9EA9-7788659D7DD7}"/>
              </a:ext>
            </a:extLst>
          </p:cNvPr>
          <p:cNvPicPr>
            <a:picLocks noChangeAspect="1"/>
          </p:cNvPicPr>
          <p:nvPr/>
        </p:nvPicPr>
        <p:blipFill>
          <a:blip r:embed="rId2"/>
          <a:stretch>
            <a:fillRect/>
          </a:stretch>
        </p:blipFill>
        <p:spPr>
          <a:xfrm>
            <a:off x="1759407" y="2109888"/>
            <a:ext cx="8673186" cy="4062312"/>
          </a:xfrm>
          <a:prstGeom prst="rect">
            <a:avLst/>
          </a:prstGeom>
        </p:spPr>
      </p:pic>
      <p:sp>
        <p:nvSpPr>
          <p:cNvPr id="7" name="Rectangle 6">
            <a:extLst>
              <a:ext uri="{FF2B5EF4-FFF2-40B4-BE49-F238E27FC236}">
                <a16:creationId xmlns:a16="http://schemas.microsoft.com/office/drawing/2014/main" id="{515A326B-0535-46C3-AE82-879A03578EF4}"/>
              </a:ext>
            </a:extLst>
          </p:cNvPr>
          <p:cNvSpPr/>
          <p:nvPr/>
        </p:nvSpPr>
        <p:spPr>
          <a:xfrm>
            <a:off x="3648510" y="6230319"/>
            <a:ext cx="5047380" cy="275653"/>
          </a:xfrm>
          <a:prstGeom prst="rect">
            <a:avLst/>
          </a:prstGeom>
        </p:spPr>
        <p:txBody>
          <a:bodyPr wrap="square">
            <a:spAutoFit/>
          </a:bodyPr>
          <a:lstStyle/>
          <a:p>
            <a:pPr algn="just">
              <a:lnSpc>
                <a:spcPct val="107000"/>
              </a:lnSpc>
              <a:spcAft>
                <a:spcPts val="0"/>
              </a:spcAft>
            </a:pPr>
            <a:r>
              <a:rPr lang="fr-CA" sz="1200" dirty="0"/>
              <a:t>NAHUM, H., Traité d’imagerie médicale, volume 2, Lavoisier, 2014, p.70</a:t>
            </a:r>
          </a:p>
        </p:txBody>
      </p:sp>
    </p:spTree>
    <p:extLst>
      <p:ext uri="{BB962C8B-B14F-4D97-AF65-F5344CB8AC3E}">
        <p14:creationId xmlns:p14="http://schemas.microsoft.com/office/powerpoint/2010/main" val="159308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2349F-9001-4D74-B82B-8EFC79FC8CDC}"/>
              </a:ext>
            </a:extLst>
          </p:cNvPr>
          <p:cNvSpPr>
            <a:spLocks noGrp="1"/>
          </p:cNvSpPr>
          <p:nvPr>
            <p:ph type="title"/>
          </p:nvPr>
        </p:nvSpPr>
        <p:spPr/>
        <p:txBody>
          <a:bodyPr/>
          <a:lstStyle/>
          <a:p>
            <a:r>
              <a:rPr lang="fr-CA" dirty="0"/>
              <a:t>Pathologies du système lymphatique</a:t>
            </a:r>
          </a:p>
        </p:txBody>
      </p:sp>
      <p:sp>
        <p:nvSpPr>
          <p:cNvPr id="3" name="Espace réservé du contenu 2">
            <a:extLst>
              <a:ext uri="{FF2B5EF4-FFF2-40B4-BE49-F238E27FC236}">
                <a16:creationId xmlns:a16="http://schemas.microsoft.com/office/drawing/2014/main" id="{6DDDF17E-BF7F-4DC3-9F42-298F5EA1AA94}"/>
              </a:ext>
            </a:extLst>
          </p:cNvPr>
          <p:cNvSpPr>
            <a:spLocks noGrp="1"/>
          </p:cNvSpPr>
          <p:nvPr>
            <p:ph idx="1"/>
          </p:nvPr>
        </p:nvSpPr>
        <p:spPr>
          <a:xfrm>
            <a:off x="1371600" y="1484671"/>
            <a:ext cx="7567684" cy="4382729"/>
          </a:xfrm>
        </p:spPr>
        <p:txBody>
          <a:bodyPr/>
          <a:lstStyle/>
          <a:p>
            <a:r>
              <a:rPr lang="fr-CA" sz="2000" dirty="0"/>
              <a:t>Le système lymphatique est constitué par une infinité de petits vaisseaux qui cheminent dans toutes les parties du corps. </a:t>
            </a:r>
          </a:p>
          <a:p>
            <a:pPr lvl="1"/>
            <a:r>
              <a:rPr lang="fr-CA" sz="2000" dirty="0"/>
              <a:t>Vaisseaux lymphatiques superficiels (au niveau des membres)</a:t>
            </a:r>
          </a:p>
          <a:p>
            <a:pPr lvl="1"/>
            <a:r>
              <a:rPr lang="fr-CA" sz="2000" dirty="0"/>
              <a:t>Vaisseaux lymphatiques profonds (au niveau des viscère)</a:t>
            </a:r>
          </a:p>
          <a:p>
            <a:r>
              <a:rPr lang="fr-CA" sz="2000" dirty="0"/>
              <a:t>Ils y recueillent la lymphe, un liquide jaunâtre composé d’une partie liquide (le plasma) et d’une partie solide, les lymphocytes (sorte de globules blancs) qui sont responsables de la défense de l’organisme</a:t>
            </a:r>
          </a:p>
          <a:p>
            <a:r>
              <a:rPr lang="fr-CA" sz="2000" dirty="0"/>
              <a:t>La rate est la plus grosse masse de tissus lymphoïde</a:t>
            </a:r>
          </a:p>
          <a:p>
            <a:r>
              <a:rPr lang="fr-CA" sz="2000" dirty="0"/>
              <a:t>Les ganglions lymphatiques, eux, sont de petits renflements ovoïdes de taille variable se regroupant en amas le long des vaisseaux sanguins (racine des membres (aine et aisselle), cou, mésentère) jouant un rôle important dans le système immunitaire.</a:t>
            </a:r>
          </a:p>
        </p:txBody>
      </p:sp>
      <p:sp>
        <p:nvSpPr>
          <p:cNvPr id="4" name="Espace réservé du numéro de diapositive 3">
            <a:extLst>
              <a:ext uri="{FF2B5EF4-FFF2-40B4-BE49-F238E27FC236}">
                <a16:creationId xmlns:a16="http://schemas.microsoft.com/office/drawing/2014/main" id="{8A06B11D-4A6F-41C2-84EB-69814E160784}"/>
              </a:ext>
            </a:extLst>
          </p:cNvPr>
          <p:cNvSpPr>
            <a:spLocks noGrp="1"/>
          </p:cNvSpPr>
          <p:nvPr>
            <p:ph type="sldNum" sz="quarter" idx="12"/>
          </p:nvPr>
        </p:nvSpPr>
        <p:spPr/>
        <p:txBody>
          <a:bodyPr/>
          <a:lstStyle/>
          <a:p>
            <a:pPr rtl="0"/>
            <a:fld id="{B38049E5-7B53-4E85-8972-7D6C4BCE5BB9}" type="slidenum">
              <a:rPr lang="fr-FR" noProof="0" smtClean="0"/>
              <a:t>35</a:t>
            </a:fld>
            <a:endParaRPr lang="fr-FR" noProof="0"/>
          </a:p>
        </p:txBody>
      </p:sp>
      <p:pic>
        <p:nvPicPr>
          <p:cNvPr id="6" name="Image 5">
            <a:extLst>
              <a:ext uri="{FF2B5EF4-FFF2-40B4-BE49-F238E27FC236}">
                <a16:creationId xmlns:a16="http://schemas.microsoft.com/office/drawing/2014/main" id="{2A0E2CD7-007E-4F21-8DB6-AA1D0BC3A07F}"/>
              </a:ext>
            </a:extLst>
          </p:cNvPr>
          <p:cNvPicPr>
            <a:picLocks noChangeAspect="1"/>
          </p:cNvPicPr>
          <p:nvPr/>
        </p:nvPicPr>
        <p:blipFill>
          <a:blip r:embed="rId2"/>
          <a:stretch>
            <a:fillRect/>
          </a:stretch>
        </p:blipFill>
        <p:spPr>
          <a:xfrm>
            <a:off x="9151931" y="1596491"/>
            <a:ext cx="2748917" cy="4666417"/>
          </a:xfrm>
          <a:prstGeom prst="rect">
            <a:avLst/>
          </a:prstGeom>
        </p:spPr>
      </p:pic>
    </p:spTree>
    <p:extLst>
      <p:ext uri="{BB962C8B-B14F-4D97-AF65-F5344CB8AC3E}">
        <p14:creationId xmlns:p14="http://schemas.microsoft.com/office/powerpoint/2010/main" val="272352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C12FD-B7D9-4B81-8E01-FAD6A3D98D1B}"/>
              </a:ext>
            </a:extLst>
          </p:cNvPr>
          <p:cNvSpPr>
            <a:spLocks noGrp="1"/>
          </p:cNvSpPr>
          <p:nvPr>
            <p:ph type="title"/>
          </p:nvPr>
        </p:nvSpPr>
        <p:spPr/>
        <p:txBody>
          <a:bodyPr/>
          <a:lstStyle/>
          <a:p>
            <a:r>
              <a:rPr lang="fr-CA" dirty="0"/>
              <a:t>Pathologies du système lymphatique</a:t>
            </a:r>
          </a:p>
        </p:txBody>
      </p:sp>
      <p:sp>
        <p:nvSpPr>
          <p:cNvPr id="3" name="Espace réservé du contenu 2">
            <a:extLst>
              <a:ext uri="{FF2B5EF4-FFF2-40B4-BE49-F238E27FC236}">
                <a16:creationId xmlns:a16="http://schemas.microsoft.com/office/drawing/2014/main" id="{F9B0152C-BF61-43BE-AF84-B5A7B978EC47}"/>
              </a:ext>
            </a:extLst>
          </p:cNvPr>
          <p:cNvSpPr>
            <a:spLocks noGrp="1"/>
          </p:cNvSpPr>
          <p:nvPr>
            <p:ph idx="1"/>
          </p:nvPr>
        </p:nvSpPr>
        <p:spPr/>
        <p:txBody>
          <a:bodyPr/>
          <a:lstStyle/>
          <a:p>
            <a:r>
              <a:rPr lang="fr-CA" dirty="0"/>
              <a:t>Généralement, en situation inflammatoire, les ganglions lymphatiques seront hypertrophiés (gonflement des ganglions).</a:t>
            </a:r>
          </a:p>
          <a:p>
            <a:endParaRPr lang="fr-CA" dirty="0"/>
          </a:p>
          <a:p>
            <a:r>
              <a:rPr lang="fr-CA" dirty="0"/>
              <a:t>Dans certaines pathologies, le système lymphatique serra directement visé, comme par exemple :  </a:t>
            </a:r>
          </a:p>
          <a:p>
            <a:pPr lvl="1"/>
            <a:r>
              <a:rPr lang="fr-CA" dirty="0"/>
              <a:t>Splénomégalie</a:t>
            </a:r>
          </a:p>
          <a:p>
            <a:pPr lvl="1"/>
            <a:r>
              <a:rPr lang="fr-CA" dirty="0"/>
              <a:t>Lymphome</a:t>
            </a:r>
          </a:p>
        </p:txBody>
      </p:sp>
      <p:sp>
        <p:nvSpPr>
          <p:cNvPr id="4" name="Espace réservé du numéro de diapositive 3">
            <a:extLst>
              <a:ext uri="{FF2B5EF4-FFF2-40B4-BE49-F238E27FC236}">
                <a16:creationId xmlns:a16="http://schemas.microsoft.com/office/drawing/2014/main" id="{63E37831-0A2B-4816-980B-E81D539567FD}"/>
              </a:ext>
            </a:extLst>
          </p:cNvPr>
          <p:cNvSpPr>
            <a:spLocks noGrp="1"/>
          </p:cNvSpPr>
          <p:nvPr>
            <p:ph type="sldNum" sz="quarter" idx="12"/>
          </p:nvPr>
        </p:nvSpPr>
        <p:spPr/>
        <p:txBody>
          <a:bodyPr/>
          <a:lstStyle/>
          <a:p>
            <a:pPr rtl="0"/>
            <a:fld id="{B38049E5-7B53-4E85-8972-7D6C4BCE5BB9}" type="slidenum">
              <a:rPr lang="fr-FR" noProof="0" smtClean="0"/>
              <a:t>36</a:t>
            </a:fld>
            <a:endParaRPr lang="fr-FR" noProof="0"/>
          </a:p>
        </p:txBody>
      </p:sp>
    </p:spTree>
    <p:extLst>
      <p:ext uri="{BB962C8B-B14F-4D97-AF65-F5344CB8AC3E}">
        <p14:creationId xmlns:p14="http://schemas.microsoft.com/office/powerpoint/2010/main" val="275073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7ABDD-87A5-4932-ABB5-DDD268D54532}"/>
              </a:ext>
            </a:extLst>
          </p:cNvPr>
          <p:cNvSpPr>
            <a:spLocks noGrp="1"/>
          </p:cNvSpPr>
          <p:nvPr>
            <p:ph type="title"/>
          </p:nvPr>
        </p:nvSpPr>
        <p:spPr/>
        <p:txBody>
          <a:bodyPr/>
          <a:lstStyle/>
          <a:p>
            <a:r>
              <a:rPr lang="fr-CA" dirty="0"/>
              <a:t>Lymphome</a:t>
            </a:r>
          </a:p>
        </p:txBody>
      </p:sp>
      <p:sp>
        <p:nvSpPr>
          <p:cNvPr id="3" name="Espace réservé du contenu 2">
            <a:extLst>
              <a:ext uri="{FF2B5EF4-FFF2-40B4-BE49-F238E27FC236}">
                <a16:creationId xmlns:a16="http://schemas.microsoft.com/office/drawing/2014/main" id="{F1517A85-CD7C-4DB7-9A48-66BE806EDFD1}"/>
              </a:ext>
            </a:extLst>
          </p:cNvPr>
          <p:cNvSpPr>
            <a:spLocks noGrp="1"/>
          </p:cNvSpPr>
          <p:nvPr>
            <p:ph idx="1"/>
          </p:nvPr>
        </p:nvSpPr>
        <p:spPr>
          <a:xfrm>
            <a:off x="1371600" y="1484671"/>
            <a:ext cx="9601200" cy="4382729"/>
          </a:xfrm>
        </p:spPr>
        <p:txBody>
          <a:bodyPr/>
          <a:lstStyle/>
          <a:p>
            <a:r>
              <a:rPr lang="fr-CA" dirty="0"/>
              <a:t>Tumeur maligne composé de tissus lymphoïde.</a:t>
            </a:r>
          </a:p>
          <a:p>
            <a:r>
              <a:rPr lang="fr-CA" dirty="0"/>
              <a:t>Les lymphocytes 	qui deviennent cancéreux peuvent rester confinés au niveau d’un seul ganglion lymphatique </a:t>
            </a:r>
            <a:r>
              <a:rPr lang="fr-CA" b="1" u="sng" dirty="0"/>
              <a:t>ou</a:t>
            </a:r>
          </a:p>
          <a:p>
            <a:r>
              <a:rPr lang="fr-CA" dirty="0"/>
              <a:t>Se propager dans la moelle osseuse, le sang, la rate ou n’importe quel autre organe</a:t>
            </a:r>
          </a:p>
          <a:p>
            <a:r>
              <a:rPr lang="fr-CA" dirty="0"/>
              <a:t>Il existe 2 types principaux de lymphomes : </a:t>
            </a:r>
          </a:p>
          <a:p>
            <a:pPr lvl="1"/>
            <a:r>
              <a:rPr lang="fr-CA" b="1" dirty="0"/>
              <a:t>Lymphome de Hodgkin (anciennement maladie de Hodgkin)</a:t>
            </a:r>
          </a:p>
          <a:p>
            <a:pPr lvl="1"/>
            <a:r>
              <a:rPr lang="fr-CA" b="1" dirty="0"/>
              <a:t>Lymphome non hodgkinien (LNH)</a:t>
            </a:r>
          </a:p>
          <a:p>
            <a:pPr lvl="2"/>
            <a:r>
              <a:rPr lang="fr-CA" dirty="0"/>
              <a:t>Plus fréquent</a:t>
            </a:r>
          </a:p>
          <a:p>
            <a:pPr lvl="2"/>
            <a:r>
              <a:rPr lang="fr-CA" dirty="0"/>
              <a:t>Plusieurs sous type</a:t>
            </a:r>
          </a:p>
        </p:txBody>
      </p:sp>
      <p:sp>
        <p:nvSpPr>
          <p:cNvPr id="4" name="Espace réservé du numéro de diapositive 3">
            <a:extLst>
              <a:ext uri="{FF2B5EF4-FFF2-40B4-BE49-F238E27FC236}">
                <a16:creationId xmlns:a16="http://schemas.microsoft.com/office/drawing/2014/main" id="{DBB8CDB8-5DF1-448C-A836-C5AFE4ECC999}"/>
              </a:ext>
            </a:extLst>
          </p:cNvPr>
          <p:cNvSpPr>
            <a:spLocks noGrp="1"/>
          </p:cNvSpPr>
          <p:nvPr>
            <p:ph type="sldNum" sz="quarter" idx="12"/>
          </p:nvPr>
        </p:nvSpPr>
        <p:spPr/>
        <p:txBody>
          <a:bodyPr/>
          <a:lstStyle/>
          <a:p>
            <a:pPr rtl="0"/>
            <a:fld id="{B38049E5-7B53-4E85-8972-7D6C4BCE5BB9}" type="slidenum">
              <a:rPr lang="fr-FR" noProof="0" smtClean="0"/>
              <a:t>37</a:t>
            </a:fld>
            <a:endParaRPr lang="fr-FR" noProof="0"/>
          </a:p>
        </p:txBody>
      </p:sp>
    </p:spTree>
    <p:extLst>
      <p:ext uri="{BB962C8B-B14F-4D97-AF65-F5344CB8AC3E}">
        <p14:creationId xmlns:p14="http://schemas.microsoft.com/office/powerpoint/2010/main" val="150626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2B4C1-EAB8-4447-B3CB-9ED9A1D1D6D4}"/>
              </a:ext>
            </a:extLst>
          </p:cNvPr>
          <p:cNvSpPr>
            <a:spLocks noGrp="1"/>
          </p:cNvSpPr>
          <p:nvPr>
            <p:ph type="title"/>
          </p:nvPr>
        </p:nvSpPr>
        <p:spPr/>
        <p:txBody>
          <a:bodyPr/>
          <a:lstStyle/>
          <a:p>
            <a:r>
              <a:rPr lang="fr-CA" dirty="0"/>
              <a:t>Lymphome de Hodgkin (LH) </a:t>
            </a:r>
          </a:p>
        </p:txBody>
      </p:sp>
      <p:sp>
        <p:nvSpPr>
          <p:cNvPr id="3" name="Espace réservé du contenu 2">
            <a:extLst>
              <a:ext uri="{FF2B5EF4-FFF2-40B4-BE49-F238E27FC236}">
                <a16:creationId xmlns:a16="http://schemas.microsoft.com/office/drawing/2014/main" id="{4BF96E99-7C93-42D2-9551-6FFBD6F158EB}"/>
              </a:ext>
            </a:extLst>
          </p:cNvPr>
          <p:cNvSpPr>
            <a:spLocks noGrp="1"/>
          </p:cNvSpPr>
          <p:nvPr>
            <p:ph idx="1"/>
          </p:nvPr>
        </p:nvSpPr>
        <p:spPr>
          <a:xfrm>
            <a:off x="1371600" y="1484672"/>
            <a:ext cx="9601200" cy="4968714"/>
          </a:xfrm>
        </p:spPr>
        <p:txBody>
          <a:bodyPr/>
          <a:lstStyle/>
          <a:p>
            <a:r>
              <a:rPr lang="fr-CA" dirty="0"/>
              <a:t>Lymphome caractérisé par la présence d’un type spécifique de cellules cancéreuse :</a:t>
            </a:r>
          </a:p>
          <a:p>
            <a:pPr lvl="1"/>
            <a:r>
              <a:rPr lang="fr-CA" dirty="0"/>
              <a:t>Cellules de Reed-Sternberg</a:t>
            </a:r>
          </a:p>
          <a:p>
            <a:r>
              <a:rPr lang="fr-CA" dirty="0"/>
              <a:t>Cause inconnue, n’est pas contagieux</a:t>
            </a:r>
          </a:p>
          <a:p>
            <a:r>
              <a:rPr lang="fr-CA" dirty="0"/>
              <a:t>L’imagerie (TDM) sera utilisée pour déterminer si des ganglions lymphatiques </a:t>
            </a:r>
            <a:r>
              <a:rPr lang="fr-CA" b="1" dirty="0"/>
              <a:t>sont enflés (hypertrophiés) </a:t>
            </a:r>
            <a:r>
              <a:rPr lang="fr-CA" dirty="0"/>
              <a:t>ou s’il y a une masse au cou, au thorax, à l’abdomen ou au bassin.</a:t>
            </a:r>
          </a:p>
          <a:p>
            <a:r>
              <a:rPr lang="fr-CA" dirty="0"/>
              <a:t>L’imagerie permet de voir si une tumeur exerce une pression sur un organe ou un gros vaisseaux.</a:t>
            </a:r>
          </a:p>
          <a:p>
            <a:r>
              <a:rPr lang="fr-CA" dirty="0"/>
              <a:t>La biopsie du ganglion lymphatique permettra de confirmer le diagnostic de lymphome de Hodgkin </a:t>
            </a:r>
          </a:p>
          <a:p>
            <a:pPr marL="530352" lvl="1" indent="0">
              <a:buNone/>
            </a:pPr>
            <a:endParaRPr lang="fr-CA" dirty="0"/>
          </a:p>
        </p:txBody>
      </p:sp>
      <p:sp>
        <p:nvSpPr>
          <p:cNvPr id="4" name="Espace réservé du numéro de diapositive 3">
            <a:extLst>
              <a:ext uri="{FF2B5EF4-FFF2-40B4-BE49-F238E27FC236}">
                <a16:creationId xmlns:a16="http://schemas.microsoft.com/office/drawing/2014/main" id="{046A5B10-5364-4411-ADE6-8BE1E365DBC2}"/>
              </a:ext>
            </a:extLst>
          </p:cNvPr>
          <p:cNvSpPr>
            <a:spLocks noGrp="1"/>
          </p:cNvSpPr>
          <p:nvPr>
            <p:ph type="sldNum" sz="quarter" idx="12"/>
          </p:nvPr>
        </p:nvSpPr>
        <p:spPr/>
        <p:txBody>
          <a:bodyPr/>
          <a:lstStyle/>
          <a:p>
            <a:pPr rtl="0"/>
            <a:fld id="{B38049E5-7B53-4E85-8972-7D6C4BCE5BB9}" type="slidenum">
              <a:rPr lang="fr-FR" noProof="0" smtClean="0"/>
              <a:t>38</a:t>
            </a:fld>
            <a:endParaRPr lang="fr-FR" noProof="0"/>
          </a:p>
        </p:txBody>
      </p:sp>
    </p:spTree>
    <p:extLst>
      <p:ext uri="{BB962C8B-B14F-4D97-AF65-F5344CB8AC3E}">
        <p14:creationId xmlns:p14="http://schemas.microsoft.com/office/powerpoint/2010/main" val="24097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C7027-5D78-4B60-8C05-A21E27066712}"/>
              </a:ext>
            </a:extLst>
          </p:cNvPr>
          <p:cNvSpPr>
            <a:spLocks noGrp="1"/>
          </p:cNvSpPr>
          <p:nvPr>
            <p:ph type="title"/>
          </p:nvPr>
        </p:nvSpPr>
        <p:spPr/>
        <p:txBody>
          <a:bodyPr/>
          <a:lstStyle/>
          <a:p>
            <a:r>
              <a:rPr lang="fr-CA" dirty="0"/>
              <a:t>Lymphome de Hodgkin (LH)</a:t>
            </a:r>
          </a:p>
        </p:txBody>
      </p:sp>
      <p:sp>
        <p:nvSpPr>
          <p:cNvPr id="3" name="Espace réservé du contenu 2">
            <a:extLst>
              <a:ext uri="{FF2B5EF4-FFF2-40B4-BE49-F238E27FC236}">
                <a16:creationId xmlns:a16="http://schemas.microsoft.com/office/drawing/2014/main" id="{D0B26F08-90DD-4FF5-BBD6-F68FDEDB3102}"/>
              </a:ext>
            </a:extLst>
          </p:cNvPr>
          <p:cNvSpPr>
            <a:spLocks noGrp="1"/>
          </p:cNvSpPr>
          <p:nvPr>
            <p:ph idx="1"/>
          </p:nvPr>
        </p:nvSpPr>
        <p:spPr>
          <a:xfrm>
            <a:off x="1371600" y="1484672"/>
            <a:ext cx="9601200" cy="535198"/>
          </a:xfrm>
        </p:spPr>
        <p:txBody>
          <a:bodyPr/>
          <a:lstStyle/>
          <a:p>
            <a:r>
              <a:rPr lang="fr-CA" dirty="0"/>
              <a:t>Signes et symptômes (titre informatif)</a:t>
            </a:r>
          </a:p>
        </p:txBody>
      </p:sp>
      <p:sp>
        <p:nvSpPr>
          <p:cNvPr id="4" name="Espace réservé du numéro de diapositive 3">
            <a:extLst>
              <a:ext uri="{FF2B5EF4-FFF2-40B4-BE49-F238E27FC236}">
                <a16:creationId xmlns:a16="http://schemas.microsoft.com/office/drawing/2014/main" id="{3C288760-64B5-4A32-8C33-E5737DB0ABE0}"/>
              </a:ext>
            </a:extLst>
          </p:cNvPr>
          <p:cNvSpPr>
            <a:spLocks noGrp="1"/>
          </p:cNvSpPr>
          <p:nvPr>
            <p:ph type="sldNum" sz="quarter" idx="12"/>
          </p:nvPr>
        </p:nvSpPr>
        <p:spPr/>
        <p:txBody>
          <a:bodyPr/>
          <a:lstStyle/>
          <a:p>
            <a:pPr rtl="0"/>
            <a:fld id="{B38049E5-7B53-4E85-8972-7D6C4BCE5BB9}" type="slidenum">
              <a:rPr lang="fr-FR" noProof="0" smtClean="0"/>
              <a:t>39</a:t>
            </a:fld>
            <a:endParaRPr lang="fr-FR" noProof="0"/>
          </a:p>
        </p:txBody>
      </p:sp>
      <p:pic>
        <p:nvPicPr>
          <p:cNvPr id="6" name="Image 5">
            <a:extLst>
              <a:ext uri="{FF2B5EF4-FFF2-40B4-BE49-F238E27FC236}">
                <a16:creationId xmlns:a16="http://schemas.microsoft.com/office/drawing/2014/main" id="{19E4550F-AC0F-48E6-BDC5-6A66E4EA5BAE}"/>
              </a:ext>
            </a:extLst>
          </p:cNvPr>
          <p:cNvPicPr>
            <a:picLocks noChangeAspect="1"/>
          </p:cNvPicPr>
          <p:nvPr/>
        </p:nvPicPr>
        <p:blipFill>
          <a:blip r:embed="rId2"/>
          <a:stretch>
            <a:fillRect/>
          </a:stretch>
        </p:blipFill>
        <p:spPr>
          <a:xfrm>
            <a:off x="1143000" y="2019870"/>
            <a:ext cx="10058399" cy="4279335"/>
          </a:xfrm>
          <a:prstGeom prst="rect">
            <a:avLst/>
          </a:prstGeom>
        </p:spPr>
      </p:pic>
      <p:sp>
        <p:nvSpPr>
          <p:cNvPr id="7" name="Rectangle 6">
            <a:extLst>
              <a:ext uri="{FF2B5EF4-FFF2-40B4-BE49-F238E27FC236}">
                <a16:creationId xmlns:a16="http://schemas.microsoft.com/office/drawing/2014/main" id="{354330C0-6A5A-4255-886F-9051BD74F426}"/>
              </a:ext>
            </a:extLst>
          </p:cNvPr>
          <p:cNvSpPr/>
          <p:nvPr/>
        </p:nvSpPr>
        <p:spPr>
          <a:xfrm>
            <a:off x="3031334" y="6394083"/>
            <a:ext cx="6129332" cy="261610"/>
          </a:xfrm>
          <a:prstGeom prst="rect">
            <a:avLst/>
          </a:prstGeom>
          <a:ln>
            <a:solidFill>
              <a:srgbClr val="1F497D"/>
            </a:solidFill>
          </a:ln>
        </p:spPr>
        <p:txBody>
          <a:bodyPr wrap="square">
            <a:spAutoFit/>
          </a:bodyPr>
          <a:lstStyle/>
          <a:p>
            <a:pPr algn="ctr"/>
            <a:r>
              <a:rPr lang="fr-CA" sz="1100" dirty="0">
                <a:hlinkClick r:id="rId3"/>
              </a:rPr>
              <a:t>https://www.msdmanuals.com/fr/accueil/troubles-du-sang/lymphomes/lymphome-de-hodgkin</a:t>
            </a:r>
            <a:r>
              <a:rPr lang="fr-CA" sz="1100" dirty="0"/>
              <a:t> </a:t>
            </a:r>
          </a:p>
        </p:txBody>
      </p:sp>
    </p:spTree>
    <p:extLst>
      <p:ext uri="{BB962C8B-B14F-4D97-AF65-F5344CB8AC3E}">
        <p14:creationId xmlns:p14="http://schemas.microsoft.com/office/powerpoint/2010/main" val="83168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C2790F-6F74-4F75-9751-FE232744C042}"/>
              </a:ext>
            </a:extLst>
          </p:cNvPr>
          <p:cNvSpPr>
            <a:spLocks noGrp="1"/>
          </p:cNvSpPr>
          <p:nvPr>
            <p:ph idx="1"/>
          </p:nvPr>
        </p:nvSpPr>
        <p:spPr>
          <a:xfrm>
            <a:off x="1371600" y="1484671"/>
            <a:ext cx="9697428" cy="3674183"/>
          </a:xfrm>
        </p:spPr>
        <p:txBody>
          <a:bodyPr/>
          <a:lstStyle/>
          <a:p>
            <a:r>
              <a:rPr lang="fr-CA" b="1" dirty="0"/>
              <a:t>Signes TDM :</a:t>
            </a:r>
          </a:p>
          <a:p>
            <a:pPr lvl="1"/>
            <a:r>
              <a:rPr lang="fr-CA" dirty="0"/>
              <a:t>Les calculs urinaires apparaitrons </a:t>
            </a:r>
            <a:r>
              <a:rPr lang="fr-CA" b="1" dirty="0"/>
              <a:t>hyperdenses</a:t>
            </a:r>
            <a:r>
              <a:rPr lang="fr-CA" dirty="0"/>
              <a:t> à l’intérieur des voies urinaires et peuvent amener une obstruction des voies excrétrices.</a:t>
            </a:r>
          </a:p>
          <a:p>
            <a:pPr lvl="1"/>
            <a:r>
              <a:rPr lang="fr-CA" dirty="0"/>
              <a:t> L’obstruction peut entrainer une dilatation de l’uretère en amont qui apparaitra comme une structure élargie (uretère).</a:t>
            </a:r>
          </a:p>
          <a:p>
            <a:pPr lvl="1"/>
            <a:r>
              <a:rPr lang="fr-CA" dirty="0"/>
              <a:t>Dans certains cas, l’obstruction urinaire peut provoquer une rupture d’un calice et donnera une infiltration liquidienne de la graisse du sinus rénal. </a:t>
            </a:r>
          </a:p>
          <a:p>
            <a:endParaRPr lang="fr-CA" dirty="0"/>
          </a:p>
        </p:txBody>
      </p:sp>
      <p:sp>
        <p:nvSpPr>
          <p:cNvPr id="4" name="Espace réservé du numéro de diapositive 3">
            <a:extLst>
              <a:ext uri="{FF2B5EF4-FFF2-40B4-BE49-F238E27FC236}">
                <a16:creationId xmlns:a16="http://schemas.microsoft.com/office/drawing/2014/main" id="{C8D694C4-3C0B-4C8D-829E-EC8B69A4A77E}"/>
              </a:ext>
            </a:extLst>
          </p:cNvPr>
          <p:cNvSpPr>
            <a:spLocks noGrp="1"/>
          </p:cNvSpPr>
          <p:nvPr>
            <p:ph type="sldNum" sz="quarter" idx="12"/>
          </p:nvPr>
        </p:nvSpPr>
        <p:spPr/>
        <p:txBody>
          <a:bodyPr/>
          <a:lstStyle/>
          <a:p>
            <a:pPr rtl="0"/>
            <a:fld id="{B38049E5-7B53-4E85-8972-7D6C4BCE5BB9}" type="slidenum">
              <a:rPr lang="fr-FR" noProof="0" smtClean="0"/>
              <a:t>4</a:t>
            </a:fld>
            <a:endParaRPr lang="fr-FR" noProof="0"/>
          </a:p>
        </p:txBody>
      </p:sp>
      <p:sp>
        <p:nvSpPr>
          <p:cNvPr id="5" name="Titre 1">
            <a:extLst>
              <a:ext uri="{FF2B5EF4-FFF2-40B4-BE49-F238E27FC236}">
                <a16:creationId xmlns:a16="http://schemas.microsoft.com/office/drawing/2014/main" id="{7477703A-7551-4548-9E23-B22C2A9C9B9C}"/>
              </a:ext>
            </a:extLst>
          </p:cNvPr>
          <p:cNvSpPr>
            <a:spLocks noGrp="1"/>
          </p:cNvSpPr>
          <p:nvPr>
            <p:ph type="title"/>
          </p:nvPr>
        </p:nvSpPr>
        <p:spPr>
          <a:xfrm>
            <a:off x="1371600" y="685800"/>
            <a:ext cx="9601200" cy="720213"/>
          </a:xfrm>
        </p:spPr>
        <p:txBody>
          <a:bodyPr/>
          <a:lstStyle/>
          <a:p>
            <a:r>
              <a:rPr lang="fr-CA" dirty="0"/>
              <a:t>Calcul urinaire (lithiase – </a:t>
            </a:r>
            <a:r>
              <a:rPr lang="fr-CA" dirty="0" err="1"/>
              <a:t>urolithiase</a:t>
            </a:r>
            <a:r>
              <a:rPr lang="fr-CA" dirty="0"/>
              <a:t>)</a:t>
            </a:r>
          </a:p>
        </p:txBody>
      </p:sp>
      <p:sp>
        <p:nvSpPr>
          <p:cNvPr id="6" name="Rectangle 5">
            <a:extLst>
              <a:ext uri="{FF2B5EF4-FFF2-40B4-BE49-F238E27FC236}">
                <a16:creationId xmlns:a16="http://schemas.microsoft.com/office/drawing/2014/main" id="{30B01F1A-D4F3-46C9-B5B4-4DF3727F7882}"/>
              </a:ext>
            </a:extLst>
          </p:cNvPr>
          <p:cNvSpPr/>
          <p:nvPr/>
        </p:nvSpPr>
        <p:spPr>
          <a:xfrm>
            <a:off x="4253188" y="5237512"/>
            <a:ext cx="3685624"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UROSCAN</a:t>
            </a:r>
          </a:p>
        </p:txBody>
      </p:sp>
    </p:spTree>
    <p:extLst>
      <p:ext uri="{BB962C8B-B14F-4D97-AF65-F5344CB8AC3E}">
        <p14:creationId xmlns:p14="http://schemas.microsoft.com/office/powerpoint/2010/main" val="31539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34BDA-E674-4BBF-A691-FAFCFBD3F8F3}"/>
              </a:ext>
            </a:extLst>
          </p:cNvPr>
          <p:cNvSpPr>
            <a:spLocks noGrp="1"/>
          </p:cNvSpPr>
          <p:nvPr>
            <p:ph type="title"/>
          </p:nvPr>
        </p:nvSpPr>
        <p:spPr/>
        <p:txBody>
          <a:bodyPr/>
          <a:lstStyle/>
          <a:p>
            <a:r>
              <a:rPr lang="fr-CA" dirty="0"/>
              <a:t>Lymphome de Hodgkin (LH)</a:t>
            </a:r>
          </a:p>
        </p:txBody>
      </p:sp>
      <p:sp>
        <p:nvSpPr>
          <p:cNvPr id="4" name="Espace réservé du numéro de diapositive 3">
            <a:extLst>
              <a:ext uri="{FF2B5EF4-FFF2-40B4-BE49-F238E27FC236}">
                <a16:creationId xmlns:a16="http://schemas.microsoft.com/office/drawing/2014/main" id="{116E203E-196A-4EA7-88F1-62CE6E6033B8}"/>
              </a:ext>
            </a:extLst>
          </p:cNvPr>
          <p:cNvSpPr>
            <a:spLocks noGrp="1"/>
          </p:cNvSpPr>
          <p:nvPr>
            <p:ph type="sldNum" sz="quarter" idx="12"/>
          </p:nvPr>
        </p:nvSpPr>
        <p:spPr/>
        <p:txBody>
          <a:bodyPr/>
          <a:lstStyle/>
          <a:p>
            <a:pPr rtl="0"/>
            <a:fld id="{B38049E5-7B53-4E85-8972-7D6C4BCE5BB9}" type="slidenum">
              <a:rPr lang="fr-FR" noProof="0" smtClean="0"/>
              <a:t>40</a:t>
            </a:fld>
            <a:endParaRPr lang="fr-FR" noProof="0"/>
          </a:p>
        </p:txBody>
      </p:sp>
      <p:sp>
        <p:nvSpPr>
          <p:cNvPr id="5" name="Rectangle 4">
            <a:extLst>
              <a:ext uri="{FF2B5EF4-FFF2-40B4-BE49-F238E27FC236}">
                <a16:creationId xmlns:a16="http://schemas.microsoft.com/office/drawing/2014/main" id="{AFDB503D-7DC1-4172-BA26-F05DC498D19F}"/>
              </a:ext>
            </a:extLst>
          </p:cNvPr>
          <p:cNvSpPr/>
          <p:nvPr/>
        </p:nvSpPr>
        <p:spPr>
          <a:xfrm rot="16200000">
            <a:off x="7299592" y="3973532"/>
            <a:ext cx="5047380" cy="473271"/>
          </a:xfrm>
          <a:prstGeom prst="rect">
            <a:avLst/>
          </a:prstGeom>
        </p:spPr>
        <p:txBody>
          <a:bodyPr wrap="square">
            <a:spAutoFit/>
          </a:bodyPr>
          <a:lstStyle/>
          <a:p>
            <a:pPr algn="just">
              <a:lnSpc>
                <a:spcPct val="107000"/>
              </a:lnSpc>
              <a:spcAft>
                <a:spcPts val="0"/>
              </a:spcAft>
            </a:pPr>
            <a:r>
              <a:rPr lang="fr-CA" sz="1200" dirty="0"/>
              <a:t>NAHUM, H., Traité d’imagerie médicale, volume 1, Lavoisier, 2014, p.210</a:t>
            </a:r>
          </a:p>
        </p:txBody>
      </p:sp>
      <p:pic>
        <p:nvPicPr>
          <p:cNvPr id="7" name="Image 6">
            <a:extLst>
              <a:ext uri="{FF2B5EF4-FFF2-40B4-BE49-F238E27FC236}">
                <a16:creationId xmlns:a16="http://schemas.microsoft.com/office/drawing/2014/main" id="{E96F984B-626F-4505-B1B8-C67703100F88}"/>
              </a:ext>
            </a:extLst>
          </p:cNvPr>
          <p:cNvPicPr>
            <a:picLocks noChangeAspect="1"/>
          </p:cNvPicPr>
          <p:nvPr/>
        </p:nvPicPr>
        <p:blipFill>
          <a:blip r:embed="rId2"/>
          <a:stretch>
            <a:fillRect/>
          </a:stretch>
        </p:blipFill>
        <p:spPr>
          <a:xfrm>
            <a:off x="2820320" y="1562336"/>
            <a:ext cx="6703759" cy="5295664"/>
          </a:xfrm>
          <a:prstGeom prst="rect">
            <a:avLst/>
          </a:prstGeom>
        </p:spPr>
      </p:pic>
      <p:cxnSp>
        <p:nvCxnSpPr>
          <p:cNvPr id="8" name="Connecteur droit avec flèche 7">
            <a:extLst>
              <a:ext uri="{FF2B5EF4-FFF2-40B4-BE49-F238E27FC236}">
                <a16:creationId xmlns:a16="http://schemas.microsoft.com/office/drawing/2014/main" id="{B0205688-BCFD-4393-BB7C-E896DD4AAA78}"/>
              </a:ext>
            </a:extLst>
          </p:cNvPr>
          <p:cNvCxnSpPr>
            <a:cxnSpLocks/>
          </p:cNvCxnSpPr>
          <p:nvPr/>
        </p:nvCxnSpPr>
        <p:spPr>
          <a:xfrm>
            <a:off x="4843461" y="2501071"/>
            <a:ext cx="374431" cy="545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74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CC442-CFBF-4B33-9C6B-4A27037718CC}"/>
              </a:ext>
            </a:extLst>
          </p:cNvPr>
          <p:cNvSpPr>
            <a:spLocks noGrp="1"/>
          </p:cNvSpPr>
          <p:nvPr>
            <p:ph type="title"/>
          </p:nvPr>
        </p:nvSpPr>
        <p:spPr/>
        <p:txBody>
          <a:bodyPr/>
          <a:lstStyle/>
          <a:p>
            <a:r>
              <a:rPr lang="fr-CA" dirty="0"/>
              <a:t>Lymphome de Hodgkin (LH)</a:t>
            </a:r>
          </a:p>
        </p:txBody>
      </p:sp>
      <p:sp>
        <p:nvSpPr>
          <p:cNvPr id="4" name="Espace réservé du numéro de diapositive 3">
            <a:extLst>
              <a:ext uri="{FF2B5EF4-FFF2-40B4-BE49-F238E27FC236}">
                <a16:creationId xmlns:a16="http://schemas.microsoft.com/office/drawing/2014/main" id="{2259E3B7-D8EE-4F45-8B88-36265811CFC1}"/>
              </a:ext>
            </a:extLst>
          </p:cNvPr>
          <p:cNvSpPr>
            <a:spLocks noGrp="1"/>
          </p:cNvSpPr>
          <p:nvPr>
            <p:ph type="sldNum" sz="quarter" idx="12"/>
          </p:nvPr>
        </p:nvSpPr>
        <p:spPr/>
        <p:txBody>
          <a:bodyPr/>
          <a:lstStyle/>
          <a:p>
            <a:pPr rtl="0"/>
            <a:fld id="{B38049E5-7B53-4E85-8972-7D6C4BCE5BB9}" type="slidenum">
              <a:rPr lang="fr-FR" noProof="0" smtClean="0"/>
              <a:t>41</a:t>
            </a:fld>
            <a:endParaRPr lang="fr-FR" noProof="0"/>
          </a:p>
        </p:txBody>
      </p:sp>
      <p:pic>
        <p:nvPicPr>
          <p:cNvPr id="5" name="Picture 2" descr="VideoHive - Stock Footage &amp; Video Effects">
            <a:extLst>
              <a:ext uri="{FF2B5EF4-FFF2-40B4-BE49-F238E27FC236}">
                <a16:creationId xmlns:a16="http://schemas.microsoft.com/office/drawing/2014/main" id="{67A8EDA6-126D-4D49-BA16-398051062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6487"/>
            <a:ext cx="3934881" cy="39348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D075B7-7EA0-4484-931F-362C7270F656}"/>
              </a:ext>
            </a:extLst>
          </p:cNvPr>
          <p:cNvSpPr/>
          <p:nvPr/>
        </p:nvSpPr>
        <p:spPr>
          <a:xfrm>
            <a:off x="5768453" y="3429000"/>
            <a:ext cx="5479129" cy="369332"/>
          </a:xfrm>
          <a:prstGeom prst="rect">
            <a:avLst/>
          </a:prstGeom>
        </p:spPr>
        <p:txBody>
          <a:bodyPr wrap="none">
            <a:spAutoFit/>
          </a:bodyPr>
          <a:lstStyle/>
          <a:p>
            <a:r>
              <a:rPr lang="fr-CA" dirty="0">
                <a:hlinkClick r:id="rId3"/>
              </a:rPr>
              <a:t>https://www.youtube.com/watch?v=vhHkQQWXY-E</a:t>
            </a:r>
            <a:r>
              <a:rPr lang="fr-CA" dirty="0"/>
              <a:t> </a:t>
            </a:r>
          </a:p>
        </p:txBody>
      </p:sp>
    </p:spTree>
    <p:extLst>
      <p:ext uri="{BB962C8B-B14F-4D97-AF65-F5344CB8AC3E}">
        <p14:creationId xmlns:p14="http://schemas.microsoft.com/office/powerpoint/2010/main" val="2954898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3C31-3ABB-42C8-92EA-D7EC767A8E61}"/>
              </a:ext>
            </a:extLst>
          </p:cNvPr>
          <p:cNvSpPr>
            <a:spLocks noGrp="1"/>
          </p:cNvSpPr>
          <p:nvPr>
            <p:ph type="title"/>
          </p:nvPr>
        </p:nvSpPr>
        <p:spPr/>
        <p:txBody>
          <a:bodyPr/>
          <a:lstStyle/>
          <a:p>
            <a:r>
              <a:rPr lang="fr-CA" dirty="0"/>
              <a:t>Lymphome non Hodgkinien (LNH)</a:t>
            </a:r>
          </a:p>
        </p:txBody>
      </p:sp>
      <p:sp>
        <p:nvSpPr>
          <p:cNvPr id="3" name="Espace réservé du contenu 2">
            <a:extLst>
              <a:ext uri="{FF2B5EF4-FFF2-40B4-BE49-F238E27FC236}">
                <a16:creationId xmlns:a16="http://schemas.microsoft.com/office/drawing/2014/main" id="{ABFD6290-6AE0-4CF6-A259-7F8BBD11FC42}"/>
              </a:ext>
            </a:extLst>
          </p:cNvPr>
          <p:cNvSpPr>
            <a:spLocks noGrp="1"/>
          </p:cNvSpPr>
          <p:nvPr>
            <p:ph idx="1"/>
          </p:nvPr>
        </p:nvSpPr>
        <p:spPr/>
        <p:txBody>
          <a:bodyPr/>
          <a:lstStyle/>
          <a:p>
            <a:r>
              <a:rPr lang="fr-CA" dirty="0"/>
              <a:t>Lymphome représentant un groupe hétérogène de cancers qui se développent dans les lymphocytes B (80 à 85% de cas) ou T (15 à 20%) </a:t>
            </a:r>
          </a:p>
          <a:p>
            <a:r>
              <a:rPr lang="fr-CA" dirty="0"/>
              <a:t>Plus fréquent que le lymphome de Hodgkin</a:t>
            </a:r>
          </a:p>
          <a:p>
            <a:r>
              <a:rPr lang="fr-CA" dirty="0"/>
              <a:t>L’imagerie (TDM) sera utilisée pour déterminer si des ganglions lymphatiques </a:t>
            </a:r>
            <a:r>
              <a:rPr lang="fr-CA" b="1" dirty="0"/>
              <a:t>sont enflés (hypertrophiés) </a:t>
            </a:r>
            <a:r>
              <a:rPr lang="fr-CA" dirty="0"/>
              <a:t>ou s’il y a une masse au cou, au thorax, à l’abdomen ou au bassin.</a:t>
            </a:r>
          </a:p>
          <a:p>
            <a:r>
              <a:rPr lang="fr-CA" dirty="0"/>
              <a:t>L’imagerie permet de voir si une tumeur exerce une pression sur un organe ou un gros vaisseaux.</a:t>
            </a:r>
          </a:p>
          <a:p>
            <a:r>
              <a:rPr lang="fr-CA" dirty="0"/>
              <a:t>La biopsie du ganglion lymphatique permettra de confirmer le diagnostic de lymphome non Hodgkinien (LNH)</a:t>
            </a:r>
          </a:p>
          <a:p>
            <a:endParaRPr lang="fr-CA" dirty="0"/>
          </a:p>
        </p:txBody>
      </p:sp>
      <p:sp>
        <p:nvSpPr>
          <p:cNvPr id="4" name="Espace réservé du numéro de diapositive 3">
            <a:extLst>
              <a:ext uri="{FF2B5EF4-FFF2-40B4-BE49-F238E27FC236}">
                <a16:creationId xmlns:a16="http://schemas.microsoft.com/office/drawing/2014/main" id="{7BFB4140-4372-450A-A89D-61320FB9FA35}"/>
              </a:ext>
            </a:extLst>
          </p:cNvPr>
          <p:cNvSpPr>
            <a:spLocks noGrp="1"/>
          </p:cNvSpPr>
          <p:nvPr>
            <p:ph type="sldNum" sz="quarter" idx="12"/>
          </p:nvPr>
        </p:nvSpPr>
        <p:spPr/>
        <p:txBody>
          <a:bodyPr/>
          <a:lstStyle/>
          <a:p>
            <a:pPr rtl="0"/>
            <a:fld id="{B38049E5-7B53-4E85-8972-7D6C4BCE5BB9}" type="slidenum">
              <a:rPr lang="fr-FR" noProof="0" smtClean="0"/>
              <a:t>42</a:t>
            </a:fld>
            <a:endParaRPr lang="fr-FR" noProof="0"/>
          </a:p>
        </p:txBody>
      </p:sp>
    </p:spTree>
    <p:extLst>
      <p:ext uri="{BB962C8B-B14F-4D97-AF65-F5344CB8AC3E}">
        <p14:creationId xmlns:p14="http://schemas.microsoft.com/office/powerpoint/2010/main" val="2316658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3C31-3ABB-42C8-92EA-D7EC767A8E61}"/>
              </a:ext>
            </a:extLst>
          </p:cNvPr>
          <p:cNvSpPr>
            <a:spLocks noGrp="1"/>
          </p:cNvSpPr>
          <p:nvPr>
            <p:ph type="title"/>
          </p:nvPr>
        </p:nvSpPr>
        <p:spPr/>
        <p:txBody>
          <a:bodyPr/>
          <a:lstStyle/>
          <a:p>
            <a:r>
              <a:rPr lang="fr-CA" dirty="0"/>
              <a:t>Lymphome non Hodgkinien (LNH)</a:t>
            </a:r>
          </a:p>
        </p:txBody>
      </p:sp>
      <p:sp>
        <p:nvSpPr>
          <p:cNvPr id="3" name="Espace réservé du contenu 2">
            <a:extLst>
              <a:ext uri="{FF2B5EF4-FFF2-40B4-BE49-F238E27FC236}">
                <a16:creationId xmlns:a16="http://schemas.microsoft.com/office/drawing/2014/main" id="{ABFD6290-6AE0-4CF6-A259-7F8BBD11FC42}"/>
              </a:ext>
            </a:extLst>
          </p:cNvPr>
          <p:cNvSpPr>
            <a:spLocks noGrp="1"/>
          </p:cNvSpPr>
          <p:nvPr>
            <p:ph idx="1"/>
          </p:nvPr>
        </p:nvSpPr>
        <p:spPr>
          <a:xfrm>
            <a:off x="1371600" y="1484672"/>
            <a:ext cx="9601200" cy="521550"/>
          </a:xfrm>
        </p:spPr>
        <p:txBody>
          <a:bodyPr/>
          <a:lstStyle/>
          <a:p>
            <a:r>
              <a:rPr lang="fr-CA" dirty="0"/>
              <a:t>Signes et symptômes (à titre informatif)</a:t>
            </a:r>
          </a:p>
        </p:txBody>
      </p:sp>
      <p:sp>
        <p:nvSpPr>
          <p:cNvPr id="4" name="Espace réservé du numéro de diapositive 3">
            <a:extLst>
              <a:ext uri="{FF2B5EF4-FFF2-40B4-BE49-F238E27FC236}">
                <a16:creationId xmlns:a16="http://schemas.microsoft.com/office/drawing/2014/main" id="{7BFB4140-4372-450A-A89D-61320FB9FA35}"/>
              </a:ext>
            </a:extLst>
          </p:cNvPr>
          <p:cNvSpPr>
            <a:spLocks noGrp="1"/>
          </p:cNvSpPr>
          <p:nvPr>
            <p:ph type="sldNum" sz="quarter" idx="12"/>
          </p:nvPr>
        </p:nvSpPr>
        <p:spPr/>
        <p:txBody>
          <a:bodyPr/>
          <a:lstStyle/>
          <a:p>
            <a:pPr rtl="0"/>
            <a:fld id="{B38049E5-7B53-4E85-8972-7D6C4BCE5BB9}" type="slidenum">
              <a:rPr lang="fr-FR" noProof="0" smtClean="0"/>
              <a:t>43</a:t>
            </a:fld>
            <a:endParaRPr lang="fr-FR" noProof="0"/>
          </a:p>
        </p:txBody>
      </p:sp>
      <p:pic>
        <p:nvPicPr>
          <p:cNvPr id="8" name="Image 7">
            <a:extLst>
              <a:ext uri="{FF2B5EF4-FFF2-40B4-BE49-F238E27FC236}">
                <a16:creationId xmlns:a16="http://schemas.microsoft.com/office/drawing/2014/main" id="{A9A906C1-3AA6-4A9E-8FCC-2743A6DC55D6}"/>
              </a:ext>
            </a:extLst>
          </p:cNvPr>
          <p:cNvPicPr>
            <a:picLocks noChangeAspect="1"/>
          </p:cNvPicPr>
          <p:nvPr/>
        </p:nvPicPr>
        <p:blipFill>
          <a:blip r:embed="rId2"/>
          <a:stretch>
            <a:fillRect/>
          </a:stretch>
        </p:blipFill>
        <p:spPr>
          <a:xfrm>
            <a:off x="1371600" y="2368224"/>
            <a:ext cx="10231908" cy="3319970"/>
          </a:xfrm>
          <a:prstGeom prst="rect">
            <a:avLst/>
          </a:prstGeom>
        </p:spPr>
      </p:pic>
      <p:sp>
        <p:nvSpPr>
          <p:cNvPr id="9" name="Rectangle 8">
            <a:extLst>
              <a:ext uri="{FF2B5EF4-FFF2-40B4-BE49-F238E27FC236}">
                <a16:creationId xmlns:a16="http://schemas.microsoft.com/office/drawing/2014/main" id="{51C705AA-535F-406E-8D82-427347D8AFB2}"/>
              </a:ext>
            </a:extLst>
          </p:cNvPr>
          <p:cNvSpPr/>
          <p:nvPr/>
        </p:nvSpPr>
        <p:spPr>
          <a:xfrm>
            <a:off x="3062731" y="5960564"/>
            <a:ext cx="6849645" cy="261610"/>
          </a:xfrm>
          <a:prstGeom prst="rect">
            <a:avLst/>
          </a:prstGeom>
          <a:ln>
            <a:solidFill>
              <a:srgbClr val="1F497D"/>
            </a:solidFill>
          </a:ln>
        </p:spPr>
        <p:txBody>
          <a:bodyPr wrap="square">
            <a:spAutoFit/>
          </a:bodyPr>
          <a:lstStyle/>
          <a:p>
            <a:pPr algn="ctr"/>
            <a:r>
              <a:rPr lang="fr-CA" sz="1100" dirty="0">
                <a:hlinkClick r:id="rId3"/>
              </a:rPr>
              <a:t>https://www.msdmanuals.com/fr/accueil/troubles-du-sang/lymphomes/lymphomes-non-hodgkiniens</a:t>
            </a:r>
            <a:r>
              <a:rPr lang="fr-CA" sz="1100" dirty="0"/>
              <a:t> </a:t>
            </a:r>
          </a:p>
        </p:txBody>
      </p:sp>
    </p:spTree>
    <p:extLst>
      <p:ext uri="{BB962C8B-B14F-4D97-AF65-F5344CB8AC3E}">
        <p14:creationId xmlns:p14="http://schemas.microsoft.com/office/powerpoint/2010/main" val="17807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3C31-3ABB-42C8-92EA-D7EC767A8E61}"/>
              </a:ext>
            </a:extLst>
          </p:cNvPr>
          <p:cNvSpPr>
            <a:spLocks noGrp="1"/>
          </p:cNvSpPr>
          <p:nvPr>
            <p:ph type="title"/>
          </p:nvPr>
        </p:nvSpPr>
        <p:spPr/>
        <p:txBody>
          <a:bodyPr/>
          <a:lstStyle/>
          <a:p>
            <a:r>
              <a:rPr lang="fr-CA" dirty="0"/>
              <a:t>Lymphome non Hodgkinien (LNH)</a:t>
            </a:r>
          </a:p>
        </p:txBody>
      </p:sp>
      <p:sp>
        <p:nvSpPr>
          <p:cNvPr id="3" name="Espace réservé du contenu 2">
            <a:extLst>
              <a:ext uri="{FF2B5EF4-FFF2-40B4-BE49-F238E27FC236}">
                <a16:creationId xmlns:a16="http://schemas.microsoft.com/office/drawing/2014/main" id="{ABFD6290-6AE0-4CF6-A259-7F8BBD11FC42}"/>
              </a:ext>
            </a:extLst>
          </p:cNvPr>
          <p:cNvSpPr>
            <a:spLocks noGrp="1"/>
          </p:cNvSpPr>
          <p:nvPr>
            <p:ph idx="1"/>
          </p:nvPr>
        </p:nvSpPr>
        <p:spPr>
          <a:xfrm>
            <a:off x="1371600" y="1484672"/>
            <a:ext cx="9601200" cy="521550"/>
          </a:xfrm>
        </p:spPr>
        <p:txBody>
          <a:bodyPr/>
          <a:lstStyle/>
          <a:p>
            <a:r>
              <a:rPr lang="fr-CA" dirty="0"/>
              <a:t>Signes et symptômes (à titre informatif)</a:t>
            </a:r>
          </a:p>
        </p:txBody>
      </p:sp>
      <p:sp>
        <p:nvSpPr>
          <p:cNvPr id="4" name="Espace réservé du numéro de diapositive 3">
            <a:extLst>
              <a:ext uri="{FF2B5EF4-FFF2-40B4-BE49-F238E27FC236}">
                <a16:creationId xmlns:a16="http://schemas.microsoft.com/office/drawing/2014/main" id="{7BFB4140-4372-450A-A89D-61320FB9FA35}"/>
              </a:ext>
            </a:extLst>
          </p:cNvPr>
          <p:cNvSpPr>
            <a:spLocks noGrp="1"/>
          </p:cNvSpPr>
          <p:nvPr>
            <p:ph type="sldNum" sz="quarter" idx="12"/>
          </p:nvPr>
        </p:nvSpPr>
        <p:spPr/>
        <p:txBody>
          <a:bodyPr/>
          <a:lstStyle/>
          <a:p>
            <a:pPr rtl="0"/>
            <a:fld id="{B38049E5-7B53-4E85-8972-7D6C4BCE5BB9}" type="slidenum">
              <a:rPr lang="fr-FR" noProof="0" smtClean="0"/>
              <a:t>44</a:t>
            </a:fld>
            <a:endParaRPr lang="fr-FR" noProof="0"/>
          </a:p>
        </p:txBody>
      </p:sp>
      <p:sp>
        <p:nvSpPr>
          <p:cNvPr id="9" name="Rectangle 8">
            <a:extLst>
              <a:ext uri="{FF2B5EF4-FFF2-40B4-BE49-F238E27FC236}">
                <a16:creationId xmlns:a16="http://schemas.microsoft.com/office/drawing/2014/main" id="{51C705AA-535F-406E-8D82-427347D8AFB2}"/>
              </a:ext>
            </a:extLst>
          </p:cNvPr>
          <p:cNvSpPr/>
          <p:nvPr/>
        </p:nvSpPr>
        <p:spPr>
          <a:xfrm>
            <a:off x="3062731" y="5960564"/>
            <a:ext cx="6849645" cy="261610"/>
          </a:xfrm>
          <a:prstGeom prst="rect">
            <a:avLst/>
          </a:prstGeom>
          <a:ln>
            <a:solidFill>
              <a:srgbClr val="1F497D"/>
            </a:solidFill>
          </a:ln>
        </p:spPr>
        <p:txBody>
          <a:bodyPr wrap="square">
            <a:spAutoFit/>
          </a:bodyPr>
          <a:lstStyle/>
          <a:p>
            <a:pPr algn="ctr"/>
            <a:r>
              <a:rPr lang="fr-CA" sz="1100" dirty="0">
                <a:hlinkClick r:id="rId2"/>
              </a:rPr>
              <a:t>https://www.msdmanuals.com/fr/accueil/troubles-du-sang/lymphomes/lymphomes-non-hodgkiniens</a:t>
            </a:r>
            <a:r>
              <a:rPr lang="fr-CA" sz="1100" dirty="0"/>
              <a:t> </a:t>
            </a:r>
          </a:p>
        </p:txBody>
      </p:sp>
      <p:pic>
        <p:nvPicPr>
          <p:cNvPr id="6" name="Image 5">
            <a:extLst>
              <a:ext uri="{FF2B5EF4-FFF2-40B4-BE49-F238E27FC236}">
                <a16:creationId xmlns:a16="http://schemas.microsoft.com/office/drawing/2014/main" id="{6C88EA7C-E1E9-4D01-8B4C-1C9FF43488E0}"/>
              </a:ext>
            </a:extLst>
          </p:cNvPr>
          <p:cNvPicPr>
            <a:picLocks noChangeAspect="1"/>
          </p:cNvPicPr>
          <p:nvPr/>
        </p:nvPicPr>
        <p:blipFill>
          <a:blip r:embed="rId3"/>
          <a:stretch>
            <a:fillRect/>
          </a:stretch>
        </p:blipFill>
        <p:spPr>
          <a:xfrm>
            <a:off x="906441" y="2274910"/>
            <a:ext cx="10531517" cy="3416965"/>
          </a:xfrm>
          <a:prstGeom prst="rect">
            <a:avLst/>
          </a:prstGeom>
        </p:spPr>
      </p:pic>
    </p:spTree>
    <p:extLst>
      <p:ext uri="{BB962C8B-B14F-4D97-AF65-F5344CB8AC3E}">
        <p14:creationId xmlns:p14="http://schemas.microsoft.com/office/powerpoint/2010/main" val="785990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3C31-3ABB-42C8-92EA-D7EC767A8E61}"/>
              </a:ext>
            </a:extLst>
          </p:cNvPr>
          <p:cNvSpPr>
            <a:spLocks noGrp="1"/>
          </p:cNvSpPr>
          <p:nvPr>
            <p:ph type="title"/>
          </p:nvPr>
        </p:nvSpPr>
        <p:spPr/>
        <p:txBody>
          <a:bodyPr/>
          <a:lstStyle/>
          <a:p>
            <a:r>
              <a:rPr lang="fr-CA" dirty="0"/>
              <a:t>Lymphome non Hodgkinien (LNH)</a:t>
            </a:r>
          </a:p>
        </p:txBody>
      </p:sp>
      <p:sp>
        <p:nvSpPr>
          <p:cNvPr id="3" name="Espace réservé du contenu 2">
            <a:extLst>
              <a:ext uri="{FF2B5EF4-FFF2-40B4-BE49-F238E27FC236}">
                <a16:creationId xmlns:a16="http://schemas.microsoft.com/office/drawing/2014/main" id="{ABFD6290-6AE0-4CF6-A259-7F8BBD11FC42}"/>
              </a:ext>
            </a:extLst>
          </p:cNvPr>
          <p:cNvSpPr>
            <a:spLocks noGrp="1"/>
          </p:cNvSpPr>
          <p:nvPr>
            <p:ph idx="1"/>
          </p:nvPr>
        </p:nvSpPr>
        <p:spPr>
          <a:xfrm>
            <a:off x="1371600" y="1484672"/>
            <a:ext cx="9601200" cy="521550"/>
          </a:xfrm>
        </p:spPr>
        <p:txBody>
          <a:bodyPr/>
          <a:lstStyle/>
          <a:p>
            <a:r>
              <a:rPr lang="fr-CA" dirty="0"/>
              <a:t>Signes et symptômes (à titre informatif)</a:t>
            </a:r>
          </a:p>
        </p:txBody>
      </p:sp>
      <p:sp>
        <p:nvSpPr>
          <p:cNvPr id="4" name="Espace réservé du numéro de diapositive 3">
            <a:extLst>
              <a:ext uri="{FF2B5EF4-FFF2-40B4-BE49-F238E27FC236}">
                <a16:creationId xmlns:a16="http://schemas.microsoft.com/office/drawing/2014/main" id="{7BFB4140-4372-450A-A89D-61320FB9FA35}"/>
              </a:ext>
            </a:extLst>
          </p:cNvPr>
          <p:cNvSpPr>
            <a:spLocks noGrp="1"/>
          </p:cNvSpPr>
          <p:nvPr>
            <p:ph type="sldNum" sz="quarter" idx="12"/>
          </p:nvPr>
        </p:nvSpPr>
        <p:spPr/>
        <p:txBody>
          <a:bodyPr/>
          <a:lstStyle/>
          <a:p>
            <a:pPr rtl="0"/>
            <a:fld id="{B38049E5-7B53-4E85-8972-7D6C4BCE5BB9}" type="slidenum">
              <a:rPr lang="fr-FR" noProof="0" smtClean="0"/>
              <a:t>45</a:t>
            </a:fld>
            <a:endParaRPr lang="fr-FR" noProof="0"/>
          </a:p>
        </p:txBody>
      </p:sp>
      <p:sp>
        <p:nvSpPr>
          <p:cNvPr id="9" name="Rectangle 8">
            <a:extLst>
              <a:ext uri="{FF2B5EF4-FFF2-40B4-BE49-F238E27FC236}">
                <a16:creationId xmlns:a16="http://schemas.microsoft.com/office/drawing/2014/main" id="{51C705AA-535F-406E-8D82-427347D8AFB2}"/>
              </a:ext>
            </a:extLst>
          </p:cNvPr>
          <p:cNvSpPr/>
          <p:nvPr/>
        </p:nvSpPr>
        <p:spPr>
          <a:xfrm>
            <a:off x="3062731" y="5960564"/>
            <a:ext cx="6849645" cy="261610"/>
          </a:xfrm>
          <a:prstGeom prst="rect">
            <a:avLst/>
          </a:prstGeom>
          <a:ln>
            <a:solidFill>
              <a:srgbClr val="1F497D"/>
            </a:solidFill>
          </a:ln>
        </p:spPr>
        <p:txBody>
          <a:bodyPr wrap="square">
            <a:spAutoFit/>
          </a:bodyPr>
          <a:lstStyle/>
          <a:p>
            <a:pPr algn="ctr"/>
            <a:r>
              <a:rPr lang="fr-CA" sz="1100" dirty="0">
                <a:hlinkClick r:id="rId3"/>
              </a:rPr>
              <a:t>https://www.msdmanuals.com/fr/accueil/troubles-du-sang/lymphomes/lymphomes-non-hodgkiniens</a:t>
            </a:r>
            <a:r>
              <a:rPr lang="fr-CA" sz="1100" dirty="0"/>
              <a:t> </a:t>
            </a:r>
          </a:p>
        </p:txBody>
      </p:sp>
      <p:pic>
        <p:nvPicPr>
          <p:cNvPr id="6" name="Image 5">
            <a:extLst>
              <a:ext uri="{FF2B5EF4-FFF2-40B4-BE49-F238E27FC236}">
                <a16:creationId xmlns:a16="http://schemas.microsoft.com/office/drawing/2014/main" id="{DC2A0FC7-C89D-4055-AAF6-8D7AE04EAB39}"/>
              </a:ext>
            </a:extLst>
          </p:cNvPr>
          <p:cNvPicPr>
            <a:picLocks noChangeAspect="1"/>
          </p:cNvPicPr>
          <p:nvPr/>
        </p:nvPicPr>
        <p:blipFill>
          <a:blip r:embed="rId4"/>
          <a:stretch>
            <a:fillRect/>
          </a:stretch>
        </p:blipFill>
        <p:spPr>
          <a:xfrm>
            <a:off x="914192" y="2475684"/>
            <a:ext cx="10850180" cy="2200623"/>
          </a:xfrm>
          <a:prstGeom prst="rect">
            <a:avLst/>
          </a:prstGeom>
        </p:spPr>
      </p:pic>
    </p:spTree>
    <p:extLst>
      <p:ext uri="{BB962C8B-B14F-4D97-AF65-F5344CB8AC3E}">
        <p14:creationId xmlns:p14="http://schemas.microsoft.com/office/powerpoint/2010/main" val="389427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3C31-3ABB-42C8-92EA-D7EC767A8E61}"/>
              </a:ext>
            </a:extLst>
          </p:cNvPr>
          <p:cNvSpPr>
            <a:spLocks noGrp="1"/>
          </p:cNvSpPr>
          <p:nvPr>
            <p:ph type="title"/>
          </p:nvPr>
        </p:nvSpPr>
        <p:spPr/>
        <p:txBody>
          <a:bodyPr/>
          <a:lstStyle/>
          <a:p>
            <a:r>
              <a:rPr lang="fr-CA" dirty="0"/>
              <a:t>Lymphome non Hodgkinien (LNH)</a:t>
            </a:r>
          </a:p>
        </p:txBody>
      </p:sp>
      <p:sp>
        <p:nvSpPr>
          <p:cNvPr id="3" name="Espace réservé du contenu 2">
            <a:extLst>
              <a:ext uri="{FF2B5EF4-FFF2-40B4-BE49-F238E27FC236}">
                <a16:creationId xmlns:a16="http://schemas.microsoft.com/office/drawing/2014/main" id="{ABFD6290-6AE0-4CF6-A259-7F8BBD11FC42}"/>
              </a:ext>
            </a:extLst>
          </p:cNvPr>
          <p:cNvSpPr>
            <a:spLocks noGrp="1"/>
          </p:cNvSpPr>
          <p:nvPr>
            <p:ph idx="1"/>
          </p:nvPr>
        </p:nvSpPr>
        <p:spPr>
          <a:xfrm>
            <a:off x="1371600" y="1484672"/>
            <a:ext cx="9601200" cy="521550"/>
          </a:xfrm>
        </p:spPr>
        <p:txBody>
          <a:bodyPr/>
          <a:lstStyle/>
          <a:p>
            <a:r>
              <a:rPr lang="fr-CA" dirty="0"/>
              <a:t>Stade des lymphomes non Hodgkinien (à titre informatif)</a:t>
            </a:r>
          </a:p>
        </p:txBody>
      </p:sp>
      <p:sp>
        <p:nvSpPr>
          <p:cNvPr id="4" name="Espace réservé du numéro de diapositive 3">
            <a:extLst>
              <a:ext uri="{FF2B5EF4-FFF2-40B4-BE49-F238E27FC236}">
                <a16:creationId xmlns:a16="http://schemas.microsoft.com/office/drawing/2014/main" id="{7BFB4140-4372-450A-A89D-61320FB9FA35}"/>
              </a:ext>
            </a:extLst>
          </p:cNvPr>
          <p:cNvSpPr>
            <a:spLocks noGrp="1"/>
          </p:cNvSpPr>
          <p:nvPr>
            <p:ph type="sldNum" sz="quarter" idx="12"/>
          </p:nvPr>
        </p:nvSpPr>
        <p:spPr/>
        <p:txBody>
          <a:bodyPr/>
          <a:lstStyle/>
          <a:p>
            <a:pPr rtl="0"/>
            <a:fld id="{B38049E5-7B53-4E85-8972-7D6C4BCE5BB9}" type="slidenum">
              <a:rPr lang="fr-FR" noProof="0" smtClean="0"/>
              <a:t>46</a:t>
            </a:fld>
            <a:endParaRPr lang="fr-FR" noProof="0"/>
          </a:p>
        </p:txBody>
      </p:sp>
      <p:sp>
        <p:nvSpPr>
          <p:cNvPr id="9" name="Rectangle 8">
            <a:extLst>
              <a:ext uri="{FF2B5EF4-FFF2-40B4-BE49-F238E27FC236}">
                <a16:creationId xmlns:a16="http://schemas.microsoft.com/office/drawing/2014/main" id="{51C705AA-535F-406E-8D82-427347D8AFB2}"/>
              </a:ext>
            </a:extLst>
          </p:cNvPr>
          <p:cNvSpPr/>
          <p:nvPr/>
        </p:nvSpPr>
        <p:spPr>
          <a:xfrm>
            <a:off x="3062731" y="5960564"/>
            <a:ext cx="6849645" cy="261610"/>
          </a:xfrm>
          <a:prstGeom prst="rect">
            <a:avLst/>
          </a:prstGeom>
          <a:ln>
            <a:solidFill>
              <a:srgbClr val="1F497D"/>
            </a:solidFill>
          </a:ln>
        </p:spPr>
        <p:txBody>
          <a:bodyPr wrap="square">
            <a:spAutoFit/>
          </a:bodyPr>
          <a:lstStyle/>
          <a:p>
            <a:pPr algn="ctr"/>
            <a:r>
              <a:rPr lang="fr-CA" sz="1100" dirty="0">
                <a:hlinkClick r:id="rId3"/>
              </a:rPr>
              <a:t>https://www.msdmanuals.com/fr/accueil/troubles-du-sang/lymphomes/lymphomes-non-hodgkiniens</a:t>
            </a:r>
            <a:r>
              <a:rPr lang="fr-CA" sz="1100" dirty="0"/>
              <a:t> </a:t>
            </a:r>
          </a:p>
        </p:txBody>
      </p:sp>
      <p:pic>
        <p:nvPicPr>
          <p:cNvPr id="7" name="Image 6">
            <a:extLst>
              <a:ext uri="{FF2B5EF4-FFF2-40B4-BE49-F238E27FC236}">
                <a16:creationId xmlns:a16="http://schemas.microsoft.com/office/drawing/2014/main" id="{50F4C8DE-8215-41D0-8DDB-7BEC4A19E6A3}"/>
              </a:ext>
            </a:extLst>
          </p:cNvPr>
          <p:cNvPicPr>
            <a:picLocks noChangeAspect="1"/>
          </p:cNvPicPr>
          <p:nvPr/>
        </p:nvPicPr>
        <p:blipFill>
          <a:blip r:embed="rId4"/>
          <a:stretch>
            <a:fillRect/>
          </a:stretch>
        </p:blipFill>
        <p:spPr>
          <a:xfrm>
            <a:off x="986551" y="2298671"/>
            <a:ext cx="10968888" cy="3061684"/>
          </a:xfrm>
          <a:prstGeom prst="rect">
            <a:avLst/>
          </a:prstGeom>
        </p:spPr>
      </p:pic>
    </p:spTree>
    <p:extLst>
      <p:ext uri="{BB962C8B-B14F-4D97-AF65-F5344CB8AC3E}">
        <p14:creationId xmlns:p14="http://schemas.microsoft.com/office/powerpoint/2010/main" val="1810158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CC442-CFBF-4B33-9C6B-4A27037718CC}"/>
              </a:ext>
            </a:extLst>
          </p:cNvPr>
          <p:cNvSpPr>
            <a:spLocks noGrp="1"/>
          </p:cNvSpPr>
          <p:nvPr>
            <p:ph type="title"/>
          </p:nvPr>
        </p:nvSpPr>
        <p:spPr/>
        <p:txBody>
          <a:bodyPr/>
          <a:lstStyle/>
          <a:p>
            <a:r>
              <a:rPr lang="fr-CA" dirty="0"/>
              <a:t>Lymphome non Hodgkinien (LNH)</a:t>
            </a:r>
          </a:p>
        </p:txBody>
      </p:sp>
      <p:sp>
        <p:nvSpPr>
          <p:cNvPr id="4" name="Espace réservé du numéro de diapositive 3">
            <a:extLst>
              <a:ext uri="{FF2B5EF4-FFF2-40B4-BE49-F238E27FC236}">
                <a16:creationId xmlns:a16="http://schemas.microsoft.com/office/drawing/2014/main" id="{2259E3B7-D8EE-4F45-8B88-36265811CFC1}"/>
              </a:ext>
            </a:extLst>
          </p:cNvPr>
          <p:cNvSpPr>
            <a:spLocks noGrp="1"/>
          </p:cNvSpPr>
          <p:nvPr>
            <p:ph type="sldNum" sz="quarter" idx="12"/>
          </p:nvPr>
        </p:nvSpPr>
        <p:spPr/>
        <p:txBody>
          <a:bodyPr/>
          <a:lstStyle/>
          <a:p>
            <a:pPr rtl="0"/>
            <a:fld id="{B38049E5-7B53-4E85-8972-7D6C4BCE5BB9}" type="slidenum">
              <a:rPr lang="fr-FR" noProof="0" smtClean="0"/>
              <a:t>47</a:t>
            </a:fld>
            <a:endParaRPr lang="fr-FR" noProof="0"/>
          </a:p>
        </p:txBody>
      </p:sp>
      <p:pic>
        <p:nvPicPr>
          <p:cNvPr id="5" name="Picture 2" descr="VideoHive - Stock Footage &amp; Video Effects">
            <a:extLst>
              <a:ext uri="{FF2B5EF4-FFF2-40B4-BE49-F238E27FC236}">
                <a16:creationId xmlns:a16="http://schemas.microsoft.com/office/drawing/2014/main" id="{67A8EDA6-126D-4D49-BA16-398051062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6487"/>
            <a:ext cx="3934881" cy="39348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D075B7-7EA0-4484-931F-362C7270F656}"/>
              </a:ext>
            </a:extLst>
          </p:cNvPr>
          <p:cNvSpPr/>
          <p:nvPr/>
        </p:nvSpPr>
        <p:spPr>
          <a:xfrm>
            <a:off x="5768453" y="3429000"/>
            <a:ext cx="5479129" cy="369332"/>
          </a:xfrm>
          <a:prstGeom prst="rect">
            <a:avLst/>
          </a:prstGeom>
        </p:spPr>
        <p:txBody>
          <a:bodyPr wrap="none">
            <a:spAutoFit/>
          </a:bodyPr>
          <a:lstStyle/>
          <a:p>
            <a:r>
              <a:rPr lang="fr-CA" dirty="0">
                <a:hlinkClick r:id="rId3"/>
              </a:rPr>
              <a:t>https://www.youtube.com/watch?v=JdLarW8RCpg</a:t>
            </a:r>
            <a:r>
              <a:rPr lang="fr-CA" dirty="0"/>
              <a:t> </a:t>
            </a:r>
          </a:p>
        </p:txBody>
      </p:sp>
    </p:spTree>
    <p:extLst>
      <p:ext uri="{BB962C8B-B14F-4D97-AF65-F5344CB8AC3E}">
        <p14:creationId xmlns:p14="http://schemas.microsoft.com/office/powerpoint/2010/main" val="2330376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8870988-C553-4B2C-8992-8D9821F8E809}"/>
              </a:ext>
            </a:extLst>
          </p:cNvPr>
          <p:cNvSpPr>
            <a:spLocks noGrp="1"/>
          </p:cNvSpPr>
          <p:nvPr>
            <p:ph type="sldNum" sz="quarter" idx="12"/>
          </p:nvPr>
        </p:nvSpPr>
        <p:spPr/>
        <p:txBody>
          <a:bodyPr/>
          <a:lstStyle/>
          <a:p>
            <a:pPr rtl="0"/>
            <a:fld id="{B38049E5-7B53-4E85-8972-7D6C4BCE5BB9}" type="slidenum">
              <a:rPr lang="fr-FR" noProof="0" smtClean="0"/>
              <a:t>48</a:t>
            </a:fld>
            <a:endParaRPr lang="fr-FR" noProof="0"/>
          </a:p>
        </p:txBody>
      </p:sp>
      <p:pic>
        <p:nvPicPr>
          <p:cNvPr id="1026" name="Picture 2" descr="Récépissé de consignation : c'est fini ! • Oméni">
            <a:extLst>
              <a:ext uri="{FF2B5EF4-FFF2-40B4-BE49-F238E27FC236}">
                <a16:creationId xmlns:a16="http://schemas.microsoft.com/office/drawing/2014/main" id="{1C8A7F6C-F188-481F-B997-7AB6289F5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urquoi dites-vous « tchin-tchin » à l'heure de l'apéro ?">
            <a:extLst>
              <a:ext uri="{FF2B5EF4-FFF2-40B4-BE49-F238E27FC236}">
                <a16:creationId xmlns:a16="http://schemas.microsoft.com/office/drawing/2014/main" id="{51AAD0D9-4D8F-4E01-BBF9-C49FB2AB5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621" y="4217546"/>
            <a:ext cx="4699379" cy="264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0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5ECA405-0EC5-4D39-AA5C-0149FD7AFB89}"/>
              </a:ext>
            </a:extLst>
          </p:cNvPr>
          <p:cNvSpPr>
            <a:spLocks noGrp="1"/>
          </p:cNvSpPr>
          <p:nvPr>
            <p:ph type="sldNum" sz="quarter" idx="12"/>
          </p:nvPr>
        </p:nvSpPr>
        <p:spPr/>
        <p:txBody>
          <a:bodyPr/>
          <a:lstStyle/>
          <a:p>
            <a:pPr rtl="0"/>
            <a:fld id="{B38049E5-7B53-4E85-8972-7D6C4BCE5BB9}" type="slidenum">
              <a:rPr lang="fr-FR" noProof="0" smtClean="0"/>
              <a:t>5</a:t>
            </a:fld>
            <a:endParaRPr lang="fr-FR" noProof="0"/>
          </a:p>
        </p:txBody>
      </p:sp>
      <p:sp>
        <p:nvSpPr>
          <p:cNvPr id="5" name="Titre 1">
            <a:extLst>
              <a:ext uri="{FF2B5EF4-FFF2-40B4-BE49-F238E27FC236}">
                <a16:creationId xmlns:a16="http://schemas.microsoft.com/office/drawing/2014/main" id="{BFCD704E-0A7F-4502-9DC1-CA985DFB7839}"/>
              </a:ext>
            </a:extLst>
          </p:cNvPr>
          <p:cNvSpPr>
            <a:spLocks noGrp="1"/>
          </p:cNvSpPr>
          <p:nvPr>
            <p:ph type="title"/>
          </p:nvPr>
        </p:nvSpPr>
        <p:spPr>
          <a:xfrm>
            <a:off x="1371600" y="685800"/>
            <a:ext cx="9601200" cy="720213"/>
          </a:xfrm>
        </p:spPr>
        <p:txBody>
          <a:bodyPr/>
          <a:lstStyle/>
          <a:p>
            <a:r>
              <a:rPr lang="fr-CA" dirty="0"/>
              <a:t>Calcul urinaire (lithiase – </a:t>
            </a:r>
            <a:r>
              <a:rPr lang="fr-CA" dirty="0" err="1"/>
              <a:t>urolithiase</a:t>
            </a:r>
            <a:r>
              <a:rPr lang="fr-CA" dirty="0"/>
              <a:t>)</a:t>
            </a:r>
          </a:p>
        </p:txBody>
      </p:sp>
      <p:pic>
        <p:nvPicPr>
          <p:cNvPr id="7" name="Image 6">
            <a:extLst>
              <a:ext uri="{FF2B5EF4-FFF2-40B4-BE49-F238E27FC236}">
                <a16:creationId xmlns:a16="http://schemas.microsoft.com/office/drawing/2014/main" id="{50A8D4B5-04E3-4E2E-92C6-5B925029E104}"/>
              </a:ext>
            </a:extLst>
          </p:cNvPr>
          <p:cNvPicPr>
            <a:picLocks noChangeAspect="1"/>
          </p:cNvPicPr>
          <p:nvPr/>
        </p:nvPicPr>
        <p:blipFill>
          <a:blip r:embed="rId2"/>
          <a:stretch>
            <a:fillRect/>
          </a:stretch>
        </p:blipFill>
        <p:spPr>
          <a:xfrm>
            <a:off x="1921119" y="1729357"/>
            <a:ext cx="3848637" cy="4734586"/>
          </a:xfrm>
          <a:prstGeom prst="rect">
            <a:avLst/>
          </a:prstGeom>
        </p:spPr>
      </p:pic>
      <p:sp>
        <p:nvSpPr>
          <p:cNvPr id="8" name="Rectangle 7">
            <a:extLst>
              <a:ext uri="{FF2B5EF4-FFF2-40B4-BE49-F238E27FC236}">
                <a16:creationId xmlns:a16="http://schemas.microsoft.com/office/drawing/2014/main" id="{8929BB26-E9B5-4F98-9F39-A713B154EDC7}"/>
              </a:ext>
            </a:extLst>
          </p:cNvPr>
          <p:cNvSpPr/>
          <p:nvPr/>
        </p:nvSpPr>
        <p:spPr>
          <a:xfrm rot="16200000">
            <a:off x="666097" y="4902190"/>
            <a:ext cx="1886319" cy="461665"/>
          </a:xfrm>
          <a:prstGeom prst="rect">
            <a:avLst/>
          </a:prstGeom>
          <a:ln>
            <a:solidFill>
              <a:srgbClr val="1F497D"/>
            </a:solidFill>
          </a:ln>
        </p:spPr>
        <p:txBody>
          <a:bodyPr wrap="square">
            <a:spAutoFit/>
          </a:bodyPr>
          <a:lstStyle/>
          <a:p>
            <a:pPr algn="ctr"/>
            <a:r>
              <a:rPr lang="fr-CA" sz="1200" dirty="0">
                <a:hlinkClick r:id="rId3"/>
              </a:rPr>
              <a:t>https://www.info-radiologie.ch/uro_ct.php</a:t>
            </a:r>
            <a:r>
              <a:rPr lang="fr-CA" sz="1200" dirty="0"/>
              <a:t> </a:t>
            </a:r>
          </a:p>
        </p:txBody>
      </p:sp>
      <p:pic>
        <p:nvPicPr>
          <p:cNvPr id="10" name="Image 9">
            <a:extLst>
              <a:ext uri="{FF2B5EF4-FFF2-40B4-BE49-F238E27FC236}">
                <a16:creationId xmlns:a16="http://schemas.microsoft.com/office/drawing/2014/main" id="{0CEA2D4B-B315-4578-B4DB-573F49568AD6}"/>
              </a:ext>
            </a:extLst>
          </p:cNvPr>
          <p:cNvPicPr>
            <a:picLocks noChangeAspect="1"/>
          </p:cNvPicPr>
          <p:nvPr/>
        </p:nvPicPr>
        <p:blipFill>
          <a:blip r:embed="rId4"/>
          <a:stretch>
            <a:fillRect/>
          </a:stretch>
        </p:blipFill>
        <p:spPr>
          <a:xfrm>
            <a:off x="6422245" y="1718800"/>
            <a:ext cx="3848637" cy="4745143"/>
          </a:xfrm>
          <a:prstGeom prst="rect">
            <a:avLst/>
          </a:prstGeom>
        </p:spPr>
      </p:pic>
    </p:spTree>
    <p:extLst>
      <p:ext uri="{BB962C8B-B14F-4D97-AF65-F5344CB8AC3E}">
        <p14:creationId xmlns:p14="http://schemas.microsoft.com/office/powerpoint/2010/main" val="241932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A8F4A-FD72-4005-9041-52926C840C2A}"/>
              </a:ext>
            </a:extLst>
          </p:cNvPr>
          <p:cNvSpPr>
            <a:spLocks noGrp="1"/>
          </p:cNvSpPr>
          <p:nvPr>
            <p:ph type="title"/>
          </p:nvPr>
        </p:nvSpPr>
        <p:spPr/>
        <p:txBody>
          <a:bodyPr/>
          <a:lstStyle/>
          <a:p>
            <a:r>
              <a:rPr lang="fr-CA" dirty="0"/>
              <a:t>Colique néphrétique</a:t>
            </a:r>
          </a:p>
        </p:txBody>
      </p:sp>
      <p:sp>
        <p:nvSpPr>
          <p:cNvPr id="3" name="Espace réservé du contenu 2">
            <a:extLst>
              <a:ext uri="{FF2B5EF4-FFF2-40B4-BE49-F238E27FC236}">
                <a16:creationId xmlns:a16="http://schemas.microsoft.com/office/drawing/2014/main" id="{321BF1B7-575D-4A63-A7DB-5471D40813CB}"/>
              </a:ext>
            </a:extLst>
          </p:cNvPr>
          <p:cNvSpPr>
            <a:spLocks noGrp="1"/>
          </p:cNvSpPr>
          <p:nvPr>
            <p:ph idx="1"/>
          </p:nvPr>
        </p:nvSpPr>
        <p:spPr/>
        <p:txBody>
          <a:bodyPr/>
          <a:lstStyle/>
          <a:p>
            <a:r>
              <a:rPr lang="fr-CA" dirty="0"/>
              <a:t>Douleur intense de la région lombaire et abdominale causée par une augmentation de la pression dans les voies urinaires et dans le rein. </a:t>
            </a:r>
          </a:p>
          <a:p>
            <a:endParaRPr lang="fr-CA" dirty="0"/>
          </a:p>
          <a:p>
            <a:r>
              <a:rPr lang="fr-CA" dirty="0"/>
              <a:t>Survient lors de la migration d’un calcul urinaire.</a:t>
            </a:r>
          </a:p>
          <a:p>
            <a:endParaRPr lang="fr-CA" dirty="0"/>
          </a:p>
          <a:p>
            <a:r>
              <a:rPr lang="fr-CA" dirty="0"/>
              <a:t>Sensation de douleur lors de la miction, de brûlure, de piqûre et de déchirement. </a:t>
            </a:r>
          </a:p>
          <a:p>
            <a:endParaRPr lang="fr-CA" dirty="0"/>
          </a:p>
          <a:p>
            <a:r>
              <a:rPr lang="fr-CA" dirty="0"/>
              <a:t>Il peut y avoir hématurie suite à une colique néphrétique</a:t>
            </a:r>
          </a:p>
        </p:txBody>
      </p:sp>
      <p:sp>
        <p:nvSpPr>
          <p:cNvPr id="4" name="Espace réservé du numéro de diapositive 3">
            <a:extLst>
              <a:ext uri="{FF2B5EF4-FFF2-40B4-BE49-F238E27FC236}">
                <a16:creationId xmlns:a16="http://schemas.microsoft.com/office/drawing/2014/main" id="{768F94B0-73A2-4B69-A781-FA6B832F0BDC}"/>
              </a:ext>
            </a:extLst>
          </p:cNvPr>
          <p:cNvSpPr>
            <a:spLocks noGrp="1"/>
          </p:cNvSpPr>
          <p:nvPr>
            <p:ph type="sldNum" sz="quarter" idx="12"/>
          </p:nvPr>
        </p:nvSpPr>
        <p:spPr/>
        <p:txBody>
          <a:bodyPr/>
          <a:lstStyle/>
          <a:p>
            <a:pPr rtl="0"/>
            <a:fld id="{B38049E5-7B53-4E85-8972-7D6C4BCE5BB9}" type="slidenum">
              <a:rPr lang="fr-FR" noProof="0" smtClean="0"/>
              <a:t>6</a:t>
            </a:fld>
            <a:endParaRPr lang="fr-FR" noProof="0"/>
          </a:p>
        </p:txBody>
      </p:sp>
    </p:spTree>
    <p:extLst>
      <p:ext uri="{BB962C8B-B14F-4D97-AF65-F5344CB8AC3E}">
        <p14:creationId xmlns:p14="http://schemas.microsoft.com/office/powerpoint/2010/main" val="170813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DB4EA-7682-4378-BED3-67BFE02D0931}"/>
              </a:ext>
            </a:extLst>
          </p:cNvPr>
          <p:cNvSpPr>
            <a:spLocks noGrp="1"/>
          </p:cNvSpPr>
          <p:nvPr>
            <p:ph type="title"/>
          </p:nvPr>
        </p:nvSpPr>
        <p:spPr/>
        <p:txBody>
          <a:bodyPr/>
          <a:lstStyle/>
          <a:p>
            <a:r>
              <a:rPr lang="fr-CA" dirty="0"/>
              <a:t>Hématurie</a:t>
            </a:r>
          </a:p>
        </p:txBody>
      </p:sp>
      <p:sp>
        <p:nvSpPr>
          <p:cNvPr id="3" name="Espace réservé du contenu 2">
            <a:extLst>
              <a:ext uri="{FF2B5EF4-FFF2-40B4-BE49-F238E27FC236}">
                <a16:creationId xmlns:a16="http://schemas.microsoft.com/office/drawing/2014/main" id="{1805B0A0-940B-42AB-9AF0-5F1C102014C8}"/>
              </a:ext>
            </a:extLst>
          </p:cNvPr>
          <p:cNvSpPr>
            <a:spLocks noGrp="1"/>
          </p:cNvSpPr>
          <p:nvPr>
            <p:ph idx="1"/>
          </p:nvPr>
        </p:nvSpPr>
        <p:spPr>
          <a:xfrm>
            <a:off x="1371600" y="1484671"/>
            <a:ext cx="9601200" cy="4968715"/>
          </a:xfrm>
        </p:spPr>
        <p:txBody>
          <a:bodyPr/>
          <a:lstStyle/>
          <a:p>
            <a:r>
              <a:rPr lang="fr-CA" sz="2000" dirty="0"/>
              <a:t>Présence de sang dans les urines. </a:t>
            </a:r>
          </a:p>
          <a:p>
            <a:endParaRPr lang="fr-CA" sz="2000" dirty="0"/>
          </a:p>
          <a:p>
            <a:r>
              <a:rPr lang="fr-CA" sz="2000" dirty="0"/>
              <a:t>Ne sera pas toujours visible à l’œil nue, donc ne pas avoir de coloration visible. Dans ce cas, il sera question </a:t>
            </a:r>
            <a:r>
              <a:rPr lang="fr-CA" sz="2000" b="1" dirty="0"/>
              <a:t>d’hématurie macroscopique.</a:t>
            </a:r>
            <a:endParaRPr lang="fr-CA" sz="2000" dirty="0"/>
          </a:p>
          <a:p>
            <a:pPr lvl="1"/>
            <a:r>
              <a:rPr lang="fr-CA" sz="2000" dirty="0"/>
              <a:t>Sera confirmée suite à des prélèvements urinaires </a:t>
            </a:r>
          </a:p>
          <a:p>
            <a:pPr lvl="1"/>
            <a:endParaRPr lang="fr-CA" sz="2000" dirty="0"/>
          </a:p>
          <a:p>
            <a:r>
              <a:rPr lang="fr-CA" sz="2000" dirty="0"/>
              <a:t>Souvent consécutive à : </a:t>
            </a:r>
          </a:p>
          <a:p>
            <a:pPr lvl="1"/>
            <a:r>
              <a:rPr lang="fr-CA" sz="2000" dirty="0"/>
              <a:t>Des infections urinaires</a:t>
            </a:r>
          </a:p>
          <a:p>
            <a:pPr lvl="1"/>
            <a:r>
              <a:rPr lang="fr-CA" sz="2000" dirty="0"/>
              <a:t>Prostatite (inflammation de la prostate)</a:t>
            </a:r>
          </a:p>
          <a:p>
            <a:pPr lvl="1"/>
            <a:r>
              <a:rPr lang="fr-CA" sz="2000" dirty="0" err="1"/>
              <a:t>Urolithiase</a:t>
            </a:r>
            <a:endParaRPr lang="fr-CA" sz="2000" dirty="0"/>
          </a:p>
          <a:p>
            <a:pPr lvl="1"/>
            <a:r>
              <a:rPr lang="fr-CA" sz="2000" dirty="0"/>
              <a:t>Cancers</a:t>
            </a:r>
          </a:p>
          <a:p>
            <a:pPr lvl="1"/>
            <a:r>
              <a:rPr lang="fr-CA" sz="2000" dirty="0"/>
              <a:t>Anomalie anatomiques</a:t>
            </a:r>
          </a:p>
        </p:txBody>
      </p:sp>
      <p:sp>
        <p:nvSpPr>
          <p:cNvPr id="4" name="Espace réservé du numéro de diapositive 3">
            <a:extLst>
              <a:ext uri="{FF2B5EF4-FFF2-40B4-BE49-F238E27FC236}">
                <a16:creationId xmlns:a16="http://schemas.microsoft.com/office/drawing/2014/main" id="{A422698E-A464-4311-8A68-5718A9BF9E9D}"/>
              </a:ext>
            </a:extLst>
          </p:cNvPr>
          <p:cNvSpPr>
            <a:spLocks noGrp="1"/>
          </p:cNvSpPr>
          <p:nvPr>
            <p:ph type="sldNum" sz="quarter" idx="12"/>
          </p:nvPr>
        </p:nvSpPr>
        <p:spPr/>
        <p:txBody>
          <a:bodyPr/>
          <a:lstStyle/>
          <a:p>
            <a:pPr rtl="0"/>
            <a:fld id="{B38049E5-7B53-4E85-8972-7D6C4BCE5BB9}" type="slidenum">
              <a:rPr lang="fr-FR" noProof="0" smtClean="0"/>
              <a:t>7</a:t>
            </a:fld>
            <a:endParaRPr lang="fr-FR" noProof="0"/>
          </a:p>
        </p:txBody>
      </p:sp>
    </p:spTree>
    <p:extLst>
      <p:ext uri="{BB962C8B-B14F-4D97-AF65-F5344CB8AC3E}">
        <p14:creationId xmlns:p14="http://schemas.microsoft.com/office/powerpoint/2010/main" val="20028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42C46-623F-4497-8C02-BDE5F1C9C64F}"/>
              </a:ext>
            </a:extLst>
          </p:cNvPr>
          <p:cNvSpPr>
            <a:spLocks noGrp="1"/>
          </p:cNvSpPr>
          <p:nvPr>
            <p:ph type="title"/>
          </p:nvPr>
        </p:nvSpPr>
        <p:spPr/>
        <p:txBody>
          <a:bodyPr/>
          <a:lstStyle/>
          <a:p>
            <a:r>
              <a:rPr lang="fr-CA" dirty="0"/>
              <a:t>Hématurie</a:t>
            </a:r>
          </a:p>
        </p:txBody>
      </p:sp>
      <p:sp>
        <p:nvSpPr>
          <p:cNvPr id="3" name="Espace réservé du contenu 2">
            <a:extLst>
              <a:ext uri="{FF2B5EF4-FFF2-40B4-BE49-F238E27FC236}">
                <a16:creationId xmlns:a16="http://schemas.microsoft.com/office/drawing/2014/main" id="{8D62109F-0E69-4B98-9F52-4D265A3F994A}"/>
              </a:ext>
            </a:extLst>
          </p:cNvPr>
          <p:cNvSpPr>
            <a:spLocks noGrp="1"/>
          </p:cNvSpPr>
          <p:nvPr>
            <p:ph idx="1"/>
          </p:nvPr>
        </p:nvSpPr>
        <p:spPr/>
        <p:txBody>
          <a:bodyPr/>
          <a:lstStyle/>
          <a:p>
            <a:r>
              <a:rPr lang="fr-CA" dirty="0"/>
              <a:t>En TDM, le protocole </a:t>
            </a:r>
            <a:r>
              <a:rPr lang="fr-CA" b="1" dirty="0" err="1"/>
              <a:t>pyéloscan</a:t>
            </a:r>
            <a:r>
              <a:rPr lang="fr-CA" b="1" dirty="0"/>
              <a:t> </a:t>
            </a:r>
            <a:r>
              <a:rPr lang="fr-CA" dirty="0"/>
              <a:t>sera privilégié dans le cas d’hématurie puisqu’il permet l’étude anatomique et physiologique du système urinaire. </a:t>
            </a:r>
          </a:p>
          <a:p>
            <a:endParaRPr lang="fr-CA" dirty="0"/>
          </a:p>
          <a:p>
            <a:r>
              <a:rPr lang="fr-CA" dirty="0"/>
              <a:t>Il faut alors chercher les signes radiologiques des causes probables de l’hématurie (infections urinaires, prostatite, </a:t>
            </a:r>
            <a:r>
              <a:rPr lang="fr-CA" dirty="0" err="1"/>
              <a:t>urolithiase</a:t>
            </a:r>
            <a:r>
              <a:rPr lang="fr-CA" dirty="0"/>
              <a:t>, anomalies anatomiques, cancer) </a:t>
            </a:r>
          </a:p>
          <a:p>
            <a:endParaRPr lang="fr-CA" dirty="0"/>
          </a:p>
          <a:p>
            <a:r>
              <a:rPr lang="fr-CA" dirty="0"/>
              <a:t>S’il y a présence d’</a:t>
            </a:r>
            <a:r>
              <a:rPr lang="fr-CA" dirty="0" err="1"/>
              <a:t>urolithiase</a:t>
            </a:r>
            <a:r>
              <a:rPr lang="fr-CA" dirty="0"/>
              <a:t>, lors de la phase tardive d’un </a:t>
            </a:r>
            <a:r>
              <a:rPr lang="fr-CA" dirty="0" err="1"/>
              <a:t>pyéloscan</a:t>
            </a:r>
            <a:r>
              <a:rPr lang="fr-CA" dirty="0"/>
              <a:t>, il y aura diminution de l’opacification de l’uretère touché et une dilation en amont du calcul.</a:t>
            </a:r>
          </a:p>
        </p:txBody>
      </p:sp>
      <p:sp>
        <p:nvSpPr>
          <p:cNvPr id="4" name="Espace réservé du numéro de diapositive 3">
            <a:extLst>
              <a:ext uri="{FF2B5EF4-FFF2-40B4-BE49-F238E27FC236}">
                <a16:creationId xmlns:a16="http://schemas.microsoft.com/office/drawing/2014/main" id="{45432999-1124-4A3E-9D33-DB6840B0245C}"/>
              </a:ext>
            </a:extLst>
          </p:cNvPr>
          <p:cNvSpPr>
            <a:spLocks noGrp="1"/>
          </p:cNvSpPr>
          <p:nvPr>
            <p:ph type="sldNum" sz="quarter" idx="12"/>
          </p:nvPr>
        </p:nvSpPr>
        <p:spPr/>
        <p:txBody>
          <a:bodyPr/>
          <a:lstStyle/>
          <a:p>
            <a:pPr rtl="0"/>
            <a:fld id="{B38049E5-7B53-4E85-8972-7D6C4BCE5BB9}" type="slidenum">
              <a:rPr lang="fr-FR" noProof="0" smtClean="0"/>
              <a:t>8</a:t>
            </a:fld>
            <a:endParaRPr lang="fr-FR" noProof="0"/>
          </a:p>
        </p:txBody>
      </p:sp>
    </p:spTree>
    <p:extLst>
      <p:ext uri="{BB962C8B-B14F-4D97-AF65-F5344CB8AC3E}">
        <p14:creationId xmlns:p14="http://schemas.microsoft.com/office/powerpoint/2010/main" val="5618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06FC7-5CFF-46E6-9C1F-1B2E5EC275FA}"/>
              </a:ext>
            </a:extLst>
          </p:cNvPr>
          <p:cNvSpPr>
            <a:spLocks noGrp="1"/>
          </p:cNvSpPr>
          <p:nvPr>
            <p:ph type="title"/>
          </p:nvPr>
        </p:nvSpPr>
        <p:spPr/>
        <p:txBody>
          <a:bodyPr/>
          <a:lstStyle/>
          <a:p>
            <a:r>
              <a:rPr lang="fr-CA" dirty="0"/>
              <a:t>Hydronéphrose</a:t>
            </a:r>
          </a:p>
        </p:txBody>
      </p:sp>
      <p:sp>
        <p:nvSpPr>
          <p:cNvPr id="3" name="Espace réservé du contenu 2">
            <a:extLst>
              <a:ext uri="{FF2B5EF4-FFF2-40B4-BE49-F238E27FC236}">
                <a16:creationId xmlns:a16="http://schemas.microsoft.com/office/drawing/2014/main" id="{EB37206D-4AAE-437D-88E9-AF07AA6FF321}"/>
              </a:ext>
            </a:extLst>
          </p:cNvPr>
          <p:cNvSpPr>
            <a:spLocks noGrp="1"/>
          </p:cNvSpPr>
          <p:nvPr>
            <p:ph idx="1"/>
          </p:nvPr>
        </p:nvSpPr>
        <p:spPr/>
        <p:txBody>
          <a:bodyPr/>
          <a:lstStyle/>
          <a:p>
            <a:r>
              <a:rPr lang="fr-CA" dirty="0"/>
              <a:t>Dilatation des voies urinaires provoquée par une accumulation d’urine ne pouvant être évacuée.</a:t>
            </a:r>
          </a:p>
          <a:p>
            <a:endParaRPr lang="fr-CA" dirty="0"/>
          </a:p>
          <a:p>
            <a:r>
              <a:rPr lang="fr-CA" dirty="0"/>
              <a:t> L’accumulation d’urine peut être causée par : </a:t>
            </a:r>
          </a:p>
          <a:p>
            <a:pPr lvl="1"/>
            <a:r>
              <a:rPr lang="fr-CA" dirty="0"/>
              <a:t>Malformation de l’uretère</a:t>
            </a:r>
          </a:p>
          <a:p>
            <a:pPr marL="530352" lvl="1" indent="0">
              <a:buNone/>
            </a:pPr>
            <a:endParaRPr lang="fr-CA" dirty="0"/>
          </a:p>
          <a:p>
            <a:pPr lvl="1"/>
            <a:r>
              <a:rPr lang="fr-CA" dirty="0"/>
              <a:t>Obstacle comprimant ou obstruant l’urètre ou l’uretère : </a:t>
            </a:r>
          </a:p>
          <a:p>
            <a:pPr lvl="2"/>
            <a:r>
              <a:rPr lang="fr-CA" dirty="0"/>
              <a:t>Calcul</a:t>
            </a:r>
          </a:p>
          <a:p>
            <a:pPr lvl="2"/>
            <a:r>
              <a:rPr lang="fr-CA" dirty="0"/>
              <a:t>Corps étranger</a:t>
            </a:r>
          </a:p>
          <a:p>
            <a:pPr lvl="2"/>
            <a:r>
              <a:rPr lang="fr-CA" dirty="0"/>
              <a:t>Tumeur</a:t>
            </a:r>
          </a:p>
        </p:txBody>
      </p:sp>
      <p:sp>
        <p:nvSpPr>
          <p:cNvPr id="4" name="Espace réservé du numéro de diapositive 3">
            <a:extLst>
              <a:ext uri="{FF2B5EF4-FFF2-40B4-BE49-F238E27FC236}">
                <a16:creationId xmlns:a16="http://schemas.microsoft.com/office/drawing/2014/main" id="{1544A0D5-F567-4FFC-86DC-3982496A01B7}"/>
              </a:ext>
            </a:extLst>
          </p:cNvPr>
          <p:cNvSpPr>
            <a:spLocks noGrp="1"/>
          </p:cNvSpPr>
          <p:nvPr>
            <p:ph type="sldNum" sz="quarter" idx="12"/>
          </p:nvPr>
        </p:nvSpPr>
        <p:spPr/>
        <p:txBody>
          <a:bodyPr/>
          <a:lstStyle/>
          <a:p>
            <a:pPr rtl="0"/>
            <a:fld id="{B38049E5-7B53-4E85-8972-7D6C4BCE5BB9}" type="slidenum">
              <a:rPr lang="fr-FR" noProof="0" smtClean="0"/>
              <a:t>9</a:t>
            </a:fld>
            <a:endParaRPr lang="fr-FR" noProof="0"/>
          </a:p>
        </p:txBody>
      </p:sp>
    </p:spTree>
    <p:extLst>
      <p:ext uri="{BB962C8B-B14F-4D97-AF65-F5344CB8AC3E}">
        <p14:creationId xmlns:p14="http://schemas.microsoft.com/office/powerpoint/2010/main" val="3656120907"/>
      </p:ext>
    </p:extLst>
  </p:cSld>
  <p:clrMapOvr>
    <a:masterClrMapping/>
  </p:clrMapOvr>
</p:sld>
</file>

<file path=ppt/theme/theme1.xml><?xml version="1.0" encoding="utf-8"?>
<a:theme xmlns:a="http://schemas.openxmlformats.org/drawingml/2006/main" name="Rogner">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_30307776_TF22874644" id="{A5785218-F643-4B25-B3CC-E419FB7DE297}" vid="{9F174A91-955B-4108-B206-39ED90CBE52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85ACAB-C996-4B2F-9E78-9D032D37D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E1E7B-2E87-4FF3-8F3F-2C35BCD32914}">
  <ds:schemaRefs>
    <ds:schemaRef ds:uri="6dc4bcd6-49db-4c07-9060-8acfc67cef9f"/>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fb0879af-3eba-417a-a55a-ffe6dcd6ca77"/>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B3C31DB6-321D-4487-B0E2-6DD862332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Cartes à collectionner</Template>
  <TotalTime>0</TotalTime>
  <Words>2473</Words>
  <Application>Microsoft Office PowerPoint</Application>
  <PresentationFormat>Grand écran</PresentationFormat>
  <Paragraphs>327</Paragraphs>
  <Slides>48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Calibri</vt:lpstr>
      <vt:lpstr>Franklin Gothic Book</vt:lpstr>
      <vt:lpstr>Impact</vt:lpstr>
      <vt:lpstr>Times New Roman</vt:lpstr>
      <vt:lpstr>Rogner</vt:lpstr>
      <vt:lpstr>Pathologies urinaires et lymphatiques en tomodensitométrie</vt:lpstr>
      <vt:lpstr>Pathologies urinaires</vt:lpstr>
      <vt:lpstr>Calcul urinaire (lithiase – urolithiase)</vt:lpstr>
      <vt:lpstr>Calcul urinaire (lithiase – urolithiase)</vt:lpstr>
      <vt:lpstr>Calcul urinaire (lithiase – urolithiase)</vt:lpstr>
      <vt:lpstr>Colique néphrétique</vt:lpstr>
      <vt:lpstr>Hématurie</vt:lpstr>
      <vt:lpstr>Hématurie</vt:lpstr>
      <vt:lpstr>Hydronéphrose</vt:lpstr>
      <vt:lpstr>Hydronéphrose</vt:lpstr>
      <vt:lpstr>Pyélonéphrite</vt:lpstr>
      <vt:lpstr>Pyélonéphrite</vt:lpstr>
      <vt:lpstr>Reflux vésico-urétéral</vt:lpstr>
      <vt:lpstr>Reflux vésico-urétéral</vt:lpstr>
      <vt:lpstr>Kyste</vt:lpstr>
      <vt:lpstr>Kyste</vt:lpstr>
      <vt:lpstr>Kyste </vt:lpstr>
      <vt:lpstr>Kyste </vt:lpstr>
      <vt:lpstr>Kyste </vt:lpstr>
      <vt:lpstr>Kyste </vt:lpstr>
      <vt:lpstr>Tumeurs solides (les + fréquentes) </vt:lpstr>
      <vt:lpstr>Carcinome (cancer du rein)</vt:lpstr>
      <vt:lpstr>Carcinome (cancer du rein)</vt:lpstr>
      <vt:lpstr>Carcinome (cancer du rein)</vt:lpstr>
      <vt:lpstr>Carcinome (cancer du rein)</vt:lpstr>
      <vt:lpstr>Carcinome (cancer du rein)</vt:lpstr>
      <vt:lpstr>Carcinome (cancer du rein)</vt:lpstr>
      <vt:lpstr>Carcinome (cancer du rein)</vt:lpstr>
      <vt:lpstr>Tumeurs solides malignes secondaires</vt:lpstr>
      <vt:lpstr>Tumeurs solide bénignes primaires</vt:lpstr>
      <vt:lpstr>Tumeurs solide bénignes primaires</vt:lpstr>
      <vt:lpstr>Cancer de la vessie </vt:lpstr>
      <vt:lpstr>Cancer de la vessie</vt:lpstr>
      <vt:lpstr>Cancer de la vessie</vt:lpstr>
      <vt:lpstr>Pathologies du système lymphatique</vt:lpstr>
      <vt:lpstr>Pathologies du système lymphatique</vt:lpstr>
      <vt:lpstr>Lymphome</vt:lpstr>
      <vt:lpstr>Lymphome de Hodgkin (LH) </vt:lpstr>
      <vt:lpstr>Lymphome de Hodgkin (LH)</vt:lpstr>
      <vt:lpstr>Lymphome de Hodgkin (LH)</vt:lpstr>
      <vt:lpstr>Lymphome de Hodgkin (LH)</vt:lpstr>
      <vt:lpstr>Lymphome non Hodgkinien (LNH)</vt:lpstr>
      <vt:lpstr>Lymphome non Hodgkinien (LNH)</vt:lpstr>
      <vt:lpstr>Lymphome non Hodgkinien (LNH)</vt:lpstr>
      <vt:lpstr>Lymphome non Hodgkinien (LNH)</vt:lpstr>
      <vt:lpstr>Lymphome non Hodgkinien (LNH)</vt:lpstr>
      <vt:lpstr>Lymphome non Hodgkinien (LNH)</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2022-04-01T18:27:47Z</dcterms:created>
  <dcterms:modified xsi:type="dcterms:W3CDTF">2022-04-26T19:11:52Z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