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0" r:id="rId16"/>
    <p:sldId id="271" r:id="rId17"/>
    <p:sldId id="280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01A"/>
    <a:srgbClr val="177917"/>
    <a:srgbClr val="8888BB"/>
    <a:srgbClr val="F0B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52" autoAdjust="0"/>
  </p:normalViewPr>
  <p:slideViewPr>
    <p:cSldViewPr snapToGrid="0" showGuides="1">
      <p:cViewPr varScale="1">
        <p:scale>
          <a:sx n="67" d="100"/>
          <a:sy n="67" d="100"/>
        </p:scale>
        <p:origin x="204" y="78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FB0DE1-D418-4EA9-BDFD-2E5632763663}" type="datetime1">
              <a:rPr lang="fr-FR" smtClean="0"/>
              <a:t>10/02/2022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0BD304-4DB2-4DA8-BE69-274C9984CC7A}" type="datetime1">
              <a:rPr lang="fr-FR" smtClean="0"/>
              <a:t>10/02/2022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07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D63498-AA6B-4FA3-8C0C-F047B32E6A28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6D2216-24AE-4A93-BEA9-26FD9BE8D8E8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C4311B-E9D3-41DC-B3A4-2DA1CBB5303E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9393B2-D2D1-46F0-81A9-FE2ED5E7F998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90C3F-53CA-4279-A2D5-C68C34A1B7FE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3742E-AFBE-42DF-91BB-D2D1057FFA79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D3CAEB-0D2D-466C-AFB9-F2937F51F366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92E680-0F8A-43BD-BDFD-C0D03E7F344B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7189FD-F089-49F7-A99B-945C4E0C4AF5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07288E-1786-4A50-AD68-D3D5A2E1F461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A2F46-A3F2-4FAD-B8A1-978F19EF1438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8CE1DC9-D956-40C2-BAC4-4037E3AB19CC}" type="datetime1">
              <a:rPr lang="fr-FR" noProof="0" smtClean="0"/>
              <a:t>10/02/2022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natomy-rimouski.proxy.collecto.ca/fr/e-Anatomy/Thorax/TDM-du-thora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anatomy-rimouski.proxy.collecto.ca/fr/e-Anatomy/Thorax/TDM-du-thora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anatomy-rimouski.proxy.collecto.ca/fr/e-Anatomy/Thorax/TDM-du-thora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1623"/>
            <a:ext cx="9144000" cy="1384995"/>
          </a:xfr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fr-FR" b="1" dirty="0">
                <a:solidFill>
                  <a:schemeClr val="bg1"/>
                </a:solidFill>
              </a:rPr>
              <a:t>Lobes pulmonaires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accent4"/>
                </a:solidFill>
              </a:rPr>
              <a:t>Comment les reconnaitre ?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4" name="Losange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5" name="Losange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5EB60-1886-4A03-B7AF-CA663882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LID – Lobe inférieur droit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8A81D-11F6-47B6-89DC-A184C72E991A}"/>
              </a:ext>
            </a:extLst>
          </p:cNvPr>
          <p:cNvSpPr/>
          <p:nvPr/>
        </p:nvSpPr>
        <p:spPr>
          <a:xfrm>
            <a:off x="5120424" y="1226673"/>
            <a:ext cx="5628069" cy="2741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antéro-postérieur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Prend la forme d’un triangle avec une base inférieure (recouvre la coupole)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Le lobe inférieure occupe la portion postérieure du poumon droit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CB67A2-FB17-4635-BD3F-7532BA3E2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86" r="-22" b="14896"/>
          <a:stretch/>
        </p:blipFill>
        <p:spPr>
          <a:xfrm flipH="1">
            <a:off x="721464" y="1225958"/>
            <a:ext cx="3850783" cy="5266917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2AE896E-C392-4B52-9305-1C8E67604C76}"/>
              </a:ext>
            </a:extLst>
          </p:cNvPr>
          <p:cNvSpPr/>
          <p:nvPr/>
        </p:nvSpPr>
        <p:spPr>
          <a:xfrm>
            <a:off x="4901483" y="4202037"/>
            <a:ext cx="2864477" cy="1863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</a:rPr>
              <a:t>Le LID est séparé des autres lobes (sup. et moyen) par la scissure oblique (grande scissure)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1D3F5F-3C04-49F8-9326-3DD777F78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04"/>
          <a:stretch/>
        </p:blipFill>
        <p:spPr>
          <a:xfrm>
            <a:off x="8263572" y="4202037"/>
            <a:ext cx="3758326" cy="241400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7981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526425-2824-43CA-BF54-4A18E502CD28}"/>
              </a:ext>
            </a:extLst>
          </p:cNvPr>
          <p:cNvSpPr/>
          <p:nvPr/>
        </p:nvSpPr>
        <p:spPr>
          <a:xfrm>
            <a:off x="2211411" y="2644170"/>
            <a:ext cx="77691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Poumon gauche</a:t>
            </a:r>
          </a:p>
        </p:txBody>
      </p:sp>
    </p:spTree>
    <p:extLst>
      <p:ext uri="{BB962C8B-B14F-4D97-AF65-F5344CB8AC3E}">
        <p14:creationId xmlns:p14="http://schemas.microsoft.com/office/powerpoint/2010/main" val="98028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1014D8-D099-4C56-A9E3-E5F0E6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LSG – Lobe supérieur gauche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E907B-F5B6-4AA3-A0C4-F8509F2C7E4D}"/>
              </a:ext>
            </a:extLst>
          </p:cNvPr>
          <p:cNvSpPr/>
          <p:nvPr/>
        </p:nvSpPr>
        <p:spPr>
          <a:xfrm>
            <a:off x="5725731" y="1791913"/>
            <a:ext cx="5628069" cy="2380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cranio-caudal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Occupe l’espace de l’apex pulmonaire jusqu’à la coupole diaphragmatique gauche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A28647-B57E-4793-BF14-F7BCF0C97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93" r="47574" b="15032"/>
          <a:stretch/>
        </p:blipFill>
        <p:spPr>
          <a:xfrm>
            <a:off x="273474" y="1276796"/>
            <a:ext cx="4902226" cy="54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5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1014D8-D099-4C56-A9E3-E5F0E6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LSG – Lobe supérieur gauche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E907B-F5B6-4AA3-A0C4-F8509F2C7E4D}"/>
              </a:ext>
            </a:extLst>
          </p:cNvPr>
          <p:cNvSpPr/>
          <p:nvPr/>
        </p:nvSpPr>
        <p:spPr>
          <a:xfrm>
            <a:off x="5635578" y="1370621"/>
            <a:ext cx="5628069" cy="2380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antéro-postérieur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Occupe la demi antérieure du poumon gauche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A28647-B57E-4793-BF14-F7BCF0C97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73" t="6393" r="455" b="19664"/>
          <a:stretch/>
        </p:blipFill>
        <p:spPr>
          <a:xfrm flipH="1">
            <a:off x="838200" y="1381750"/>
            <a:ext cx="3953815" cy="5111125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4E4EAEF-A359-42A1-B473-CACB3B6242DB}"/>
              </a:ext>
            </a:extLst>
          </p:cNvPr>
          <p:cNvSpPr/>
          <p:nvPr/>
        </p:nvSpPr>
        <p:spPr>
          <a:xfrm>
            <a:off x="6244641" y="3858073"/>
            <a:ext cx="4409942" cy="1321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</a:rPr>
              <a:t>Le LSG est séparé du LIG par la scissure oblique (grande scissure)</a:t>
            </a:r>
          </a:p>
        </p:txBody>
      </p:sp>
    </p:spTree>
    <p:extLst>
      <p:ext uri="{BB962C8B-B14F-4D97-AF65-F5344CB8AC3E}">
        <p14:creationId xmlns:p14="http://schemas.microsoft.com/office/powerpoint/2010/main" val="316527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1014D8-D099-4C56-A9E3-E5F0E6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LSG – Lobe supérieur gauche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A28647-B57E-4793-BF14-F7BCF0C97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73" t="6393" r="455" b="19664"/>
          <a:stretch/>
        </p:blipFill>
        <p:spPr>
          <a:xfrm flipH="1">
            <a:off x="838200" y="1381750"/>
            <a:ext cx="3953815" cy="511112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BF9D017-76CA-4273-985D-3D6F438D9EDD}"/>
              </a:ext>
            </a:extLst>
          </p:cNvPr>
          <p:cNvSpPr/>
          <p:nvPr/>
        </p:nvSpPr>
        <p:spPr>
          <a:xfrm>
            <a:off x="5709633" y="2226435"/>
            <a:ext cx="5257800" cy="2405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Le poumon gauche est doté d’un </a:t>
            </a:r>
            <a:r>
              <a:rPr lang="fr-CA" sz="2000" b="1" u="sng" dirty="0"/>
              <a:t>segment lingulaire : </a:t>
            </a:r>
          </a:p>
          <a:p>
            <a:pPr algn="ctr"/>
            <a:endParaRPr lang="fr-CA" sz="2000" b="1" dirty="0"/>
          </a:p>
          <a:p>
            <a:pPr algn="ctr"/>
            <a:r>
              <a:rPr lang="fr-CA" sz="2000" b="1" dirty="0"/>
              <a:t>La lingula est un segment situé à la portion inférieure du LSG qui a l’allure d’une langue</a:t>
            </a:r>
          </a:p>
          <a:p>
            <a:pPr algn="ctr"/>
            <a:r>
              <a:rPr lang="fr-CA" sz="2000" b="1" dirty="0"/>
              <a:t>(page 2,39)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78C36E8-9040-46AD-A920-4C092DEE10B9}"/>
              </a:ext>
            </a:extLst>
          </p:cNvPr>
          <p:cNvSpPr/>
          <p:nvPr/>
        </p:nvSpPr>
        <p:spPr>
          <a:xfrm rot="3148558">
            <a:off x="2480256" y="4056843"/>
            <a:ext cx="1640983" cy="80653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4CB82DB-0D7F-4CB8-939A-9A36C9692F0B}"/>
              </a:ext>
            </a:extLst>
          </p:cNvPr>
          <p:cNvCxnSpPr>
            <a:cxnSpLocks/>
          </p:cNvCxnSpPr>
          <p:nvPr/>
        </p:nvCxnSpPr>
        <p:spPr>
          <a:xfrm>
            <a:off x="3877615" y="5010273"/>
            <a:ext cx="1479996" cy="4659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10CB548-DA56-4C69-912F-E0E8A6F0C210}"/>
              </a:ext>
            </a:extLst>
          </p:cNvPr>
          <p:cNvSpPr/>
          <p:nvPr/>
        </p:nvSpPr>
        <p:spPr>
          <a:xfrm>
            <a:off x="5357611" y="5098808"/>
            <a:ext cx="2225898" cy="75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Lingula</a:t>
            </a:r>
          </a:p>
        </p:txBody>
      </p:sp>
    </p:spTree>
    <p:extLst>
      <p:ext uri="{BB962C8B-B14F-4D97-AF65-F5344CB8AC3E}">
        <p14:creationId xmlns:p14="http://schemas.microsoft.com/office/powerpoint/2010/main" val="272376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1014D8-D099-4C56-A9E3-E5F0E6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LIG – Lobe inférieur gauche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E907B-F5B6-4AA3-A0C4-F8509F2C7E4D}"/>
              </a:ext>
            </a:extLst>
          </p:cNvPr>
          <p:cNvSpPr/>
          <p:nvPr/>
        </p:nvSpPr>
        <p:spPr>
          <a:xfrm>
            <a:off x="5725731" y="1791913"/>
            <a:ext cx="5628069" cy="2380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cranio-caudal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Occupe l’espace de la carène jusqu’à la coupole diaphragmatique gauche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1111EE-C446-45FC-97C0-4F6FFBBE4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35" b="15809"/>
          <a:stretch/>
        </p:blipFill>
        <p:spPr>
          <a:xfrm>
            <a:off x="402162" y="1354457"/>
            <a:ext cx="4968328" cy="5296805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1D32351-B5E5-4D1D-B465-95F7EE37FC9A}"/>
              </a:ext>
            </a:extLst>
          </p:cNvPr>
          <p:cNvCxnSpPr>
            <a:cxnSpLocks/>
          </p:cNvCxnSpPr>
          <p:nvPr/>
        </p:nvCxnSpPr>
        <p:spPr>
          <a:xfrm flipH="1" flipV="1">
            <a:off x="2761943" y="2937827"/>
            <a:ext cx="2963788" cy="2007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A807A19-4ABE-4081-BBB3-E54CE9146E70}"/>
              </a:ext>
            </a:extLst>
          </p:cNvPr>
          <p:cNvSpPr/>
          <p:nvPr/>
        </p:nvSpPr>
        <p:spPr>
          <a:xfrm>
            <a:off x="5708563" y="4568045"/>
            <a:ext cx="2225898" cy="75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Carène</a:t>
            </a:r>
          </a:p>
        </p:txBody>
      </p:sp>
    </p:spTree>
    <p:extLst>
      <p:ext uri="{BB962C8B-B14F-4D97-AF65-F5344CB8AC3E}">
        <p14:creationId xmlns:p14="http://schemas.microsoft.com/office/powerpoint/2010/main" val="219002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1014D8-D099-4C56-A9E3-E5F0E6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LIG – Lobe inférieur gauche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1111EE-C446-45FC-97C0-4F6FFBBE4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93" r="1327" b="15809"/>
          <a:stretch/>
        </p:blipFill>
        <p:spPr>
          <a:xfrm flipH="1">
            <a:off x="553213" y="1293254"/>
            <a:ext cx="4183235" cy="5296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AD3B21-3D0C-469B-9AE4-9D8A7D063862}"/>
              </a:ext>
            </a:extLst>
          </p:cNvPr>
          <p:cNvSpPr/>
          <p:nvPr/>
        </p:nvSpPr>
        <p:spPr>
          <a:xfrm>
            <a:off x="5635579" y="2010854"/>
            <a:ext cx="5628069" cy="2380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antéro-postérieur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Occupe la demi postérieure du poumon gauche</a:t>
            </a:r>
          </a:p>
        </p:txBody>
      </p:sp>
    </p:spTree>
    <p:extLst>
      <p:ext uri="{BB962C8B-B14F-4D97-AF65-F5344CB8AC3E}">
        <p14:creationId xmlns:p14="http://schemas.microsoft.com/office/powerpoint/2010/main" val="82513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Ask Questions Effectively. When we have a question, our first… | by  Soundarya Balasubramani | Agile Insider | Medium">
            <a:extLst>
              <a:ext uri="{FF2B5EF4-FFF2-40B4-BE49-F238E27FC236}">
                <a16:creationId xmlns:a16="http://schemas.microsoft.com/office/drawing/2014/main" id="{7AA25ADE-9E47-4F82-B24C-3D156F887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51" y="1474402"/>
            <a:ext cx="9595297" cy="390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D492614-580F-466C-8034-26463BF10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47" y="681394"/>
            <a:ext cx="6645305" cy="51807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C1C892-F36B-4977-BBD2-D94732001D5F}"/>
              </a:ext>
            </a:extLst>
          </p:cNvPr>
          <p:cNvSpPr/>
          <p:nvPr/>
        </p:nvSpPr>
        <p:spPr>
          <a:xfrm>
            <a:off x="837127" y="1521740"/>
            <a:ext cx="1326524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VCS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E0523BB-7429-4302-B7FA-69F9F09885A1}"/>
              </a:ext>
            </a:extLst>
          </p:cNvPr>
          <p:cNvCxnSpPr>
            <a:cxnSpLocks/>
          </p:cNvCxnSpPr>
          <p:nvPr/>
        </p:nvCxnSpPr>
        <p:spPr>
          <a:xfrm>
            <a:off x="2163651" y="1750340"/>
            <a:ext cx="3642990" cy="1087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50F033D-01F5-4A57-BE9A-E2297DA39EB8}"/>
              </a:ext>
            </a:extLst>
          </p:cNvPr>
          <p:cNvSpPr/>
          <p:nvPr/>
        </p:nvSpPr>
        <p:spPr>
          <a:xfrm>
            <a:off x="940159" y="4472189"/>
            <a:ext cx="1326524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Trachée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32467-9674-478B-9AAA-A356CEDDFB65}"/>
              </a:ext>
            </a:extLst>
          </p:cNvPr>
          <p:cNvSpPr/>
          <p:nvPr/>
        </p:nvSpPr>
        <p:spPr>
          <a:xfrm>
            <a:off x="9758149" y="1330167"/>
            <a:ext cx="1684987" cy="8403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Aorte ascendante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CBCD68-6044-41E2-AC48-CAAAA7251981}"/>
              </a:ext>
            </a:extLst>
          </p:cNvPr>
          <p:cNvSpPr/>
          <p:nvPr/>
        </p:nvSpPr>
        <p:spPr>
          <a:xfrm>
            <a:off x="9856169" y="3599549"/>
            <a:ext cx="1864218" cy="8403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Aorte descendante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5AEA440-A48E-4BD5-A8E0-46407F2C7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99" y="4929389"/>
            <a:ext cx="2101323" cy="19286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4C81181-B6AA-499A-8223-A9095274EEC1}"/>
              </a:ext>
            </a:extLst>
          </p:cNvPr>
          <p:cNvSpPr/>
          <p:nvPr/>
        </p:nvSpPr>
        <p:spPr>
          <a:xfrm>
            <a:off x="1543990" y="5980301"/>
            <a:ext cx="852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hlinkClick r:id="rId4"/>
              </a:rPr>
              <a:t>https://eanatomy-rimouski.proxy.collecto.ca/fr/e-Anatomy/Thorax/TDM-du-thorax</a:t>
            </a:r>
            <a:endParaRPr lang="fr-CA" dirty="0"/>
          </a:p>
          <a:p>
            <a:pPr algn="ctr"/>
            <a:r>
              <a:rPr lang="fr-CA" dirty="0"/>
              <a:t>Image 81/1542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19ECB8E-E1C9-4BC7-83B2-1305A9B864AC}"/>
              </a:ext>
            </a:extLst>
          </p:cNvPr>
          <p:cNvCxnSpPr>
            <a:cxnSpLocks/>
          </p:cNvCxnSpPr>
          <p:nvPr/>
        </p:nvCxnSpPr>
        <p:spPr>
          <a:xfrm flipV="1">
            <a:off x="2266683" y="3271767"/>
            <a:ext cx="3829316" cy="1429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F08D911-5A86-483A-A7DA-252B46D93637}"/>
              </a:ext>
            </a:extLst>
          </p:cNvPr>
          <p:cNvCxnSpPr>
            <a:cxnSpLocks/>
          </p:cNvCxnSpPr>
          <p:nvPr/>
        </p:nvCxnSpPr>
        <p:spPr>
          <a:xfrm flipH="1">
            <a:off x="6488504" y="1750340"/>
            <a:ext cx="3269645" cy="1087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172E0C9-EE00-4E95-9AF8-BA868C47676D}"/>
              </a:ext>
            </a:extLst>
          </p:cNvPr>
          <p:cNvCxnSpPr>
            <a:cxnSpLocks/>
          </p:cNvCxnSpPr>
          <p:nvPr/>
        </p:nvCxnSpPr>
        <p:spPr>
          <a:xfrm flipH="1" flipV="1">
            <a:off x="6491454" y="3697618"/>
            <a:ext cx="3364715" cy="322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4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88C6BB5-6268-42C4-9D74-B7AF6582B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82" y="925365"/>
            <a:ext cx="6512235" cy="50072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2ADA9E-1AA1-4C5B-AAE6-983EB3BD18DA}"/>
              </a:ext>
            </a:extLst>
          </p:cNvPr>
          <p:cNvSpPr/>
          <p:nvPr/>
        </p:nvSpPr>
        <p:spPr>
          <a:xfrm>
            <a:off x="1708217" y="3200399"/>
            <a:ext cx="1131665" cy="457200"/>
          </a:xfrm>
          <a:prstGeom prst="rect">
            <a:avLst/>
          </a:prstGeom>
          <a:noFill/>
          <a:ln w="38100">
            <a:solidFill>
              <a:srgbClr val="F0B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C8C5F-658F-4BA7-B80C-2F74B6F42458}"/>
              </a:ext>
            </a:extLst>
          </p:cNvPr>
          <p:cNvSpPr/>
          <p:nvPr/>
        </p:nvSpPr>
        <p:spPr>
          <a:xfrm>
            <a:off x="9352117" y="3200399"/>
            <a:ext cx="1131665" cy="457200"/>
          </a:xfrm>
          <a:prstGeom prst="rect">
            <a:avLst/>
          </a:prstGeom>
          <a:noFill/>
          <a:ln w="38100">
            <a:solidFill>
              <a:srgbClr val="F0B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LSG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F8BAAABE-3030-4D1E-BC12-0FFF264BC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2" t="18127" r="50185" b="16617"/>
          <a:stretch/>
        </p:blipFill>
        <p:spPr>
          <a:xfrm>
            <a:off x="130537" y="179604"/>
            <a:ext cx="2368152" cy="250745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ABBDCD5-9F84-491F-953D-4179AB7F0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38" b="26216"/>
          <a:stretch/>
        </p:blipFill>
        <p:spPr>
          <a:xfrm flipH="1">
            <a:off x="130537" y="3809772"/>
            <a:ext cx="2206345" cy="286862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CE7094D0-1BBB-4740-B175-6653B787A5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573" t="6393" r="455" b="19664"/>
          <a:stretch/>
        </p:blipFill>
        <p:spPr>
          <a:xfrm flipH="1">
            <a:off x="9855117" y="3809772"/>
            <a:ext cx="2219084" cy="286862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9D41E904-48C9-45B8-AF92-468735F07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18" r="50101" b="15033"/>
          <a:stretch/>
        </p:blipFill>
        <p:spPr>
          <a:xfrm>
            <a:off x="9506601" y="179603"/>
            <a:ext cx="2554862" cy="250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C4C98F75-0808-420B-B2C3-FBC3714C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34" y="436540"/>
            <a:ext cx="9362521" cy="6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FC466C5-1EA3-497A-8F63-EEFEC265D3B6}"/>
              </a:ext>
            </a:extLst>
          </p:cNvPr>
          <p:cNvSpPr/>
          <p:nvPr/>
        </p:nvSpPr>
        <p:spPr>
          <a:xfrm>
            <a:off x="2515570" y="2124279"/>
            <a:ext cx="1571222" cy="3734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BF18E5-45CB-4FFC-9CB4-74D158F3A6EF}"/>
              </a:ext>
            </a:extLst>
          </p:cNvPr>
          <p:cNvSpPr/>
          <p:nvPr/>
        </p:nvSpPr>
        <p:spPr>
          <a:xfrm>
            <a:off x="6096000" y="1737912"/>
            <a:ext cx="1571222" cy="3734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EDF2784-D306-4B7A-9B37-5F2787DA3831}"/>
              </a:ext>
            </a:extLst>
          </p:cNvPr>
          <p:cNvSpPr/>
          <p:nvPr/>
        </p:nvSpPr>
        <p:spPr>
          <a:xfrm>
            <a:off x="9502462" y="2137894"/>
            <a:ext cx="1571222" cy="56023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A869B1A-347D-4F03-950C-CE86E1367249}"/>
              </a:ext>
            </a:extLst>
          </p:cNvPr>
          <p:cNvSpPr/>
          <p:nvPr/>
        </p:nvSpPr>
        <p:spPr>
          <a:xfrm>
            <a:off x="2341809" y="5188041"/>
            <a:ext cx="1571222" cy="3734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0674E5F-38B8-4502-9706-784D19AE739C}"/>
              </a:ext>
            </a:extLst>
          </p:cNvPr>
          <p:cNvSpPr/>
          <p:nvPr/>
        </p:nvSpPr>
        <p:spPr>
          <a:xfrm>
            <a:off x="5743978" y="4049656"/>
            <a:ext cx="1571222" cy="3734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02DEA8D-CD61-41FE-914A-E53F3BB922F0}"/>
              </a:ext>
            </a:extLst>
          </p:cNvPr>
          <p:cNvSpPr/>
          <p:nvPr/>
        </p:nvSpPr>
        <p:spPr>
          <a:xfrm>
            <a:off x="6529589" y="4373115"/>
            <a:ext cx="1571222" cy="3734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DE872B0-46C0-42A8-8340-0A0CD5AA307C}"/>
              </a:ext>
            </a:extLst>
          </p:cNvPr>
          <p:cNvSpPr/>
          <p:nvPr/>
        </p:nvSpPr>
        <p:spPr>
          <a:xfrm>
            <a:off x="9631251" y="6047973"/>
            <a:ext cx="1571222" cy="3734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EA46EDE4-3B83-417B-8B68-48710371BC64}"/>
              </a:ext>
            </a:extLst>
          </p:cNvPr>
          <p:cNvSpPr/>
          <p:nvPr/>
        </p:nvSpPr>
        <p:spPr>
          <a:xfrm>
            <a:off x="-62457" y="2829081"/>
            <a:ext cx="3720058" cy="2027645"/>
          </a:xfrm>
          <a:prstGeom prst="cloudCallout">
            <a:avLst>
              <a:gd name="adj1" fmla="val -44375"/>
              <a:gd name="adj2" fmla="val -53735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Les scissures ne sont pas toujours visualisées sur les examens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F306A05-9F50-4936-90B1-8533F6787B56}"/>
              </a:ext>
            </a:extLst>
          </p:cNvPr>
          <p:cNvSpPr/>
          <p:nvPr/>
        </p:nvSpPr>
        <p:spPr>
          <a:xfrm>
            <a:off x="0" y="0"/>
            <a:ext cx="2932194" cy="127420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Qu’est-ce qui divise les poumons en lobes ?</a:t>
            </a:r>
          </a:p>
        </p:txBody>
      </p:sp>
      <p:sp>
        <p:nvSpPr>
          <p:cNvPr id="15" name="Parchemin : horizontal 14">
            <a:extLst>
              <a:ext uri="{FF2B5EF4-FFF2-40B4-BE49-F238E27FC236}">
                <a16:creationId xmlns:a16="http://schemas.microsoft.com/office/drawing/2014/main" id="{DC768B82-2D50-4E86-8AFE-D0626D890A7D}"/>
              </a:ext>
            </a:extLst>
          </p:cNvPr>
          <p:cNvSpPr/>
          <p:nvPr/>
        </p:nvSpPr>
        <p:spPr>
          <a:xfrm>
            <a:off x="7569" y="5182519"/>
            <a:ext cx="2349266" cy="1654541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Points de repères anatomiques ! </a:t>
            </a:r>
          </a:p>
        </p:txBody>
      </p:sp>
    </p:spTree>
    <p:extLst>
      <p:ext uri="{BB962C8B-B14F-4D97-AF65-F5344CB8AC3E}">
        <p14:creationId xmlns:p14="http://schemas.microsoft.com/office/powerpoint/2010/main" val="6350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D2ED63-4BA4-497A-89E6-0BA74DAEE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48" y="1061707"/>
            <a:ext cx="6115904" cy="47345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C1C892-F36B-4977-BBD2-D94732001D5F}"/>
              </a:ext>
            </a:extLst>
          </p:cNvPr>
          <p:cNvSpPr/>
          <p:nvPr/>
        </p:nvSpPr>
        <p:spPr>
          <a:xfrm>
            <a:off x="9546456" y="1053606"/>
            <a:ext cx="1679828" cy="12317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Bronche principale gauche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E0523BB-7429-4302-B7FA-69F9F09885A1}"/>
              </a:ext>
            </a:extLst>
          </p:cNvPr>
          <p:cNvCxnSpPr>
            <a:cxnSpLocks/>
          </p:cNvCxnSpPr>
          <p:nvPr/>
        </p:nvCxnSpPr>
        <p:spPr>
          <a:xfrm flipH="1">
            <a:off x="6293728" y="2119835"/>
            <a:ext cx="3252728" cy="14797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50F033D-01F5-4A57-BE9A-E2297DA39EB8}"/>
              </a:ext>
            </a:extLst>
          </p:cNvPr>
          <p:cNvSpPr/>
          <p:nvPr/>
        </p:nvSpPr>
        <p:spPr>
          <a:xfrm>
            <a:off x="586854" y="4182972"/>
            <a:ext cx="1679829" cy="12317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Bronche principale droite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B32467-9674-478B-9AAA-A356CEDDFB65}"/>
              </a:ext>
            </a:extLst>
          </p:cNvPr>
          <p:cNvSpPr/>
          <p:nvPr/>
        </p:nvSpPr>
        <p:spPr>
          <a:xfrm>
            <a:off x="967378" y="909994"/>
            <a:ext cx="1684987" cy="8403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Aorte ascendante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CBCD68-6044-41E2-AC48-CAAAA7251981}"/>
              </a:ext>
            </a:extLst>
          </p:cNvPr>
          <p:cNvSpPr/>
          <p:nvPr/>
        </p:nvSpPr>
        <p:spPr>
          <a:xfrm>
            <a:off x="10000723" y="3179376"/>
            <a:ext cx="1864218" cy="8403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Aorte descendante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C81181-B6AA-499A-8223-A9095274EEC1}"/>
              </a:ext>
            </a:extLst>
          </p:cNvPr>
          <p:cNvSpPr/>
          <p:nvPr/>
        </p:nvSpPr>
        <p:spPr>
          <a:xfrm>
            <a:off x="1543990" y="5980301"/>
            <a:ext cx="852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hlinkClick r:id="rId3"/>
              </a:rPr>
              <a:t>https://eanatomy-rimouski.proxy.collecto.ca/fr/e-Anatomy/Thorax/TDM-du-thorax</a:t>
            </a:r>
            <a:endParaRPr lang="fr-CA" dirty="0"/>
          </a:p>
          <a:p>
            <a:pPr algn="ctr"/>
            <a:r>
              <a:rPr lang="fr-CA" dirty="0"/>
              <a:t>Image 98/1542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19ECB8E-E1C9-4BC7-83B2-1305A9B864AC}"/>
              </a:ext>
            </a:extLst>
          </p:cNvPr>
          <p:cNvCxnSpPr>
            <a:cxnSpLocks/>
          </p:cNvCxnSpPr>
          <p:nvPr/>
        </p:nvCxnSpPr>
        <p:spPr>
          <a:xfrm flipV="1">
            <a:off x="2266683" y="3599549"/>
            <a:ext cx="3631590" cy="1199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F08D911-5A86-483A-A7DA-252B46D93637}"/>
              </a:ext>
            </a:extLst>
          </p:cNvPr>
          <p:cNvCxnSpPr>
            <a:cxnSpLocks/>
          </p:cNvCxnSpPr>
          <p:nvPr/>
        </p:nvCxnSpPr>
        <p:spPr>
          <a:xfrm>
            <a:off x="2645544" y="1330167"/>
            <a:ext cx="3540862" cy="15793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172E0C9-EE00-4E95-9AF8-BA868C47676D}"/>
              </a:ext>
            </a:extLst>
          </p:cNvPr>
          <p:cNvCxnSpPr>
            <a:cxnSpLocks/>
          </p:cNvCxnSpPr>
          <p:nvPr/>
        </p:nvCxnSpPr>
        <p:spPr>
          <a:xfrm flipH="1">
            <a:off x="6510340" y="3636405"/>
            <a:ext cx="3490383" cy="3309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99F60506-E34F-479E-B5CE-ECB2AEF6A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20" y="4913721"/>
            <a:ext cx="2067391" cy="18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3B1902-7886-465D-B15E-2EA1A4567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86" r="-22" b="14896"/>
          <a:stretch/>
        </p:blipFill>
        <p:spPr>
          <a:xfrm flipH="1">
            <a:off x="0" y="3980122"/>
            <a:ext cx="2072946" cy="28352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26E68F-39AA-41B8-BE01-56208BD96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92" y="970515"/>
            <a:ext cx="6274015" cy="49169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7D91BC-28E6-41CE-9BCB-C877C6E0E2CC}"/>
              </a:ext>
            </a:extLst>
          </p:cNvPr>
          <p:cNvSpPr/>
          <p:nvPr/>
        </p:nvSpPr>
        <p:spPr>
          <a:xfrm>
            <a:off x="1827326" y="3200399"/>
            <a:ext cx="1131665" cy="457200"/>
          </a:xfrm>
          <a:prstGeom prst="rect">
            <a:avLst/>
          </a:prstGeom>
          <a:noFill/>
          <a:ln w="38100">
            <a:solidFill>
              <a:srgbClr val="F0B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LSD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492AF-962E-489B-98E8-3F17178CC387}"/>
              </a:ext>
            </a:extLst>
          </p:cNvPr>
          <p:cNvSpPr/>
          <p:nvPr/>
        </p:nvSpPr>
        <p:spPr>
          <a:xfrm>
            <a:off x="9233007" y="3104865"/>
            <a:ext cx="1131665" cy="457200"/>
          </a:xfrm>
          <a:prstGeom prst="rect">
            <a:avLst/>
          </a:prstGeom>
          <a:noFill/>
          <a:ln w="38100">
            <a:solidFill>
              <a:srgbClr val="F0B2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LSG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CF00F9-8096-4D68-953F-924B4DA0184E}"/>
              </a:ext>
            </a:extLst>
          </p:cNvPr>
          <p:cNvSpPr/>
          <p:nvPr/>
        </p:nvSpPr>
        <p:spPr>
          <a:xfrm>
            <a:off x="2072946" y="4214418"/>
            <a:ext cx="886046" cy="457200"/>
          </a:xfrm>
          <a:prstGeom prst="rect">
            <a:avLst/>
          </a:prstGeom>
          <a:noFill/>
          <a:ln w="38100">
            <a:solidFill>
              <a:srgbClr val="888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F9A32-3D95-4712-A874-8E8663FF1274}"/>
              </a:ext>
            </a:extLst>
          </p:cNvPr>
          <p:cNvSpPr/>
          <p:nvPr/>
        </p:nvSpPr>
        <p:spPr>
          <a:xfrm>
            <a:off x="9233008" y="4052247"/>
            <a:ext cx="886046" cy="457200"/>
          </a:xfrm>
          <a:prstGeom prst="rect">
            <a:avLst/>
          </a:prstGeom>
          <a:noFill/>
          <a:ln w="38100">
            <a:solidFill>
              <a:srgbClr val="888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LIG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C1FE3A4-3B4A-4A42-A722-F92D695657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93" r="1327" b="15809"/>
          <a:stretch/>
        </p:blipFill>
        <p:spPr>
          <a:xfrm flipH="1">
            <a:off x="10364671" y="4544240"/>
            <a:ext cx="1827328" cy="23137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6217A9-6E11-4753-A063-B822EEDD7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735" b="15809"/>
          <a:stretch/>
        </p:blipFill>
        <p:spPr>
          <a:xfrm>
            <a:off x="9906274" y="0"/>
            <a:ext cx="2285725" cy="24368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A95380-C69C-4167-905E-DACDE5099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208" b="14896"/>
          <a:stretch/>
        </p:blipFill>
        <p:spPr>
          <a:xfrm>
            <a:off x="0" y="12566"/>
            <a:ext cx="2383406" cy="26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B6A7A2B-B9C7-47F6-9CD3-59D1A835E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40" y="310739"/>
            <a:ext cx="6965120" cy="54173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A99FEA-A3FF-4C32-8CAB-733449F07CE1}"/>
              </a:ext>
            </a:extLst>
          </p:cNvPr>
          <p:cNvSpPr/>
          <p:nvPr/>
        </p:nvSpPr>
        <p:spPr>
          <a:xfrm>
            <a:off x="1543990" y="5980301"/>
            <a:ext cx="852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hlinkClick r:id="rId3"/>
              </a:rPr>
              <a:t>https://eanatomy-rimouski.proxy.collecto.ca/fr/e-Anatomy/Thorax/TDM-du-thorax</a:t>
            </a:r>
            <a:endParaRPr lang="fr-CA" dirty="0"/>
          </a:p>
          <a:p>
            <a:pPr algn="ctr"/>
            <a:r>
              <a:rPr lang="fr-CA" dirty="0"/>
              <a:t>Image 191/1542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403FB2C-FCB0-4A45-8330-B12385F73D84}"/>
              </a:ext>
            </a:extLst>
          </p:cNvPr>
          <p:cNvCxnSpPr>
            <a:cxnSpLocks/>
          </p:cNvCxnSpPr>
          <p:nvPr/>
        </p:nvCxnSpPr>
        <p:spPr>
          <a:xfrm flipH="1">
            <a:off x="6579234" y="2943225"/>
            <a:ext cx="3626536" cy="767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267DD5-2FB6-4879-AA1E-74646BE7CC4A}"/>
              </a:ext>
            </a:extLst>
          </p:cNvPr>
          <p:cNvSpPr/>
          <p:nvPr/>
        </p:nvSpPr>
        <p:spPr>
          <a:xfrm>
            <a:off x="10205770" y="2534603"/>
            <a:ext cx="1858851" cy="7615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Aorte descendante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093F50F-9ECF-40E8-97F0-B16C63E8F70E}"/>
              </a:ext>
            </a:extLst>
          </p:cNvPr>
          <p:cNvCxnSpPr>
            <a:cxnSpLocks/>
          </p:cNvCxnSpPr>
          <p:nvPr/>
        </p:nvCxnSpPr>
        <p:spPr>
          <a:xfrm>
            <a:off x="1858851" y="1235745"/>
            <a:ext cx="2377997" cy="7747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2C2B1-C221-49D9-9AA6-A6C019D5F17D}"/>
              </a:ext>
            </a:extLst>
          </p:cNvPr>
          <p:cNvSpPr/>
          <p:nvPr/>
        </p:nvSpPr>
        <p:spPr>
          <a:xfrm>
            <a:off x="42736" y="411779"/>
            <a:ext cx="1858851" cy="15850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Scissure oblique (grande scissure)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C28C872-4FD9-4118-87C0-896BC856B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72" y="4648827"/>
            <a:ext cx="2377428" cy="2158454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F13E610-0AFA-4E52-96C1-87A2DB0F51EF}"/>
              </a:ext>
            </a:extLst>
          </p:cNvPr>
          <p:cNvCxnSpPr>
            <a:cxnSpLocks/>
          </p:cNvCxnSpPr>
          <p:nvPr/>
        </p:nvCxnSpPr>
        <p:spPr>
          <a:xfrm flipH="1">
            <a:off x="6995639" y="925816"/>
            <a:ext cx="2818933" cy="1466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E971503-14FB-4EF2-92F5-3C0780562EFD}"/>
              </a:ext>
            </a:extLst>
          </p:cNvPr>
          <p:cNvSpPr/>
          <p:nvPr/>
        </p:nvSpPr>
        <p:spPr>
          <a:xfrm>
            <a:off x="9814572" y="570726"/>
            <a:ext cx="1858851" cy="7615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Cœur </a:t>
            </a:r>
          </a:p>
        </p:txBody>
      </p:sp>
    </p:spTree>
    <p:extLst>
      <p:ext uri="{BB962C8B-B14F-4D97-AF65-F5344CB8AC3E}">
        <p14:creationId xmlns:p14="http://schemas.microsoft.com/office/powerpoint/2010/main" val="25316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4E8794-4A1E-442D-879C-974BAD6E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58" y="715685"/>
            <a:ext cx="6864280" cy="54266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EE5E3A-BA71-4DCB-B1C0-E65B6D1F016C}"/>
              </a:ext>
            </a:extLst>
          </p:cNvPr>
          <p:cNvSpPr/>
          <p:nvPr/>
        </p:nvSpPr>
        <p:spPr>
          <a:xfrm>
            <a:off x="2514678" y="3770866"/>
            <a:ext cx="886046" cy="457200"/>
          </a:xfrm>
          <a:prstGeom prst="rect">
            <a:avLst/>
          </a:prstGeom>
          <a:noFill/>
          <a:ln w="38100">
            <a:solidFill>
              <a:srgbClr val="888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A5034-B54E-46C5-8928-2C8CAB8A8800}"/>
              </a:ext>
            </a:extLst>
          </p:cNvPr>
          <p:cNvSpPr/>
          <p:nvPr/>
        </p:nvSpPr>
        <p:spPr>
          <a:xfrm>
            <a:off x="10251471" y="3886378"/>
            <a:ext cx="886046" cy="457200"/>
          </a:xfrm>
          <a:prstGeom prst="rect">
            <a:avLst/>
          </a:prstGeom>
          <a:noFill/>
          <a:ln w="38100">
            <a:solidFill>
              <a:srgbClr val="8888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LIG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9DE69-94D4-4887-8E62-A58AA3F57D3D}"/>
              </a:ext>
            </a:extLst>
          </p:cNvPr>
          <p:cNvSpPr/>
          <p:nvPr/>
        </p:nvSpPr>
        <p:spPr>
          <a:xfrm>
            <a:off x="10258238" y="927907"/>
            <a:ext cx="1758559" cy="1616935"/>
          </a:xfrm>
          <a:prstGeom prst="rect">
            <a:avLst/>
          </a:prstGeom>
          <a:noFill/>
          <a:ln w="38100">
            <a:solidFill>
              <a:srgbClr val="177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Lingula </a:t>
            </a:r>
            <a:r>
              <a:rPr lang="fr-CA" sz="2400" b="1" dirty="0">
                <a:solidFill>
                  <a:srgbClr val="EEB01A"/>
                </a:solidFill>
              </a:rPr>
              <a:t>(partie inférieur du LSG)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A2DE213-458F-4E92-8962-DC2B757AA2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888" b="12918"/>
          <a:stretch/>
        </p:blipFill>
        <p:spPr>
          <a:xfrm>
            <a:off x="0" y="0"/>
            <a:ext cx="2162190" cy="23617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2D09C3-D7BC-4A89-93E5-90097EC97B0D}"/>
              </a:ext>
            </a:extLst>
          </p:cNvPr>
          <p:cNvSpPr/>
          <p:nvPr/>
        </p:nvSpPr>
        <p:spPr>
          <a:xfrm>
            <a:off x="2142180" y="2132230"/>
            <a:ext cx="1271788" cy="825224"/>
          </a:xfrm>
          <a:prstGeom prst="rect">
            <a:avLst/>
          </a:prstGeom>
          <a:noFill/>
          <a:ln w="38100">
            <a:solidFill>
              <a:srgbClr val="177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Lobe moyen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9D3AC59-3B12-4CC9-B722-6E6DC2F86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19" r="124" b="12918"/>
          <a:stretch/>
        </p:blipFill>
        <p:spPr>
          <a:xfrm flipH="1">
            <a:off x="11403" y="4195887"/>
            <a:ext cx="2266468" cy="26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tiliser la collaboration au travail pour mieux réussir">
            <a:extLst>
              <a:ext uri="{FF2B5EF4-FFF2-40B4-BE49-F238E27FC236}">
                <a16:creationId xmlns:a16="http://schemas.microsoft.com/office/drawing/2014/main" id="{BF45EF26-D60E-4D99-9FE4-675E5048A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F4852C-73F2-4ED4-B1A7-9A369D5651FA}"/>
              </a:ext>
            </a:extLst>
          </p:cNvPr>
          <p:cNvSpPr/>
          <p:nvPr/>
        </p:nvSpPr>
        <p:spPr>
          <a:xfrm>
            <a:off x="8522406" y="209847"/>
            <a:ext cx="3669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 travail !! </a:t>
            </a:r>
          </a:p>
        </p:txBody>
      </p:sp>
    </p:spTree>
    <p:extLst>
      <p:ext uri="{BB962C8B-B14F-4D97-AF65-F5344CB8AC3E}">
        <p14:creationId xmlns:p14="http://schemas.microsoft.com/office/powerpoint/2010/main" val="227034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526425-2824-43CA-BF54-4A18E502CD28}"/>
              </a:ext>
            </a:extLst>
          </p:cNvPr>
          <p:cNvSpPr/>
          <p:nvPr/>
        </p:nvSpPr>
        <p:spPr>
          <a:xfrm>
            <a:off x="2211411" y="2644170"/>
            <a:ext cx="77691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Poumon droit</a:t>
            </a:r>
          </a:p>
        </p:txBody>
      </p:sp>
    </p:spTree>
    <p:extLst>
      <p:ext uri="{BB962C8B-B14F-4D97-AF65-F5344CB8AC3E}">
        <p14:creationId xmlns:p14="http://schemas.microsoft.com/office/powerpoint/2010/main" val="189589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D33C1E5-1C01-4126-8B35-510E026C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59" y="153391"/>
            <a:ext cx="8760888" cy="655121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34B8BA0-1CC5-4E20-99E9-661691E1225A}"/>
              </a:ext>
            </a:extLst>
          </p:cNvPr>
          <p:cNvCxnSpPr>
            <a:cxnSpLocks/>
          </p:cNvCxnSpPr>
          <p:nvPr/>
        </p:nvCxnSpPr>
        <p:spPr>
          <a:xfrm flipV="1">
            <a:off x="4765183" y="1030310"/>
            <a:ext cx="1648496" cy="1790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03965-2794-4F5F-BB28-F300F975E988}"/>
              </a:ext>
            </a:extLst>
          </p:cNvPr>
          <p:cNvSpPr/>
          <p:nvPr/>
        </p:nvSpPr>
        <p:spPr>
          <a:xfrm>
            <a:off x="3928056" y="2820473"/>
            <a:ext cx="1493950" cy="4250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48BF8-A446-42D9-B439-98D3666FE4FA}"/>
              </a:ext>
            </a:extLst>
          </p:cNvPr>
          <p:cNvSpPr/>
          <p:nvPr/>
        </p:nvSpPr>
        <p:spPr>
          <a:xfrm>
            <a:off x="6413678" y="817808"/>
            <a:ext cx="3322749" cy="6117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Petite scissure ou scissure horizontale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689F02-C6D9-440B-BFF0-39388E04D44E}"/>
              </a:ext>
            </a:extLst>
          </p:cNvPr>
          <p:cNvSpPr/>
          <p:nvPr/>
        </p:nvSpPr>
        <p:spPr>
          <a:xfrm>
            <a:off x="3013655" y="4060642"/>
            <a:ext cx="1365161" cy="4250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2E3FD3-DD40-4E2A-BAE2-E00690B86CE0}"/>
              </a:ext>
            </a:extLst>
          </p:cNvPr>
          <p:cNvSpPr/>
          <p:nvPr/>
        </p:nvSpPr>
        <p:spPr>
          <a:xfrm>
            <a:off x="90152" y="4643988"/>
            <a:ext cx="1519707" cy="1112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Grande scissure ou scissure oblique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9594AC5-E53F-4F94-A41C-4862EE15D09B}"/>
              </a:ext>
            </a:extLst>
          </p:cNvPr>
          <p:cNvCxnSpPr>
            <a:cxnSpLocks/>
          </p:cNvCxnSpPr>
          <p:nvPr/>
        </p:nvCxnSpPr>
        <p:spPr>
          <a:xfrm flipH="1">
            <a:off x="1609859" y="4485646"/>
            <a:ext cx="1403797" cy="714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5EB60-1886-4A03-B7AF-CA663882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LSD – Lobe supérieur droit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CA4EF6-D93E-4565-B5A7-7CF0E7711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" t="18127" r="50185" b="16617"/>
          <a:stretch/>
        </p:blipFill>
        <p:spPr>
          <a:xfrm>
            <a:off x="471730" y="1539899"/>
            <a:ext cx="4924517" cy="52141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88A81D-11F6-47B6-89DC-A184C72E991A}"/>
              </a:ext>
            </a:extLst>
          </p:cNvPr>
          <p:cNvSpPr/>
          <p:nvPr/>
        </p:nvSpPr>
        <p:spPr>
          <a:xfrm>
            <a:off x="5725731" y="1791913"/>
            <a:ext cx="5628069" cy="1687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cranio-caudal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S’étend de l’apex pulmonaire jusqu’à la carène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7294E7E-2AD7-4EBC-8AA6-4F22AB4E6C8D}"/>
              </a:ext>
            </a:extLst>
          </p:cNvPr>
          <p:cNvCxnSpPr>
            <a:cxnSpLocks/>
          </p:cNvCxnSpPr>
          <p:nvPr/>
        </p:nvCxnSpPr>
        <p:spPr>
          <a:xfrm flipH="1" flipV="1">
            <a:off x="3032398" y="3429001"/>
            <a:ext cx="2879005" cy="18891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7625339-9326-42C5-8616-4DEF2E50D17C}"/>
              </a:ext>
            </a:extLst>
          </p:cNvPr>
          <p:cNvSpPr/>
          <p:nvPr/>
        </p:nvSpPr>
        <p:spPr>
          <a:xfrm>
            <a:off x="5911403" y="4903771"/>
            <a:ext cx="2225898" cy="75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Carène</a:t>
            </a:r>
          </a:p>
        </p:txBody>
      </p:sp>
    </p:spTree>
    <p:extLst>
      <p:ext uri="{BB962C8B-B14F-4D97-AF65-F5344CB8AC3E}">
        <p14:creationId xmlns:p14="http://schemas.microsoft.com/office/powerpoint/2010/main" val="206036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1014D8-D099-4C56-A9E3-E5F0E6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LSD – Lobe supérieur droit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BBFDCF-44DB-4872-83F6-213D18EA0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38" b="26216"/>
          <a:stretch/>
        </p:blipFill>
        <p:spPr>
          <a:xfrm flipH="1">
            <a:off x="838200" y="1326579"/>
            <a:ext cx="4042893" cy="525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4E907B-F5B6-4AA3-A0C4-F8509F2C7E4D}"/>
              </a:ext>
            </a:extLst>
          </p:cNvPr>
          <p:cNvSpPr/>
          <p:nvPr/>
        </p:nvSpPr>
        <p:spPr>
          <a:xfrm>
            <a:off x="5725731" y="1791913"/>
            <a:ext cx="5628069" cy="1687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antéro-postérieur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S’étend de la colonne dorsale jusqu’au sternum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DD31F84-CFA3-4348-87FB-CD05368ABF44}"/>
              </a:ext>
            </a:extLst>
          </p:cNvPr>
          <p:cNvCxnSpPr>
            <a:cxnSpLocks/>
          </p:cNvCxnSpPr>
          <p:nvPr/>
        </p:nvCxnSpPr>
        <p:spPr>
          <a:xfrm flipH="1" flipV="1">
            <a:off x="3090930" y="3245476"/>
            <a:ext cx="2253802" cy="1493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C3B8485-AAD3-42C4-A7E7-064BC296CEAE}"/>
              </a:ext>
            </a:extLst>
          </p:cNvPr>
          <p:cNvSpPr/>
          <p:nvPr/>
        </p:nvSpPr>
        <p:spPr>
          <a:xfrm>
            <a:off x="5366199" y="4228067"/>
            <a:ext cx="2225898" cy="75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Carène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A1FC8E-D6FE-4E43-81CC-6FBF55E2C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914" y="3682474"/>
            <a:ext cx="3758326" cy="28104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4379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1014D8-D099-4C56-A9E3-E5F0E6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LM – Lobe moyen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E907B-F5B6-4AA3-A0C4-F8509F2C7E4D}"/>
              </a:ext>
            </a:extLst>
          </p:cNvPr>
          <p:cNvSpPr/>
          <p:nvPr/>
        </p:nvSpPr>
        <p:spPr>
          <a:xfrm>
            <a:off x="5725731" y="1791913"/>
            <a:ext cx="5628069" cy="1687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cranio-caudal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S’étend de la carène jusqu’à la limite inférieure du poumon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B8485-AAD3-42C4-A7E7-064BC296CEAE}"/>
              </a:ext>
            </a:extLst>
          </p:cNvPr>
          <p:cNvSpPr/>
          <p:nvPr/>
        </p:nvSpPr>
        <p:spPr>
          <a:xfrm>
            <a:off x="6547833" y="5226617"/>
            <a:ext cx="2225898" cy="75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Carène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8804BA-6677-4FCD-8A64-C9FE1E58E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88" b="12918"/>
          <a:stretch/>
        </p:blipFill>
        <p:spPr>
          <a:xfrm>
            <a:off x="621404" y="1433506"/>
            <a:ext cx="4795234" cy="5237751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DD31F84-CFA3-4348-87FB-CD05368ABF44}"/>
              </a:ext>
            </a:extLst>
          </p:cNvPr>
          <p:cNvCxnSpPr>
            <a:cxnSpLocks/>
          </p:cNvCxnSpPr>
          <p:nvPr/>
        </p:nvCxnSpPr>
        <p:spPr>
          <a:xfrm flipH="1" flipV="1">
            <a:off x="3019021" y="3275273"/>
            <a:ext cx="3528812" cy="23287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8CEE372-E542-4B86-A1EC-B7EACF02F183}"/>
              </a:ext>
            </a:extLst>
          </p:cNvPr>
          <p:cNvSpPr/>
          <p:nvPr/>
        </p:nvSpPr>
        <p:spPr>
          <a:xfrm>
            <a:off x="6569297" y="3709115"/>
            <a:ext cx="3940935" cy="1257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</a:rPr>
              <a:t>Le LSD et le LM sont séparés par la scissure horizontale (petite scissure)</a:t>
            </a:r>
          </a:p>
        </p:txBody>
      </p:sp>
    </p:spTree>
    <p:extLst>
      <p:ext uri="{BB962C8B-B14F-4D97-AF65-F5344CB8AC3E}">
        <p14:creationId xmlns:p14="http://schemas.microsoft.com/office/powerpoint/2010/main" val="398990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91014D8-D099-4C56-A9E3-E5F0E694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LM – Lobe moyen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E907B-F5B6-4AA3-A0C4-F8509F2C7E4D}"/>
              </a:ext>
            </a:extLst>
          </p:cNvPr>
          <p:cNvSpPr/>
          <p:nvPr/>
        </p:nvSpPr>
        <p:spPr>
          <a:xfrm>
            <a:off x="4791474" y="1324909"/>
            <a:ext cx="6562326" cy="2895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antéro-postérieur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Prend la forme d’un triangle avec une base antérieure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Le lobe moyen se situe à la portion inféro- antérieure du poumon droit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8804BA-6677-4FCD-8A64-C9FE1E58E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19" r="124" b="12918"/>
          <a:stretch/>
        </p:blipFill>
        <p:spPr>
          <a:xfrm flipH="1">
            <a:off x="118587" y="1324909"/>
            <a:ext cx="4459313" cy="5237751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6957CD0-E023-413B-B4F5-7D62EF9ED719}"/>
              </a:ext>
            </a:extLst>
          </p:cNvPr>
          <p:cNvSpPr/>
          <p:nvPr/>
        </p:nvSpPr>
        <p:spPr>
          <a:xfrm>
            <a:off x="4791474" y="4425353"/>
            <a:ext cx="2980387" cy="1584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</a:rPr>
              <a:t>Le LSD et le LM sont séparés par la scissure horizontale (petite scissure)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7DF6261-2151-4DA7-B58D-2DA7AC4AD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04"/>
          <a:stretch/>
        </p:blipFill>
        <p:spPr>
          <a:xfrm>
            <a:off x="8315087" y="4326088"/>
            <a:ext cx="3758326" cy="241400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3774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5EB60-1886-4A03-B7AF-CA663882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CA" dirty="0"/>
              <a:t>LID – Lobe inférieur droit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8A81D-11F6-47B6-89DC-A184C72E991A}"/>
              </a:ext>
            </a:extLst>
          </p:cNvPr>
          <p:cNvSpPr/>
          <p:nvPr/>
        </p:nvSpPr>
        <p:spPr>
          <a:xfrm>
            <a:off x="5725731" y="1791913"/>
            <a:ext cx="5628069" cy="1687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En cranio-caudal :</a:t>
            </a:r>
          </a:p>
          <a:p>
            <a:pPr algn="ctr"/>
            <a:endParaRPr lang="fr-CA" sz="2400" b="1" dirty="0">
              <a:solidFill>
                <a:schemeClr val="tx1"/>
              </a:solidFill>
            </a:endParaRPr>
          </a:p>
          <a:p>
            <a:pPr algn="ctr"/>
            <a:r>
              <a:rPr lang="fr-CA" sz="2400" b="1" dirty="0">
                <a:solidFill>
                  <a:schemeClr val="tx1"/>
                </a:solidFill>
              </a:rPr>
              <a:t>S’étend de la crosse aortique jusqu’au diaphragme (coupole droite)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625339-9326-42C5-8616-4DEF2E50D17C}"/>
              </a:ext>
            </a:extLst>
          </p:cNvPr>
          <p:cNvSpPr/>
          <p:nvPr/>
        </p:nvSpPr>
        <p:spPr>
          <a:xfrm>
            <a:off x="6568225" y="3962738"/>
            <a:ext cx="2225898" cy="754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Crosse aortique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CB67A2-FB17-4635-BD3F-7532BA3E2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208" b="14896"/>
          <a:stretch/>
        </p:blipFill>
        <p:spPr>
          <a:xfrm>
            <a:off x="599250" y="1416344"/>
            <a:ext cx="4771240" cy="526691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7294E7E-2AD7-4EBC-8AA6-4F22AB4E6C8D}"/>
              </a:ext>
            </a:extLst>
          </p:cNvPr>
          <p:cNvCxnSpPr>
            <a:cxnSpLocks/>
          </p:cNvCxnSpPr>
          <p:nvPr/>
        </p:nvCxnSpPr>
        <p:spPr>
          <a:xfrm flipH="1" flipV="1">
            <a:off x="3418764" y="3105252"/>
            <a:ext cx="3149461" cy="1234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2AE896E-C392-4B52-9305-1C8E67604C76}"/>
              </a:ext>
            </a:extLst>
          </p:cNvPr>
          <p:cNvSpPr/>
          <p:nvPr/>
        </p:nvSpPr>
        <p:spPr>
          <a:xfrm>
            <a:off x="6568225" y="5167953"/>
            <a:ext cx="3940935" cy="1257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</a:rPr>
              <a:t>Le LID est séparé des autres lobes (sup. et moyen) par la scissure oblique (grande scissure)</a:t>
            </a:r>
          </a:p>
        </p:txBody>
      </p:sp>
    </p:spTree>
    <p:extLst>
      <p:ext uri="{BB962C8B-B14F-4D97-AF65-F5344CB8AC3E}">
        <p14:creationId xmlns:p14="http://schemas.microsoft.com/office/powerpoint/2010/main" val="2536074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64_TF78455520" id="{1B6B5A3F-3791-4D91-8BCC-053B27B038BF}" vid="{26B24478-322D-4DF5-BC15-C9CB3253BD4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Analyse de projet, tiré de 24Slides</Template>
  <TotalTime>0</TotalTime>
  <Words>468</Words>
  <Application>Microsoft Office PowerPoint</Application>
  <PresentationFormat>Grand écran</PresentationFormat>
  <Paragraphs>97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Segoe UI Light</vt:lpstr>
      <vt:lpstr>Thème Office</vt:lpstr>
      <vt:lpstr>Lobes pulmonaires Comment les reconnaitre ?</vt:lpstr>
      <vt:lpstr>Présentation PowerPoint</vt:lpstr>
      <vt:lpstr>Présentation PowerPoint</vt:lpstr>
      <vt:lpstr>Présentation PowerPoint</vt:lpstr>
      <vt:lpstr>LSD – Lobe supérieur droit</vt:lpstr>
      <vt:lpstr>LSD – Lobe supérieur droit</vt:lpstr>
      <vt:lpstr>LM – Lobe moyen</vt:lpstr>
      <vt:lpstr>LM – Lobe moyen</vt:lpstr>
      <vt:lpstr>LID – Lobe inférieur droit</vt:lpstr>
      <vt:lpstr>LID – Lobe inférieur droit</vt:lpstr>
      <vt:lpstr>Présentation PowerPoint</vt:lpstr>
      <vt:lpstr>LSG – Lobe supérieur gauche</vt:lpstr>
      <vt:lpstr>LSG – Lobe supérieur gauche</vt:lpstr>
      <vt:lpstr>LSG – Lobe supérieur gauche</vt:lpstr>
      <vt:lpstr>LIG – Lobe inférieur gauche</vt:lpstr>
      <vt:lpstr>LIG – Lobe inférieur gauche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2022-02-09T19:02:21Z</dcterms:created>
  <dcterms:modified xsi:type="dcterms:W3CDTF">2022-02-10T14:48:01Z</dcterms:modified>
</cp:coreProperties>
</file>