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9" r:id="rId1"/>
  </p:sldMasterIdLst>
  <p:notesMasterIdLst>
    <p:notesMasterId r:id="rId8"/>
  </p:notesMasterIdLst>
  <p:handoutMasterIdLst>
    <p:handoutMasterId r:id="rId9"/>
  </p:handoutMasterIdLst>
  <p:sldIdLst>
    <p:sldId id="256" r:id="rId2"/>
    <p:sldId id="258" r:id="rId3"/>
    <p:sldId id="259" r:id="rId4"/>
    <p:sldId id="260" r:id="rId5"/>
    <p:sldId id="261" r:id="rId6"/>
    <p:sldId id="262" r:id="rId7"/>
  </p:sldIdLst>
  <p:sldSz cx="12192000" cy="6858000"/>
  <p:notesSz cx="7010400" cy="92964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0" y="4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FD5DBA4-90D2-4D5A-8DD8-4D249660DC48}" type="datetimeFigureOut">
              <a:rPr lang="fr-CA" smtClean="0"/>
              <a:t>2017-01-24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6EC0CF7-D1B1-448B-91BA-74479226D87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74459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95F85AA-CB8C-403E-BF90-C2D5EF98F6EE}" type="datetimeFigureOut">
              <a:rPr lang="fr-CA" smtClean="0"/>
              <a:t>2017-01-24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fr-CA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2C4FD21-C83F-472D-A7C9-E1D88BFAE5D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146468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C4FD21-C83F-472D-A7C9-E1D88BFAE5D8}" type="slidenum">
              <a:rPr lang="fr-CA" smtClean="0"/>
              <a:t>3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599748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76279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935D4B04-730F-45EE-9D5C-C5E9768FBBE8}" type="datetimeFigureOut">
              <a:rPr lang="fr-CA" smtClean="0"/>
              <a:t>2017-01-24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63575" y="3226820"/>
            <a:ext cx="3859795" cy="304801"/>
          </a:xfrm>
        </p:spPr>
        <p:txBody>
          <a:bodyPr anchor="b"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fr-CA"/>
          </a:p>
        </p:txBody>
      </p:sp>
      <p:sp>
        <p:nvSpPr>
          <p:cNvPr id="17" name="Rectangle 16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/>
            </a:lvl1pPr>
          </a:lstStyle>
          <a:p>
            <a:fld id="{CFE826ED-8930-45CC-9C1B-00673D98894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04971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5945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2683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D4B04-730F-45EE-9D5C-C5E9768FBBE8}" type="datetimeFigureOut">
              <a:rPr lang="fr-CA" smtClean="0"/>
              <a:t>2017-01-24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13" name="Rectangle 12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826ED-8930-45CC-9C1B-00673D98894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50427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D4B04-730F-45EE-9D5C-C5E9768FBBE8}" type="datetimeFigureOut">
              <a:rPr lang="fr-CA" smtClean="0"/>
              <a:t>2017-01-24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13" name="Rectangle 12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826ED-8930-45CC-9C1B-00673D98894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912406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1" name="TextBox 10"/>
          <p:cNvSpPr txBox="1"/>
          <p:nvPr/>
        </p:nvSpPr>
        <p:spPr bwMode="gray">
          <a:xfrm>
            <a:off x="898295" y="603589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705137" y="261378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705034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86515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14393"/>
            <a:ext cx="8825659" cy="1012664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D4B04-730F-45EE-9D5C-C5E9768FBBE8}" type="datetimeFigureOut">
              <a:rPr lang="fr-CA" smtClean="0"/>
              <a:t>2017-01-24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24" name="Rectangle 23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826ED-8930-45CC-9C1B-00673D98894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973041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2404477"/>
            <a:ext cx="8825659" cy="178870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8587" y="5024967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D4B04-730F-45EE-9D5C-C5E9768FBBE8}" type="datetimeFigureOut">
              <a:rPr lang="fr-CA" smtClean="0"/>
              <a:t>2017-01-24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12" name="Rectangle 11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826ED-8930-45CC-9C1B-00673D98894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92865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09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87261"/>
            <a:ext cx="3129168" cy="28397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10999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87261"/>
            <a:ext cx="3145380" cy="28397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1" y="2603500"/>
            <a:ext cx="315744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87261"/>
            <a:ext cx="3161029" cy="283979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D4B04-730F-45EE-9D5C-C5E9768FBBE8}" type="datetimeFigureOut">
              <a:rPr lang="fr-CA" smtClean="0"/>
              <a:t>2017-01-24</a:t>
            </a:fld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826ED-8930-45CC-9C1B-00673D98894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087008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lvl1pPr>
              <a:defRPr sz="3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20744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1246"/>
            <a:ext cx="2691242" cy="158376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20745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5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42840"/>
            <a:ext cx="2691242" cy="155217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7"/>
            <a:ext cx="3050438" cy="92140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5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18992"/>
            <a:ext cx="2691242" cy="157601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09107"/>
            <a:ext cx="3054127" cy="89634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D4B04-730F-45EE-9D5C-C5E9768FBBE8}" type="datetimeFigureOut">
              <a:rPr lang="fr-CA" smtClean="0"/>
              <a:t>2017-01-24</a:t>
            </a:fld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826ED-8930-45CC-9C1B-00673D98894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544115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D4B04-730F-45EE-9D5C-C5E9768FBBE8}" type="datetimeFigureOut">
              <a:rPr lang="fr-CA" smtClean="0"/>
              <a:t>2017-01-24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826ED-8930-45CC-9C1B-00673D98894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292297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97430"/>
            <a:ext cx="1409965" cy="4729626"/>
          </a:xfrm>
        </p:spPr>
        <p:txBody>
          <a:bodyPr vert="eaVert" anchor="b" anchorCtr="0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97429"/>
            <a:ext cx="6247546" cy="4729627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D4B04-730F-45EE-9D5C-C5E9768FBBE8}" type="datetimeFigureOut">
              <a:rPr lang="fr-CA" smtClean="0"/>
              <a:t>2017-01-24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18" name="Rectangle 17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826ED-8930-45CC-9C1B-00673D98894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07632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D4B04-730F-45EE-9D5C-C5E9768FBBE8}" type="datetimeFigureOut">
              <a:rPr lang="fr-CA" smtClean="0"/>
              <a:t>2017-01-24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826ED-8930-45CC-9C1B-00673D98894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30850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4"/>
            <a:ext cx="4351023" cy="2283823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D4B04-730F-45EE-9D5C-C5E9768FBBE8}" type="datetimeFigureOut">
              <a:rPr lang="fr-CA" smtClean="0"/>
              <a:t>2017-01-24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826ED-8930-45CC-9C1B-00673D98894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84203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1368" y="2603500"/>
            <a:ext cx="4828744" cy="3416301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1" y="2603500"/>
            <a:ext cx="4825159" cy="3377705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D4B04-730F-45EE-9D5C-C5E9768FBBE8}" type="datetimeFigureOut">
              <a:rPr lang="fr-CA" smtClean="0"/>
              <a:t>2017-01-24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826ED-8930-45CC-9C1B-00673D98894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70856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36063"/>
            <a:ext cx="48251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212326"/>
            <a:ext cx="4825158" cy="2807476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1" y="2603499"/>
            <a:ext cx="4825160" cy="60882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212327"/>
            <a:ext cx="4825159" cy="2807474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D4B04-730F-45EE-9D5C-C5E9768FBBE8}" type="datetimeFigureOut">
              <a:rPr lang="fr-CA" smtClean="0"/>
              <a:t>2017-01-24</a:t>
            </a:fld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826ED-8930-45CC-9C1B-00673D98894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36344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D4B04-730F-45EE-9D5C-C5E9768FBBE8}" type="datetimeFigureOut">
              <a:rPr lang="fr-CA" smtClean="0"/>
              <a:t>2017-01-24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826ED-8930-45CC-9C1B-00673D98894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34488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D4B04-730F-45EE-9D5C-C5E9768FBBE8}" type="datetimeFigureOut">
              <a:rPr lang="fr-CA" smtClean="0"/>
              <a:t>2017-01-24</a:t>
            </a:fld>
            <a:endParaRPr lang="fr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Rectangle 5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826ED-8930-45CC-9C1B-00673D98894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78641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D4B04-730F-45EE-9D5C-C5E9768FBBE8}" type="datetimeFigureOut">
              <a:rPr lang="fr-CA" smtClean="0"/>
              <a:t>2017-01-24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826ED-8930-45CC-9C1B-00673D98894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51613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2" y="1143000"/>
            <a:ext cx="3227192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D4B04-730F-45EE-9D5C-C5E9768FBBE8}" type="datetimeFigureOut">
              <a:rPr lang="fr-CA" smtClean="0"/>
              <a:t>2017-01-24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826ED-8930-45CC-9C1B-00673D98894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16411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Oval 4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9" name="Oval 3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Oval 3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9" name="Oval 48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9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fr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407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935D4B04-730F-45EE-9D5C-C5E9768FBBE8}" type="datetimeFigureOut">
              <a:rPr lang="fr-CA" smtClean="0"/>
              <a:t>2017-01-24</a:t>
            </a:fld>
            <a:endParaRPr lang="fr-CA"/>
          </a:p>
        </p:txBody>
      </p:sp>
      <p:sp>
        <p:nvSpPr>
          <p:cNvPr id="20" name="Rectangle 19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CFE826ED-8930-45CC-9C1B-00673D98894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69486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0" r:id="rId1"/>
    <p:sldLayoutId id="2147483911" r:id="rId2"/>
    <p:sldLayoutId id="2147483912" r:id="rId3"/>
    <p:sldLayoutId id="2147483913" r:id="rId4"/>
    <p:sldLayoutId id="2147483914" r:id="rId5"/>
    <p:sldLayoutId id="2147483915" r:id="rId6"/>
    <p:sldLayoutId id="2147483916" r:id="rId7"/>
    <p:sldLayoutId id="2147483917" r:id="rId8"/>
    <p:sldLayoutId id="2147483918" r:id="rId9"/>
    <p:sldLayoutId id="2147483919" r:id="rId10"/>
    <p:sldLayoutId id="2147483920" r:id="rId11"/>
    <p:sldLayoutId id="2147483921" r:id="rId12"/>
    <p:sldLayoutId id="2147483922" r:id="rId13"/>
    <p:sldLayoutId id="2147483923" r:id="rId14"/>
    <p:sldLayoutId id="2147483924" r:id="rId15"/>
    <p:sldLayoutId id="2147483925" r:id="rId16"/>
    <p:sldLayoutId id="2147483926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54955" y="1169773"/>
            <a:ext cx="9424440" cy="3607608"/>
          </a:xfr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fr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925033" y="4777379"/>
            <a:ext cx="10143459" cy="879141"/>
          </a:xfrm>
        </p:spPr>
        <p:txBody>
          <a:bodyPr>
            <a:noAutofit/>
          </a:bodyPr>
          <a:lstStyle/>
          <a:p>
            <a:r>
              <a:rPr lang="fr-CA" sz="6600" dirty="0" smtClean="0"/>
              <a:t>L’adaptation humaine</a:t>
            </a:r>
            <a:endParaRPr lang="fr-CA" sz="6600" dirty="0"/>
          </a:p>
        </p:txBody>
      </p:sp>
    </p:spTree>
    <p:extLst>
      <p:ext uri="{BB962C8B-B14F-4D97-AF65-F5344CB8AC3E}">
        <p14:creationId xmlns:p14="http://schemas.microsoft.com/office/powerpoint/2010/main" val="11639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/>
          <p:cNvSpPr txBox="1">
            <a:spLocks/>
          </p:cNvSpPr>
          <p:nvPr/>
        </p:nvSpPr>
        <p:spPr bwMode="gray">
          <a:xfrm>
            <a:off x="437383" y="1024590"/>
            <a:ext cx="11082172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0" i="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CA" dirty="0" smtClean="0"/>
              <a:t>Les composantes de l’adaptation humaine </a:t>
            </a:r>
            <a:r>
              <a:rPr lang="fr-CA" dirty="0" smtClean="0"/>
              <a:t>p.3-4</a:t>
            </a:r>
            <a:endParaRPr lang="fr-CA" dirty="0"/>
          </a:p>
        </p:txBody>
      </p:sp>
      <p:sp>
        <p:nvSpPr>
          <p:cNvPr id="4" name="ZoneTexte 3"/>
          <p:cNvSpPr txBox="1"/>
          <p:nvPr/>
        </p:nvSpPr>
        <p:spPr>
          <a:xfrm>
            <a:off x="5125775" y="2331040"/>
            <a:ext cx="2573079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CA" dirty="0" smtClean="0"/>
              <a:t>Adaptation humaine</a:t>
            </a:r>
            <a:endParaRPr lang="fr-CA" dirty="0"/>
          </a:p>
        </p:txBody>
      </p:sp>
      <p:cxnSp>
        <p:nvCxnSpPr>
          <p:cNvPr id="6" name="Connecteur droit 5"/>
          <p:cNvCxnSpPr/>
          <p:nvPr/>
        </p:nvCxnSpPr>
        <p:spPr>
          <a:xfrm flipH="1">
            <a:off x="6412315" y="2708495"/>
            <a:ext cx="1" cy="36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7806512" y="3303650"/>
            <a:ext cx="2573079" cy="92333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CA" dirty="0" smtClean="0"/>
              <a:t>Composantes reliées à l’environnement</a:t>
            </a:r>
          </a:p>
          <a:p>
            <a:pPr algn="ctr"/>
            <a:endParaRPr lang="fr-CA" dirty="0"/>
          </a:p>
        </p:txBody>
      </p:sp>
      <p:sp>
        <p:nvSpPr>
          <p:cNvPr id="8" name="ZoneTexte 7"/>
          <p:cNvSpPr txBox="1"/>
          <p:nvPr/>
        </p:nvSpPr>
        <p:spPr>
          <a:xfrm>
            <a:off x="2126512" y="3314921"/>
            <a:ext cx="2573079" cy="92333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CA" dirty="0" smtClean="0"/>
              <a:t>Composantes reliées à l’individu</a:t>
            </a:r>
          </a:p>
          <a:p>
            <a:pPr algn="ctr"/>
            <a:endParaRPr lang="fr-CA" dirty="0"/>
          </a:p>
        </p:txBody>
      </p:sp>
      <p:sp>
        <p:nvSpPr>
          <p:cNvPr id="9" name="ZoneTexte 8"/>
          <p:cNvSpPr txBox="1"/>
          <p:nvPr/>
        </p:nvSpPr>
        <p:spPr>
          <a:xfrm>
            <a:off x="1024268" y="4658168"/>
            <a:ext cx="1435395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CA" dirty="0" smtClean="0"/>
              <a:t>Bagage héréditaire</a:t>
            </a:r>
            <a:endParaRPr lang="fr-CA" dirty="0"/>
          </a:p>
        </p:txBody>
      </p:sp>
      <p:cxnSp>
        <p:nvCxnSpPr>
          <p:cNvPr id="11" name="Connecteur droit 10"/>
          <p:cNvCxnSpPr/>
          <p:nvPr/>
        </p:nvCxnSpPr>
        <p:spPr>
          <a:xfrm>
            <a:off x="3413051" y="3072809"/>
            <a:ext cx="580892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>
            <a:endCxn id="8" idx="0"/>
          </p:cNvCxnSpPr>
          <p:nvPr/>
        </p:nvCxnSpPr>
        <p:spPr>
          <a:xfrm>
            <a:off x="3413051" y="3072809"/>
            <a:ext cx="1" cy="242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>
            <a:off x="9221973" y="3072809"/>
            <a:ext cx="1" cy="242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>
            <a:stCxn id="8" idx="2"/>
          </p:cNvCxnSpPr>
          <p:nvPr/>
        </p:nvCxnSpPr>
        <p:spPr>
          <a:xfrm>
            <a:off x="3413052" y="4238251"/>
            <a:ext cx="0" cy="1104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>
            <a:off x="9216656" y="4226980"/>
            <a:ext cx="5317" cy="1306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>
            <a:off x="1741965" y="4348716"/>
            <a:ext cx="32996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ZoneTexte 22"/>
          <p:cNvSpPr txBox="1"/>
          <p:nvPr/>
        </p:nvSpPr>
        <p:spPr>
          <a:xfrm>
            <a:off x="2668773" y="4671881"/>
            <a:ext cx="1488558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CA" dirty="0" smtClean="0"/>
              <a:t>Histoire personnelle</a:t>
            </a:r>
            <a:endParaRPr lang="fr-CA" dirty="0"/>
          </a:p>
        </p:txBody>
      </p:sp>
      <p:sp>
        <p:nvSpPr>
          <p:cNvPr id="24" name="ZoneTexte 23"/>
          <p:cNvSpPr txBox="1"/>
          <p:nvPr/>
        </p:nvSpPr>
        <p:spPr>
          <a:xfrm>
            <a:off x="4323908" y="4658168"/>
            <a:ext cx="1435395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CA" dirty="0" smtClean="0"/>
              <a:t>Marge de liberté</a:t>
            </a:r>
            <a:endParaRPr lang="fr-CA" dirty="0"/>
          </a:p>
        </p:txBody>
      </p:sp>
      <p:cxnSp>
        <p:nvCxnSpPr>
          <p:cNvPr id="28" name="Connecteur droit 27"/>
          <p:cNvCxnSpPr>
            <a:endCxn id="9" idx="0"/>
          </p:cNvCxnSpPr>
          <p:nvPr/>
        </p:nvCxnSpPr>
        <p:spPr>
          <a:xfrm>
            <a:off x="1741965" y="4348716"/>
            <a:ext cx="1" cy="3094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>
            <a:off x="5041604" y="4362429"/>
            <a:ext cx="1" cy="3094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29"/>
          <p:cNvCxnSpPr>
            <a:endCxn id="23" idx="0"/>
          </p:cNvCxnSpPr>
          <p:nvPr/>
        </p:nvCxnSpPr>
        <p:spPr>
          <a:xfrm flipH="1">
            <a:off x="3413052" y="4293118"/>
            <a:ext cx="4428" cy="3787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ZoneTexte 34"/>
          <p:cNvSpPr txBox="1"/>
          <p:nvPr/>
        </p:nvSpPr>
        <p:spPr>
          <a:xfrm>
            <a:off x="8384438" y="4702657"/>
            <a:ext cx="1671084" cy="58477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CA" sz="1600" dirty="0" smtClean="0"/>
              <a:t>Environnement macrosocial</a:t>
            </a:r>
            <a:endParaRPr lang="fr-CA" sz="1600" dirty="0"/>
          </a:p>
        </p:txBody>
      </p:sp>
      <p:sp>
        <p:nvSpPr>
          <p:cNvPr id="36" name="ZoneTexte 35"/>
          <p:cNvSpPr txBox="1"/>
          <p:nvPr/>
        </p:nvSpPr>
        <p:spPr>
          <a:xfrm>
            <a:off x="6538023" y="4684458"/>
            <a:ext cx="1720707" cy="58477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CA" sz="1600" dirty="0" smtClean="0"/>
              <a:t>Environnement naturel</a:t>
            </a:r>
            <a:endParaRPr lang="fr-CA" sz="1600" dirty="0"/>
          </a:p>
        </p:txBody>
      </p:sp>
      <p:sp>
        <p:nvSpPr>
          <p:cNvPr id="37" name="ZoneTexte 36"/>
          <p:cNvSpPr txBox="1"/>
          <p:nvPr/>
        </p:nvSpPr>
        <p:spPr>
          <a:xfrm>
            <a:off x="10181230" y="4702657"/>
            <a:ext cx="1674628" cy="58477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CA" sz="1600" dirty="0" smtClean="0"/>
              <a:t>Environnement microsocial</a:t>
            </a:r>
            <a:endParaRPr lang="fr-CA" sz="1600" dirty="0"/>
          </a:p>
        </p:txBody>
      </p:sp>
      <p:cxnSp>
        <p:nvCxnSpPr>
          <p:cNvPr id="38" name="Connecteur droit 37"/>
          <p:cNvCxnSpPr/>
          <p:nvPr/>
        </p:nvCxnSpPr>
        <p:spPr>
          <a:xfrm>
            <a:off x="7414768" y="4357645"/>
            <a:ext cx="3603776" cy="109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42"/>
          <p:cNvCxnSpPr/>
          <p:nvPr/>
        </p:nvCxnSpPr>
        <p:spPr>
          <a:xfrm>
            <a:off x="11009241" y="4375006"/>
            <a:ext cx="1" cy="3094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43"/>
          <p:cNvCxnSpPr/>
          <p:nvPr/>
        </p:nvCxnSpPr>
        <p:spPr>
          <a:xfrm>
            <a:off x="9221973" y="4368568"/>
            <a:ext cx="1" cy="3094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cteur droit 44"/>
          <p:cNvCxnSpPr/>
          <p:nvPr/>
        </p:nvCxnSpPr>
        <p:spPr>
          <a:xfrm>
            <a:off x="7414768" y="4388442"/>
            <a:ext cx="1" cy="3094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http://www.autourdelalune.com/images/stories/images_a2l/zodbal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08511" y="1825255"/>
            <a:ext cx="1463103" cy="1247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8" name="ZoneTexte 47"/>
          <p:cNvSpPr txBox="1"/>
          <p:nvPr/>
        </p:nvSpPr>
        <p:spPr>
          <a:xfrm>
            <a:off x="5476096" y="3193865"/>
            <a:ext cx="187243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1600" dirty="0" smtClean="0">
                <a:solidFill>
                  <a:srgbClr val="0070C0"/>
                </a:solidFill>
              </a:rPr>
              <a:t>Équilibre: </a:t>
            </a:r>
          </a:p>
          <a:p>
            <a:pPr algn="ctr"/>
            <a:r>
              <a:rPr lang="fr-CA" sz="1600" dirty="0" smtClean="0">
                <a:solidFill>
                  <a:srgbClr val="0070C0"/>
                </a:solidFill>
              </a:rPr>
              <a:t>Bien-être interne et externe</a:t>
            </a:r>
            <a:endParaRPr lang="fr-CA" sz="1600" dirty="0">
              <a:solidFill>
                <a:srgbClr val="0070C0"/>
              </a:solidFill>
            </a:endParaRPr>
          </a:p>
        </p:txBody>
      </p:sp>
      <p:sp>
        <p:nvSpPr>
          <p:cNvPr id="51" name="ZoneTexte 50"/>
          <p:cNvSpPr txBox="1"/>
          <p:nvPr/>
        </p:nvSpPr>
        <p:spPr>
          <a:xfrm>
            <a:off x="2193866" y="3878175"/>
            <a:ext cx="25057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400" dirty="0" smtClean="0">
                <a:solidFill>
                  <a:srgbClr val="0070C0"/>
                </a:solidFill>
              </a:rPr>
              <a:t>Réalité interne (</a:t>
            </a:r>
            <a:r>
              <a:rPr lang="fr-CA" sz="1400" dirty="0" err="1" smtClean="0">
                <a:solidFill>
                  <a:srgbClr val="0070C0"/>
                </a:solidFill>
              </a:rPr>
              <a:t>biopsycho</a:t>
            </a:r>
            <a:r>
              <a:rPr lang="fr-CA" sz="1400" dirty="0" smtClean="0">
                <a:solidFill>
                  <a:srgbClr val="0070C0"/>
                </a:solidFill>
              </a:rPr>
              <a:t>)</a:t>
            </a:r>
            <a:endParaRPr lang="fr-CA" sz="1400" dirty="0">
              <a:solidFill>
                <a:srgbClr val="0070C0"/>
              </a:solidFill>
            </a:endParaRPr>
          </a:p>
        </p:txBody>
      </p:sp>
      <p:sp>
        <p:nvSpPr>
          <p:cNvPr id="53" name="ZoneTexte 52"/>
          <p:cNvSpPr txBox="1"/>
          <p:nvPr/>
        </p:nvSpPr>
        <p:spPr>
          <a:xfrm>
            <a:off x="8031637" y="3892891"/>
            <a:ext cx="23479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400" dirty="0" smtClean="0">
                <a:solidFill>
                  <a:srgbClr val="0070C0"/>
                </a:solidFill>
              </a:rPr>
              <a:t>Réalité externe (sociale)</a:t>
            </a:r>
            <a:endParaRPr lang="fr-CA" sz="1400" dirty="0">
              <a:solidFill>
                <a:srgbClr val="0070C0"/>
              </a:solidFill>
            </a:endParaRPr>
          </a:p>
        </p:txBody>
      </p:sp>
      <p:sp>
        <p:nvSpPr>
          <p:cNvPr id="52" name="ZoneTexte 51"/>
          <p:cNvSpPr txBox="1"/>
          <p:nvPr/>
        </p:nvSpPr>
        <p:spPr>
          <a:xfrm>
            <a:off x="1321979" y="5460061"/>
            <a:ext cx="8399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400" dirty="0">
                <a:solidFill>
                  <a:srgbClr val="0070C0"/>
                </a:solidFill>
              </a:rPr>
              <a:t>G</a:t>
            </a:r>
            <a:r>
              <a:rPr lang="fr-CA" sz="1400" dirty="0" smtClean="0">
                <a:solidFill>
                  <a:srgbClr val="0070C0"/>
                </a:solidFill>
              </a:rPr>
              <a:t>ènes</a:t>
            </a:r>
            <a:endParaRPr lang="fr-CA" sz="1400" dirty="0">
              <a:solidFill>
                <a:srgbClr val="0070C0"/>
              </a:solidFill>
            </a:endParaRPr>
          </a:p>
        </p:txBody>
      </p:sp>
      <p:sp>
        <p:nvSpPr>
          <p:cNvPr id="55" name="ZoneTexte 54"/>
          <p:cNvSpPr txBox="1"/>
          <p:nvPr/>
        </p:nvSpPr>
        <p:spPr>
          <a:xfrm>
            <a:off x="4284455" y="5361685"/>
            <a:ext cx="16718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400" dirty="0" smtClean="0">
                <a:solidFill>
                  <a:srgbClr val="0070C0"/>
                </a:solidFill>
              </a:rPr>
              <a:t>Liberté intérieure</a:t>
            </a:r>
          </a:p>
          <a:p>
            <a:r>
              <a:rPr lang="fr-CA" sz="1400" dirty="0" smtClean="0">
                <a:solidFill>
                  <a:srgbClr val="0070C0"/>
                </a:solidFill>
              </a:rPr>
              <a:t>Pouvoir (volonté)</a:t>
            </a:r>
          </a:p>
          <a:p>
            <a:r>
              <a:rPr lang="fr-CA" sz="1400" dirty="0" smtClean="0">
                <a:solidFill>
                  <a:srgbClr val="0070C0"/>
                </a:solidFill>
              </a:rPr>
              <a:t>Décision, action (choix)</a:t>
            </a:r>
            <a:endParaRPr lang="fr-CA" sz="1400" dirty="0">
              <a:solidFill>
                <a:srgbClr val="0070C0"/>
              </a:solidFill>
            </a:endParaRPr>
          </a:p>
        </p:txBody>
      </p:sp>
      <p:sp>
        <p:nvSpPr>
          <p:cNvPr id="56" name="ZoneTexte 55"/>
          <p:cNvSpPr txBox="1"/>
          <p:nvPr/>
        </p:nvSpPr>
        <p:spPr>
          <a:xfrm>
            <a:off x="2814090" y="5398507"/>
            <a:ext cx="12652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1400" dirty="0" smtClean="0">
                <a:solidFill>
                  <a:srgbClr val="0070C0"/>
                </a:solidFill>
              </a:rPr>
              <a:t>Vécu de la personne</a:t>
            </a:r>
            <a:endParaRPr lang="fr-CA" sz="1400" dirty="0">
              <a:solidFill>
                <a:srgbClr val="0070C0"/>
              </a:solidFill>
            </a:endParaRPr>
          </a:p>
        </p:txBody>
      </p:sp>
      <p:sp>
        <p:nvSpPr>
          <p:cNvPr id="57" name="ZoneTexte 56"/>
          <p:cNvSpPr txBox="1"/>
          <p:nvPr/>
        </p:nvSpPr>
        <p:spPr>
          <a:xfrm>
            <a:off x="6316287" y="5335533"/>
            <a:ext cx="197212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1400" dirty="0" smtClean="0">
                <a:solidFill>
                  <a:srgbClr val="0070C0"/>
                </a:solidFill>
              </a:rPr>
              <a:t>L’air, l’eau, le bruit, les transformations physiques (ex. réseau routier, usine) Objets </a:t>
            </a:r>
            <a:endParaRPr lang="fr-CA" sz="1400" dirty="0">
              <a:solidFill>
                <a:srgbClr val="0070C0"/>
              </a:solidFill>
            </a:endParaRPr>
          </a:p>
        </p:txBody>
      </p:sp>
      <p:pic>
        <p:nvPicPr>
          <p:cNvPr id="54" name="Image 5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0101" y="6392100"/>
            <a:ext cx="353243" cy="353243"/>
          </a:xfrm>
          <a:prstGeom prst="rect">
            <a:avLst/>
          </a:prstGeom>
        </p:spPr>
      </p:pic>
      <p:pic>
        <p:nvPicPr>
          <p:cNvPr id="58" name="Image 5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724932">
            <a:off x="7463169" y="6315952"/>
            <a:ext cx="327716" cy="528422"/>
          </a:xfrm>
          <a:prstGeom prst="rect">
            <a:avLst/>
          </a:prstGeom>
        </p:spPr>
      </p:pic>
      <p:sp>
        <p:nvSpPr>
          <p:cNvPr id="61" name="ZoneTexte 60"/>
          <p:cNvSpPr txBox="1"/>
          <p:nvPr/>
        </p:nvSpPr>
        <p:spPr>
          <a:xfrm>
            <a:off x="8193184" y="5317100"/>
            <a:ext cx="2220587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400" dirty="0" smtClean="0">
                <a:solidFill>
                  <a:srgbClr val="0070C0"/>
                </a:solidFill>
              </a:rPr>
              <a:t>Ensemble social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sz="1400" dirty="0" smtClean="0">
                <a:solidFill>
                  <a:srgbClr val="0070C0"/>
                </a:solidFill>
              </a:rPr>
              <a:t>Économiques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sz="1400" dirty="0" smtClean="0">
                <a:solidFill>
                  <a:srgbClr val="0070C0"/>
                </a:solidFill>
              </a:rPr>
              <a:t>Politiques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sz="1400" dirty="0" smtClean="0">
                <a:solidFill>
                  <a:srgbClr val="0070C0"/>
                </a:solidFill>
              </a:rPr>
              <a:t>Socio-culturelles</a:t>
            </a:r>
          </a:p>
          <a:p>
            <a:pPr algn="ctr"/>
            <a:r>
              <a:rPr lang="fr-CA" sz="1400" dirty="0" smtClean="0">
                <a:solidFill>
                  <a:srgbClr val="0070C0"/>
                </a:solidFill>
              </a:rPr>
              <a:t>(conditions, coutumes, lois, droits, valeurs, principes, culture)</a:t>
            </a:r>
            <a:endParaRPr lang="fr-CA" sz="1400" dirty="0">
              <a:solidFill>
                <a:srgbClr val="0070C0"/>
              </a:solidFill>
            </a:endParaRPr>
          </a:p>
        </p:txBody>
      </p:sp>
      <p:sp>
        <p:nvSpPr>
          <p:cNvPr id="62" name="ZoneTexte 61"/>
          <p:cNvSpPr txBox="1"/>
          <p:nvPr/>
        </p:nvSpPr>
        <p:spPr>
          <a:xfrm>
            <a:off x="10219878" y="5335533"/>
            <a:ext cx="1972122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400" dirty="0" smtClean="0">
                <a:solidFill>
                  <a:srgbClr val="0070C0"/>
                </a:solidFill>
              </a:rPr>
              <a:t>Entourage immédiat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sz="1400" dirty="0" smtClean="0">
                <a:solidFill>
                  <a:srgbClr val="0070C0"/>
                </a:solidFill>
              </a:rPr>
              <a:t>Famille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sz="1400" dirty="0" smtClean="0">
                <a:solidFill>
                  <a:srgbClr val="0070C0"/>
                </a:solidFill>
              </a:rPr>
              <a:t>Voisins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sz="1400" dirty="0" smtClean="0">
                <a:solidFill>
                  <a:srgbClr val="0070C0"/>
                </a:solidFill>
              </a:rPr>
              <a:t>Collègues, milieu de travail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sz="1400" dirty="0" smtClean="0">
                <a:solidFill>
                  <a:srgbClr val="0070C0"/>
                </a:solidFill>
              </a:rPr>
              <a:t>Amis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sz="1400" dirty="0" smtClean="0">
                <a:solidFill>
                  <a:srgbClr val="0070C0"/>
                </a:solidFill>
              </a:rPr>
              <a:t>Quartier, école</a:t>
            </a:r>
          </a:p>
        </p:txBody>
      </p:sp>
    </p:spTree>
    <p:extLst>
      <p:ext uri="{BB962C8B-B14F-4D97-AF65-F5344CB8AC3E}">
        <p14:creationId xmlns:p14="http://schemas.microsoft.com/office/powerpoint/2010/main" val="2063640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51" grpId="0"/>
      <p:bldP spid="53" grpId="0"/>
      <p:bldP spid="52" grpId="0"/>
      <p:bldP spid="55" grpId="0"/>
      <p:bldP spid="56" grpId="0"/>
      <p:bldP spid="57" grpId="0"/>
      <p:bldP spid="61" grpId="0"/>
      <p:bldP spid="6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73810" y="1791525"/>
            <a:ext cx="4774503" cy="2283823"/>
          </a:xfrm>
        </p:spPr>
        <p:txBody>
          <a:bodyPr/>
          <a:lstStyle/>
          <a:p>
            <a:r>
              <a:rPr lang="fr-CA" dirty="0" smtClean="0"/>
              <a:t>Définition de l’adaptation </a:t>
            </a:r>
            <a:r>
              <a:rPr lang="fr-CA" dirty="0" smtClean="0"/>
              <a:t>biopsychosociale p.5</a:t>
            </a:r>
            <a:endParaRPr lang="fr-CA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636470" y="1216058"/>
            <a:ext cx="5344998" cy="2243579"/>
          </a:xfrm>
        </p:spPr>
        <p:txBody>
          <a:bodyPr>
            <a:normAutofit/>
          </a:bodyPr>
          <a:lstStyle/>
          <a:p>
            <a:r>
              <a:rPr lang="fr-CA" dirty="0" smtClean="0"/>
              <a:t>L’adaptation biopsychosociale se définit comme L’__________________</a:t>
            </a:r>
          </a:p>
          <a:p>
            <a:r>
              <a:rPr lang="fr-CA" dirty="0" smtClean="0"/>
              <a:t>Ou la recherche ____________ entre le _______________ et le ________________ dans certaines situations données.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2187654" y="3902697"/>
            <a:ext cx="39821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dirty="0" smtClean="0"/>
              <a:t>Individu / Environnement</a:t>
            </a:r>
          </a:p>
          <a:p>
            <a:r>
              <a:rPr lang="fr-CA" sz="2400" dirty="0" smtClean="0"/>
              <a:t>Interne /  Externe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9040305" y="1810379"/>
            <a:ext cx="12349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/>
              <a:t>équilibre</a:t>
            </a:r>
            <a:endParaRPr lang="fr-CA" dirty="0"/>
          </a:p>
        </p:txBody>
      </p:sp>
      <p:sp>
        <p:nvSpPr>
          <p:cNvPr id="9" name="ZoneTexte 8"/>
          <p:cNvSpPr txBox="1"/>
          <p:nvPr/>
        </p:nvSpPr>
        <p:spPr>
          <a:xfrm>
            <a:off x="9040306" y="2198565"/>
            <a:ext cx="15177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d</a:t>
            </a:r>
            <a:r>
              <a:rPr lang="fr-CA" dirty="0" smtClean="0"/>
              <a:t>’équilibre</a:t>
            </a:r>
            <a:endParaRPr lang="fr-CA" dirty="0"/>
          </a:p>
        </p:txBody>
      </p:sp>
      <p:sp>
        <p:nvSpPr>
          <p:cNvPr id="10" name="ZoneTexte 9"/>
          <p:cNvSpPr txBox="1"/>
          <p:nvPr/>
        </p:nvSpPr>
        <p:spPr>
          <a:xfrm>
            <a:off x="6636470" y="2539326"/>
            <a:ext cx="2092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b</a:t>
            </a:r>
            <a:r>
              <a:rPr lang="fr-CA" dirty="0" smtClean="0"/>
              <a:t>ien-être interne</a:t>
            </a:r>
            <a:endParaRPr lang="fr-CA" dirty="0"/>
          </a:p>
        </p:txBody>
      </p:sp>
      <p:sp>
        <p:nvSpPr>
          <p:cNvPr id="11" name="ZoneTexte 10"/>
          <p:cNvSpPr txBox="1"/>
          <p:nvPr/>
        </p:nvSpPr>
        <p:spPr>
          <a:xfrm>
            <a:off x="9308969" y="2539326"/>
            <a:ext cx="22379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b</a:t>
            </a:r>
            <a:r>
              <a:rPr lang="fr-CA" dirty="0" smtClean="0"/>
              <a:t>ien-être externe</a:t>
            </a:r>
            <a:endParaRPr lang="fr-CA" dirty="0"/>
          </a:p>
        </p:txBody>
      </p:sp>
      <p:sp>
        <p:nvSpPr>
          <p:cNvPr id="13" name="Espace réservé du texte 2"/>
          <p:cNvSpPr txBox="1">
            <a:spLocks/>
          </p:cNvSpPr>
          <p:nvPr/>
        </p:nvSpPr>
        <p:spPr>
          <a:xfrm>
            <a:off x="6636470" y="3800398"/>
            <a:ext cx="5344998" cy="23647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000" b="0" i="0" kern="1200" cap="all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CA" dirty="0" smtClean="0"/>
              <a:t>Important: Toute conduite humaine est un _____________________________</a:t>
            </a:r>
          </a:p>
          <a:p>
            <a:r>
              <a:rPr lang="fr-CA" dirty="0" smtClean="0"/>
              <a:t>Et l’adaptation suppose que l’individu doit s’adapter à son ___________________ en le _______________ s’il le faut.  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8173039" y="4307302"/>
            <a:ext cx="23849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e</a:t>
            </a:r>
            <a:r>
              <a:rPr lang="fr-CA" dirty="0" smtClean="0"/>
              <a:t>ffort d’adaptation</a:t>
            </a:r>
            <a:endParaRPr lang="fr-CA" dirty="0"/>
          </a:p>
        </p:txBody>
      </p:sp>
      <p:sp>
        <p:nvSpPr>
          <p:cNvPr id="16" name="ZoneTexte 15"/>
          <p:cNvSpPr txBox="1"/>
          <p:nvPr/>
        </p:nvSpPr>
        <p:spPr>
          <a:xfrm>
            <a:off x="8235222" y="431819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CA" dirty="0"/>
          </a:p>
        </p:txBody>
      </p:sp>
      <p:sp>
        <p:nvSpPr>
          <p:cNvPr id="17" name="ZoneTexte 16"/>
          <p:cNvSpPr txBox="1"/>
          <p:nvPr/>
        </p:nvSpPr>
        <p:spPr>
          <a:xfrm>
            <a:off x="6956981" y="5327007"/>
            <a:ext cx="20833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/>
              <a:t>environnement</a:t>
            </a:r>
            <a:endParaRPr lang="fr-CA" dirty="0"/>
          </a:p>
        </p:txBody>
      </p:sp>
      <p:sp>
        <p:nvSpPr>
          <p:cNvPr id="18" name="ZoneTexte 17"/>
          <p:cNvSpPr txBox="1"/>
          <p:nvPr/>
        </p:nvSpPr>
        <p:spPr>
          <a:xfrm>
            <a:off x="10147954" y="5327007"/>
            <a:ext cx="2154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/>
              <a:t>modifiant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696359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  <p:bldP spid="10" grpId="0"/>
      <p:bldP spid="11" grpId="0"/>
      <p:bldP spid="14" grpId="0"/>
      <p:bldP spid="17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26675" y="2215731"/>
            <a:ext cx="4491700" cy="2283823"/>
          </a:xfrm>
        </p:spPr>
        <p:txBody>
          <a:bodyPr/>
          <a:lstStyle/>
          <a:p>
            <a:r>
              <a:rPr lang="fr-CA" dirty="0"/>
              <a:t>Définition de </a:t>
            </a:r>
            <a:r>
              <a:rPr lang="fr-CA" dirty="0" smtClean="0"/>
              <a:t>l’inadaptation biopsychosociale</a:t>
            </a:r>
            <a:br>
              <a:rPr lang="fr-CA" dirty="0" smtClean="0"/>
            </a:br>
            <a:r>
              <a:rPr lang="fr-CA" dirty="0" smtClean="0"/>
              <a:t>p.5</a:t>
            </a:r>
            <a:endParaRPr lang="fr-CA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641035" y="1405025"/>
            <a:ext cx="5048202" cy="1111932"/>
          </a:xfrm>
        </p:spPr>
        <p:txBody>
          <a:bodyPr/>
          <a:lstStyle/>
          <a:p>
            <a:r>
              <a:rPr lang="fr-CA" dirty="0" smtClean="0"/>
              <a:t>Inadaptation = _____________________</a:t>
            </a:r>
            <a:endParaRPr lang="fr-CA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3546" y="571255"/>
            <a:ext cx="3015131" cy="1945702"/>
          </a:xfrm>
          <a:prstGeom prst="rect">
            <a:avLst/>
          </a:prstGeom>
        </p:spPr>
      </p:pic>
      <p:sp>
        <p:nvSpPr>
          <p:cNvPr id="5" name="Espace réservé du texte 2"/>
          <p:cNvSpPr txBox="1">
            <a:spLocks/>
          </p:cNvSpPr>
          <p:nvPr/>
        </p:nvSpPr>
        <p:spPr>
          <a:xfrm>
            <a:off x="6641035" y="2584946"/>
            <a:ext cx="5302726" cy="34199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000" b="0" i="0" kern="1200" cap="all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CA" dirty="0" smtClean="0"/>
              <a:t>Trois possibilités =</a:t>
            </a:r>
          </a:p>
          <a:p>
            <a:r>
              <a:rPr lang="fr-CA" dirty="0" smtClean="0"/>
              <a:t>Adaptation interne et inadaptation externe</a:t>
            </a:r>
          </a:p>
          <a:p>
            <a:r>
              <a:rPr lang="fr-CA" dirty="0" smtClean="0"/>
              <a:t>Inadaptation interne et adaptation externe</a:t>
            </a:r>
          </a:p>
          <a:p>
            <a:r>
              <a:rPr lang="fr-CA" dirty="0" smtClean="0"/>
              <a:t>inadaptation INTERNE ET INADAPTATION EXTERNE</a:t>
            </a:r>
            <a:endParaRPr lang="fr-CA" dirty="0"/>
          </a:p>
        </p:txBody>
      </p:sp>
      <p:sp>
        <p:nvSpPr>
          <p:cNvPr id="7" name="ZoneTexte 6"/>
          <p:cNvSpPr txBox="1"/>
          <p:nvPr/>
        </p:nvSpPr>
        <p:spPr>
          <a:xfrm>
            <a:off x="9165136" y="1772455"/>
            <a:ext cx="2865748" cy="3770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/>
              <a:t>DÉSÉQUILIBRE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688340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10345747" cy="728480"/>
          </a:xfrm>
        </p:spPr>
        <p:txBody>
          <a:bodyPr/>
          <a:lstStyle/>
          <a:p>
            <a:r>
              <a:rPr lang="fr-CA" dirty="0" smtClean="0"/>
              <a:t>Les phases du processus de l’adaptation biopsychosociale </a:t>
            </a:r>
            <a:r>
              <a:rPr lang="fr-CA" dirty="0" smtClean="0"/>
              <a:t>p.5-6</a:t>
            </a:r>
            <a:endParaRPr lang="fr-CA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154953" y="4532844"/>
            <a:ext cx="3049781" cy="576263"/>
          </a:xfrm>
        </p:spPr>
        <p:txBody>
          <a:bodyPr/>
          <a:lstStyle/>
          <a:p>
            <a:r>
              <a:rPr lang="fr-CA" sz="1600" dirty="0" smtClean="0"/>
              <a:t>Les facteurs d’inadaptation ou la genèse des difficultés</a:t>
            </a:r>
            <a:endParaRPr lang="fr-CA" sz="1600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half" idx="18"/>
          </p:nvPr>
        </p:nvSpPr>
        <p:spPr/>
        <p:txBody>
          <a:bodyPr/>
          <a:lstStyle/>
          <a:p>
            <a:r>
              <a:rPr lang="fr-CA" dirty="0" smtClean="0"/>
              <a:t>COMMENT C’EST ARRIVÉ? </a:t>
            </a:r>
          </a:p>
          <a:p>
            <a:r>
              <a:rPr lang="fr-CA" dirty="0" smtClean="0"/>
              <a:t>LES CAUSES</a:t>
            </a:r>
            <a:endParaRPr lang="fr-CA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fr-CA" sz="1600" dirty="0" smtClean="0"/>
              <a:t>Les difficultés rencontrées ou la période d’inadaptation</a:t>
            </a:r>
            <a:endParaRPr lang="fr-CA" sz="1600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half" idx="19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CA" dirty="0" smtClean="0"/>
              <a:t>CE QUI M’EST ARRIVÉ ET CE QUE J’AI RESSENTI?</a:t>
            </a:r>
          </a:p>
          <a:p>
            <a:r>
              <a:rPr lang="fr-CA" dirty="0" smtClean="0"/>
              <a:t>LA PÉRIODE DE CRISE, DIFFICULTÉS, PROBLÈMES, LA SOUFFRANCE</a:t>
            </a:r>
            <a:endParaRPr lang="fr-CA" dirty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3"/>
          </p:nvPr>
        </p:nvSpPr>
        <p:spPr>
          <a:xfrm>
            <a:off x="7983433" y="4532845"/>
            <a:ext cx="3140195" cy="576262"/>
          </a:xfrm>
        </p:spPr>
        <p:txBody>
          <a:bodyPr/>
          <a:lstStyle/>
          <a:p>
            <a:r>
              <a:rPr lang="fr-CA" sz="1600" dirty="0" smtClean="0"/>
              <a:t>Les cheminements adaptatifs ou la période d’adaptation</a:t>
            </a:r>
            <a:endParaRPr lang="fr-CA" sz="1600" dirty="0"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half" idx="20"/>
          </p:nvPr>
        </p:nvSpPr>
        <p:spPr>
          <a:xfrm>
            <a:off x="7983434" y="5109107"/>
            <a:ext cx="3140194" cy="896341"/>
          </a:xfrm>
        </p:spPr>
        <p:txBody>
          <a:bodyPr>
            <a:normAutofit fontScale="92500" lnSpcReduction="20000"/>
          </a:bodyPr>
          <a:lstStyle/>
          <a:p>
            <a:r>
              <a:rPr lang="fr-CA" dirty="0" smtClean="0"/>
              <a:t>COMMENT J’AI RÉUSSI À M’EN SORTIR?</a:t>
            </a:r>
          </a:p>
          <a:p>
            <a:r>
              <a:rPr lang="fr-CA" dirty="0" smtClean="0"/>
              <a:t>MOYENS QUI M’ONT PERMIS DE RETROUVER L’ÉQUILIBRE</a:t>
            </a:r>
            <a:endParaRPr lang="fr-CA" dirty="0"/>
          </a:p>
        </p:txBody>
      </p:sp>
      <p:pic>
        <p:nvPicPr>
          <p:cNvPr id="2050" name="Picture 2" descr="http://www.adoredieu.com/images/bloggers/evangile/xchemin-lumiere.jpg.pagespeed.ic.vABrsb0rmf.jpg"/>
          <p:cNvPicPr>
            <a:picLocks noGrp="1" noChangeAspect="1" noChangeArrowheads="1"/>
          </p:cNvPicPr>
          <p:nvPr>
            <p:ph type="pic" idx="2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46" r="6046"/>
          <a:stretch>
            <a:fillRect/>
          </a:stretch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evilox.com/medias/pps/mal-de-mer/preview/mal-de-mer.jpg"/>
          <p:cNvPicPr>
            <a:picLocks noGrp="1" noChangeAspect="1" noChangeArrowheads="1"/>
          </p:cNvPicPr>
          <p:nvPr>
            <p:ph type="pic" idx="2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534" b="11534"/>
          <a:stretch>
            <a:fillRect/>
          </a:stretch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://blog.cothink.fr/wp-content/uploads/2013/08/Fotolia_54761903_S-2.jpg"/>
          <p:cNvPicPr>
            <a:picLocks noGrp="1" noChangeAspect="1" noChangeArrowheads="1"/>
          </p:cNvPicPr>
          <p:nvPr>
            <p:ph type="pic" idx="15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578" b="20578"/>
          <a:stretch>
            <a:fillRect/>
          </a:stretch>
        </p:blipFill>
        <p:spPr bwMode="auto">
          <a:xfrm>
            <a:off x="1333500" y="2611438"/>
            <a:ext cx="2692400" cy="1584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0808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54954" y="1072211"/>
            <a:ext cx="9610455" cy="1934940"/>
          </a:xfrm>
        </p:spPr>
        <p:txBody>
          <a:bodyPr/>
          <a:lstStyle/>
          <a:p>
            <a:pPr algn="ctr"/>
            <a:r>
              <a:rPr lang="fr-CA" sz="2800" dirty="0" smtClean="0"/>
              <a:t>Important: Les mêmes facteurs d’inadaptation n’entraînent pas toujours les mêmes _______________ chez les personnes concernées. Il faut toujours considérer une combinaison de facteurs.  (_____________)</a:t>
            </a:r>
            <a:endParaRPr lang="fr-CA" sz="28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54955" y="3506771"/>
            <a:ext cx="9902686" cy="2132029"/>
          </a:xfrm>
        </p:spPr>
        <p:txBody>
          <a:bodyPr>
            <a:normAutofit lnSpcReduction="10000"/>
          </a:bodyPr>
          <a:lstStyle/>
          <a:p>
            <a:r>
              <a:rPr lang="fr-CA" dirty="0" smtClean="0"/>
              <a:t>Lorsque l’inadaptation est ____________________: L’équilibre ou la période d’adaptation s’amorce graduellement lorsque des facteurs ____________________ (facilitateurs) sont mis en place.</a:t>
            </a:r>
          </a:p>
          <a:p>
            <a:endParaRPr lang="fr-CA" dirty="0"/>
          </a:p>
          <a:p>
            <a:r>
              <a:rPr lang="fr-CA" dirty="0" smtClean="0"/>
              <a:t>Lorsque L’INADAPTATION EST __________________: LE NOUVEL ÉQUILIBRE N’EST PAS TROUVÉ OU EST PRÉCAIRE. Parsemé de période de tension, d’inquiétude et de doute           ++ obstacles          peu de facilitateurs</a:t>
            </a:r>
            <a:endParaRPr lang="fr-CA" dirty="0"/>
          </a:p>
        </p:txBody>
      </p:sp>
      <p:sp>
        <p:nvSpPr>
          <p:cNvPr id="5" name="ZoneTexte 4"/>
          <p:cNvSpPr txBox="1"/>
          <p:nvPr/>
        </p:nvSpPr>
        <p:spPr>
          <a:xfrm>
            <a:off x="7956222" y="1197205"/>
            <a:ext cx="23984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2400" dirty="0" smtClean="0"/>
              <a:t>conséquences</a:t>
            </a:r>
            <a:endParaRPr lang="fr-CA" sz="2400" dirty="0"/>
          </a:p>
        </p:txBody>
      </p:sp>
      <p:sp>
        <p:nvSpPr>
          <p:cNvPr id="6" name="ZoneTexte 5"/>
          <p:cNvSpPr txBox="1"/>
          <p:nvPr/>
        </p:nvSpPr>
        <p:spPr>
          <a:xfrm>
            <a:off x="4848603" y="2562520"/>
            <a:ext cx="22231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dirty="0" smtClean="0"/>
              <a:t>multifactoriel</a:t>
            </a:r>
            <a:endParaRPr lang="fr-CA" sz="2400" dirty="0"/>
          </a:p>
        </p:txBody>
      </p:sp>
      <p:sp>
        <p:nvSpPr>
          <p:cNvPr id="7" name="ZoneTexte 6"/>
          <p:cNvSpPr txBox="1"/>
          <p:nvPr/>
        </p:nvSpPr>
        <p:spPr>
          <a:xfrm>
            <a:off x="5019773" y="4648987"/>
            <a:ext cx="13580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2400" dirty="0" smtClean="0"/>
              <a:t>durable</a:t>
            </a:r>
            <a:endParaRPr lang="fr-CA" sz="2400" dirty="0"/>
          </a:p>
        </p:txBody>
      </p:sp>
      <p:sp>
        <p:nvSpPr>
          <p:cNvPr id="8" name="ZoneTexte 7"/>
          <p:cNvSpPr txBox="1"/>
          <p:nvPr/>
        </p:nvSpPr>
        <p:spPr>
          <a:xfrm>
            <a:off x="1347102" y="3920228"/>
            <a:ext cx="17572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2400" dirty="0" smtClean="0"/>
              <a:t>favorables</a:t>
            </a:r>
            <a:endParaRPr lang="fr-CA" sz="2400" dirty="0"/>
          </a:p>
        </p:txBody>
      </p:sp>
      <p:sp>
        <p:nvSpPr>
          <p:cNvPr id="9" name="ZoneTexte 8"/>
          <p:cNvSpPr txBox="1"/>
          <p:nvPr/>
        </p:nvSpPr>
        <p:spPr>
          <a:xfrm>
            <a:off x="5019773" y="3379510"/>
            <a:ext cx="15969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2400" dirty="0" smtClean="0"/>
              <a:t>provisoire</a:t>
            </a:r>
            <a:endParaRPr lang="fr-CA" sz="2400" dirty="0"/>
          </a:p>
        </p:txBody>
      </p:sp>
    </p:spTree>
    <p:extLst>
      <p:ext uri="{BB962C8B-B14F-4D97-AF65-F5344CB8AC3E}">
        <p14:creationId xmlns:p14="http://schemas.microsoft.com/office/powerpoint/2010/main" val="1958546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9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irection Ion">
  <a:themeElements>
    <a:clrScheme name="Direction 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Direction 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irection 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F1C4790-FE3C-4020-8CA7-00621DA7BBBC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260</TotalTime>
  <Words>366</Words>
  <Application>Microsoft Office PowerPoint</Application>
  <PresentationFormat>Grand écran</PresentationFormat>
  <Paragraphs>73</Paragraphs>
  <Slides>6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1" baseType="lpstr">
      <vt:lpstr>Arial</vt:lpstr>
      <vt:lpstr>Calibri</vt:lpstr>
      <vt:lpstr>Century Gothic</vt:lpstr>
      <vt:lpstr>Wingdings 3</vt:lpstr>
      <vt:lpstr>Direction Ion</vt:lpstr>
      <vt:lpstr>Présentation PowerPoint</vt:lpstr>
      <vt:lpstr>Présentation PowerPoint</vt:lpstr>
      <vt:lpstr>Définition de l’adaptation biopsychosociale p.5</vt:lpstr>
      <vt:lpstr>Définition de l’inadaptation biopsychosociale p.5</vt:lpstr>
      <vt:lpstr>Les phases du processus de l’adaptation biopsychosociale p.5-6</vt:lpstr>
      <vt:lpstr>Important: Les mêmes facteurs d’inadaptation n’entraînent pas toujours les mêmes _______________ chez les personnes concernées. Il faut toujours considérer une combinaison de facteurs.  (_____________)</vt:lpstr>
    </vt:vector>
  </TitlesOfParts>
  <Company>Cégep de Rimouski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PMORII</dc:creator>
  <cp:lastModifiedBy>Bolduc, Marie-Claude</cp:lastModifiedBy>
  <cp:revision>19</cp:revision>
  <cp:lastPrinted>2016-01-19T15:49:26Z</cp:lastPrinted>
  <dcterms:created xsi:type="dcterms:W3CDTF">2016-01-19T13:41:59Z</dcterms:created>
  <dcterms:modified xsi:type="dcterms:W3CDTF">2017-01-24T18:57:06Z</dcterms:modified>
</cp:coreProperties>
</file>