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D5DBA4-90D2-4D5A-8DD8-4D249660DC4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EC0CF7-D1B1-448B-91BA-74479226D8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445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5F85AA-CB8C-403E-BF90-C2D5EF98F6EE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C4FD21-C83F-472D-A7C9-E1D88BFAE5D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464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4FD21-C83F-472D-A7C9-E1D88BFAE5D8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997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497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042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1240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7304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286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70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411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9229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763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085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420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085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634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48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864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161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64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35D4B04-730F-45EE-9D5C-C5E9768FBBE8}" type="datetimeFigureOut">
              <a:rPr lang="fr-CA" smtClean="0"/>
              <a:t>2017-01-24</a:t>
            </a:fld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FE826ED-8930-45CC-9C1B-00673D9889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948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  <p:sldLayoutId id="21474839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169773"/>
            <a:ext cx="9424440" cy="3607608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5033" y="4777379"/>
            <a:ext cx="10143459" cy="879141"/>
          </a:xfrm>
        </p:spPr>
        <p:txBody>
          <a:bodyPr>
            <a:noAutofit/>
          </a:bodyPr>
          <a:lstStyle/>
          <a:p>
            <a:r>
              <a:rPr lang="fr-CA" sz="6600" dirty="0" smtClean="0"/>
              <a:t>L’adaptation humaine</a:t>
            </a:r>
            <a:endParaRPr lang="fr-CA" sz="6600" dirty="0"/>
          </a:p>
        </p:txBody>
      </p:sp>
    </p:spTree>
    <p:extLst>
      <p:ext uri="{BB962C8B-B14F-4D97-AF65-F5344CB8AC3E}">
        <p14:creationId xmlns:p14="http://schemas.microsoft.com/office/powerpoint/2010/main" val="11639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gray">
          <a:xfrm>
            <a:off x="437383" y="1024590"/>
            <a:ext cx="11082172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dirty="0" smtClean="0"/>
              <a:t>Les composantes de l’adaptation humaine </a:t>
            </a:r>
            <a:r>
              <a:rPr lang="fr-CA" dirty="0" smtClean="0"/>
              <a:t>p.3-4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5125775" y="2331040"/>
            <a:ext cx="25730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Adaptation humaine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6412315" y="2708495"/>
            <a:ext cx="1" cy="36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806512" y="3303650"/>
            <a:ext cx="2573079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Composantes reliées à l’environnement</a:t>
            </a:r>
          </a:p>
          <a:p>
            <a:pPr algn="ctr"/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126512" y="3314921"/>
            <a:ext cx="2573079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Composantes reliées à l’individu</a:t>
            </a:r>
          </a:p>
          <a:p>
            <a:pPr algn="ctr"/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1024268" y="4658168"/>
            <a:ext cx="143539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Bagage héréditaire</a:t>
            </a:r>
            <a:endParaRPr lang="fr-CA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3413051" y="3072809"/>
            <a:ext cx="5808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8" idx="0"/>
          </p:cNvCxnSpPr>
          <p:nvPr/>
        </p:nvCxnSpPr>
        <p:spPr>
          <a:xfrm>
            <a:off x="3413051" y="3072809"/>
            <a:ext cx="1" cy="24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221973" y="3072809"/>
            <a:ext cx="1" cy="24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8" idx="2"/>
          </p:cNvCxnSpPr>
          <p:nvPr/>
        </p:nvCxnSpPr>
        <p:spPr>
          <a:xfrm>
            <a:off x="3413052" y="4238251"/>
            <a:ext cx="0" cy="110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9216656" y="4226980"/>
            <a:ext cx="5317" cy="13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741965" y="4348716"/>
            <a:ext cx="3299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668773" y="4671881"/>
            <a:ext cx="14885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Histoire personnelle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4323908" y="4658168"/>
            <a:ext cx="143539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Marge de liberté</a:t>
            </a:r>
            <a:endParaRPr lang="fr-CA" dirty="0"/>
          </a:p>
        </p:txBody>
      </p:sp>
      <p:cxnSp>
        <p:nvCxnSpPr>
          <p:cNvPr id="28" name="Connecteur droit 27"/>
          <p:cNvCxnSpPr>
            <a:endCxn id="9" idx="0"/>
          </p:cNvCxnSpPr>
          <p:nvPr/>
        </p:nvCxnSpPr>
        <p:spPr>
          <a:xfrm>
            <a:off x="1741965" y="4348716"/>
            <a:ext cx="1" cy="309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041604" y="4362429"/>
            <a:ext cx="1" cy="309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endCxn id="23" idx="0"/>
          </p:cNvCxnSpPr>
          <p:nvPr/>
        </p:nvCxnSpPr>
        <p:spPr>
          <a:xfrm flipH="1">
            <a:off x="3413052" y="4293118"/>
            <a:ext cx="4428" cy="378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384438" y="4702657"/>
            <a:ext cx="167108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600" dirty="0" smtClean="0"/>
              <a:t>Environnement macrosocial</a:t>
            </a:r>
            <a:endParaRPr lang="fr-CA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538023" y="4684458"/>
            <a:ext cx="1720707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600" dirty="0" smtClean="0"/>
              <a:t>Environnement naturel</a:t>
            </a:r>
            <a:endParaRPr lang="fr-CA" sz="16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0181230" y="4702657"/>
            <a:ext cx="1674628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600" dirty="0" smtClean="0"/>
              <a:t>Environnement microsocial</a:t>
            </a:r>
            <a:endParaRPr lang="fr-CA" sz="1600" dirty="0"/>
          </a:p>
        </p:txBody>
      </p:sp>
      <p:cxnSp>
        <p:nvCxnSpPr>
          <p:cNvPr id="38" name="Connecteur droit 37"/>
          <p:cNvCxnSpPr/>
          <p:nvPr/>
        </p:nvCxnSpPr>
        <p:spPr>
          <a:xfrm>
            <a:off x="7414768" y="4357645"/>
            <a:ext cx="3603776" cy="1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11009241" y="4375006"/>
            <a:ext cx="1" cy="309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9221973" y="4368568"/>
            <a:ext cx="1" cy="309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7414768" y="4388442"/>
            <a:ext cx="1" cy="309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autourdelalune.com/images/stories/images_a2l/zodbal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511" y="1825255"/>
            <a:ext cx="1463103" cy="124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ZoneTexte 47"/>
          <p:cNvSpPr txBox="1"/>
          <p:nvPr/>
        </p:nvSpPr>
        <p:spPr>
          <a:xfrm>
            <a:off x="5476096" y="3193865"/>
            <a:ext cx="1872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 smtClean="0">
                <a:solidFill>
                  <a:srgbClr val="0070C0"/>
                </a:solidFill>
              </a:rPr>
              <a:t>Équilibre: </a:t>
            </a:r>
          </a:p>
          <a:p>
            <a:pPr algn="ctr"/>
            <a:r>
              <a:rPr lang="fr-CA" sz="1600" dirty="0" smtClean="0">
                <a:solidFill>
                  <a:srgbClr val="0070C0"/>
                </a:solidFill>
              </a:rPr>
              <a:t>Bien-être interne et externe</a:t>
            </a:r>
            <a:endParaRPr lang="fr-CA" sz="1600" dirty="0">
              <a:solidFill>
                <a:srgbClr val="0070C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193866" y="3878175"/>
            <a:ext cx="2505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</a:rPr>
              <a:t>Réalité interne (</a:t>
            </a:r>
            <a:r>
              <a:rPr lang="fr-CA" sz="1400" dirty="0" err="1" smtClean="0">
                <a:solidFill>
                  <a:srgbClr val="0070C0"/>
                </a:solidFill>
              </a:rPr>
              <a:t>biopsycho</a:t>
            </a:r>
            <a:r>
              <a:rPr lang="fr-CA" sz="1400" dirty="0" smtClean="0">
                <a:solidFill>
                  <a:srgbClr val="0070C0"/>
                </a:solidFill>
              </a:rPr>
              <a:t>)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8031637" y="3892891"/>
            <a:ext cx="2347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</a:rPr>
              <a:t>Réalité externe (sociale)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321979" y="5460061"/>
            <a:ext cx="83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0070C0"/>
                </a:solidFill>
              </a:rPr>
              <a:t>G</a:t>
            </a:r>
            <a:r>
              <a:rPr lang="fr-CA" sz="1400" dirty="0" smtClean="0">
                <a:solidFill>
                  <a:srgbClr val="0070C0"/>
                </a:solidFill>
              </a:rPr>
              <a:t>ènes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284455" y="5361685"/>
            <a:ext cx="1671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</a:rPr>
              <a:t>Liberté intérieure</a:t>
            </a:r>
          </a:p>
          <a:p>
            <a:r>
              <a:rPr lang="fr-CA" sz="1400" dirty="0" smtClean="0">
                <a:solidFill>
                  <a:srgbClr val="0070C0"/>
                </a:solidFill>
              </a:rPr>
              <a:t>Pouvoir (volonté)</a:t>
            </a:r>
          </a:p>
          <a:p>
            <a:r>
              <a:rPr lang="fr-CA" sz="1400" dirty="0" smtClean="0">
                <a:solidFill>
                  <a:srgbClr val="0070C0"/>
                </a:solidFill>
              </a:rPr>
              <a:t>Décision, action (choix)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814090" y="5398507"/>
            <a:ext cx="126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>
                <a:solidFill>
                  <a:srgbClr val="0070C0"/>
                </a:solidFill>
              </a:rPr>
              <a:t>Vécu de la personne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316287" y="5335533"/>
            <a:ext cx="19721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>
                <a:solidFill>
                  <a:srgbClr val="0070C0"/>
                </a:solidFill>
              </a:rPr>
              <a:t>L’air, l’eau, le bruit, les transformations physiques (ex. réseau routier, usine) Objets </a:t>
            </a:r>
            <a:endParaRPr lang="fr-CA" sz="1400" dirty="0">
              <a:solidFill>
                <a:srgbClr val="0070C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101" y="6392100"/>
            <a:ext cx="353243" cy="35324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24932">
            <a:off x="7463169" y="6315952"/>
            <a:ext cx="327716" cy="528422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8193184" y="5317100"/>
            <a:ext cx="22205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</a:rPr>
              <a:t>Ensemble social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Économiques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Politiques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Socio-culturelles</a:t>
            </a:r>
          </a:p>
          <a:p>
            <a:pPr algn="ctr"/>
            <a:r>
              <a:rPr lang="fr-CA" sz="1400" dirty="0" smtClean="0">
                <a:solidFill>
                  <a:srgbClr val="0070C0"/>
                </a:solidFill>
              </a:rPr>
              <a:t>(conditions, coutumes, lois, droits, valeurs, principes, culture)</a:t>
            </a:r>
            <a:endParaRPr lang="fr-CA" sz="1400" dirty="0">
              <a:solidFill>
                <a:srgbClr val="0070C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0219878" y="5335533"/>
            <a:ext cx="19721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</a:rPr>
              <a:t>Entourage immédiat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Famille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Voisins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Collègues, milieu de travail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Amis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</a:rPr>
              <a:t>Quartier, école</a:t>
            </a:r>
          </a:p>
        </p:txBody>
      </p:sp>
    </p:spTree>
    <p:extLst>
      <p:ext uri="{BB962C8B-B14F-4D97-AF65-F5344CB8AC3E}">
        <p14:creationId xmlns:p14="http://schemas.microsoft.com/office/powerpoint/2010/main" val="206364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3" grpId="0"/>
      <p:bldP spid="52" grpId="0"/>
      <p:bldP spid="55" grpId="0"/>
      <p:bldP spid="56" grpId="0"/>
      <p:bldP spid="57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810" y="1791525"/>
            <a:ext cx="4774503" cy="2283823"/>
          </a:xfrm>
        </p:spPr>
        <p:txBody>
          <a:bodyPr/>
          <a:lstStyle/>
          <a:p>
            <a:r>
              <a:rPr lang="fr-CA" dirty="0" smtClean="0"/>
              <a:t>Définition de l’adaptation </a:t>
            </a:r>
            <a:r>
              <a:rPr lang="fr-CA" dirty="0" smtClean="0"/>
              <a:t>biopsychosociale p.5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36470" y="1216058"/>
            <a:ext cx="5344998" cy="2243579"/>
          </a:xfrm>
        </p:spPr>
        <p:txBody>
          <a:bodyPr>
            <a:normAutofit/>
          </a:bodyPr>
          <a:lstStyle/>
          <a:p>
            <a:r>
              <a:rPr lang="fr-CA" dirty="0" smtClean="0"/>
              <a:t>L’adaptation biopsychosociale se définit comme L’__________________</a:t>
            </a:r>
          </a:p>
          <a:p>
            <a:r>
              <a:rPr lang="fr-CA" dirty="0" smtClean="0"/>
              <a:t>Ou la recherche ____________ entre le _______________ et le ________________ dans certaines situations données.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87654" y="3902697"/>
            <a:ext cx="398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Individu / Environnement</a:t>
            </a:r>
          </a:p>
          <a:p>
            <a:r>
              <a:rPr lang="fr-CA" sz="2400" dirty="0" smtClean="0"/>
              <a:t>Interne /  Externe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040305" y="1810379"/>
            <a:ext cx="123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équilibre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9040306" y="2198565"/>
            <a:ext cx="151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d</a:t>
            </a:r>
            <a:r>
              <a:rPr lang="fr-CA" dirty="0" smtClean="0"/>
              <a:t>’équilibre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6636470" y="2539326"/>
            <a:ext cx="209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</a:t>
            </a:r>
            <a:r>
              <a:rPr lang="fr-CA" dirty="0" smtClean="0"/>
              <a:t>ien-être interne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9308969" y="2539326"/>
            <a:ext cx="223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b</a:t>
            </a:r>
            <a:r>
              <a:rPr lang="fr-CA" dirty="0" smtClean="0"/>
              <a:t>ien-être externe</a:t>
            </a:r>
            <a:endParaRPr lang="fr-CA" dirty="0"/>
          </a:p>
        </p:txBody>
      </p:sp>
      <p:sp>
        <p:nvSpPr>
          <p:cNvPr id="13" name="Espace réservé du texte 2"/>
          <p:cNvSpPr txBox="1">
            <a:spLocks/>
          </p:cNvSpPr>
          <p:nvPr/>
        </p:nvSpPr>
        <p:spPr>
          <a:xfrm>
            <a:off x="6636470" y="3800398"/>
            <a:ext cx="5344998" cy="236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Important: Toute conduite humaine est un _____________________________</a:t>
            </a:r>
          </a:p>
          <a:p>
            <a:r>
              <a:rPr lang="fr-CA" dirty="0" smtClean="0"/>
              <a:t>Et l’adaptation suppose que l’individu doit s’adapter à son ___________________ en le _______________ s’il le faut. 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173039" y="4307302"/>
            <a:ext cx="238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</a:t>
            </a:r>
            <a:r>
              <a:rPr lang="fr-CA" dirty="0" smtClean="0"/>
              <a:t>ffort d’adaptation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8235222" y="43181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6956981" y="5327007"/>
            <a:ext cx="208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environnement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10147954" y="5327007"/>
            <a:ext cx="21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modifiant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63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6675" y="2215731"/>
            <a:ext cx="4491700" cy="2283823"/>
          </a:xfrm>
        </p:spPr>
        <p:txBody>
          <a:bodyPr/>
          <a:lstStyle/>
          <a:p>
            <a:r>
              <a:rPr lang="fr-CA" dirty="0"/>
              <a:t>Définition de </a:t>
            </a:r>
            <a:r>
              <a:rPr lang="fr-CA" dirty="0" smtClean="0"/>
              <a:t>l’inadaptation biopsychosociale</a:t>
            </a:r>
            <a:br>
              <a:rPr lang="fr-CA" dirty="0" smtClean="0"/>
            </a:br>
            <a:r>
              <a:rPr lang="fr-CA" dirty="0" smtClean="0"/>
              <a:t>p.5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41035" y="1405025"/>
            <a:ext cx="5048202" cy="1111932"/>
          </a:xfrm>
        </p:spPr>
        <p:txBody>
          <a:bodyPr/>
          <a:lstStyle/>
          <a:p>
            <a:r>
              <a:rPr lang="fr-CA" dirty="0" smtClean="0"/>
              <a:t>Inadaptation = _____________________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546" y="571255"/>
            <a:ext cx="3015131" cy="1945702"/>
          </a:xfrm>
          <a:prstGeom prst="rect">
            <a:avLst/>
          </a:prstGeom>
        </p:spPr>
      </p:pic>
      <p:sp>
        <p:nvSpPr>
          <p:cNvPr id="5" name="Espace réservé du texte 2"/>
          <p:cNvSpPr txBox="1">
            <a:spLocks/>
          </p:cNvSpPr>
          <p:nvPr/>
        </p:nvSpPr>
        <p:spPr>
          <a:xfrm>
            <a:off x="6641035" y="2584946"/>
            <a:ext cx="5302726" cy="3419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Trois possibilités =</a:t>
            </a:r>
          </a:p>
          <a:p>
            <a:r>
              <a:rPr lang="fr-CA" dirty="0" smtClean="0"/>
              <a:t>Adaptation interne et inadaptation externe</a:t>
            </a:r>
          </a:p>
          <a:p>
            <a:r>
              <a:rPr lang="fr-CA" dirty="0" smtClean="0"/>
              <a:t>Inadaptation interne et adaptation externe</a:t>
            </a:r>
          </a:p>
          <a:p>
            <a:r>
              <a:rPr lang="fr-CA" dirty="0" smtClean="0"/>
              <a:t>inadaptation INTERNE ET INADAPTATION EXTERNE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9165136" y="1772455"/>
            <a:ext cx="2865748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DÉSÉQUILIBRE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8834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10345747" cy="728480"/>
          </a:xfrm>
        </p:spPr>
        <p:txBody>
          <a:bodyPr/>
          <a:lstStyle/>
          <a:p>
            <a:r>
              <a:rPr lang="fr-CA" dirty="0" smtClean="0"/>
              <a:t>Les phases du processus de l’adaptation biopsychosociale </a:t>
            </a:r>
            <a:r>
              <a:rPr lang="fr-CA" dirty="0" smtClean="0"/>
              <a:t>p.5-6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4953" y="4532844"/>
            <a:ext cx="3049781" cy="576263"/>
          </a:xfrm>
        </p:spPr>
        <p:txBody>
          <a:bodyPr/>
          <a:lstStyle/>
          <a:p>
            <a:r>
              <a:rPr lang="fr-CA" sz="1600" dirty="0" smtClean="0"/>
              <a:t>Les facteurs d’inadaptation ou la genèse des difficultés</a:t>
            </a:r>
            <a:endParaRPr lang="fr-CA" sz="16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fr-CA" dirty="0" smtClean="0"/>
              <a:t>COMMENT C’EST ARRIVÉ? </a:t>
            </a:r>
          </a:p>
          <a:p>
            <a:r>
              <a:rPr lang="fr-CA" dirty="0" smtClean="0"/>
              <a:t>LES CAUSES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A" sz="1600" dirty="0" smtClean="0"/>
              <a:t>Les difficultés rencontrées ou la période d’inadaptation</a:t>
            </a:r>
            <a:endParaRPr lang="fr-CA" sz="16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9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CE QUI M’EST ARRIVÉ ET CE QUE J’AI RESSENTI?</a:t>
            </a:r>
          </a:p>
          <a:p>
            <a:r>
              <a:rPr lang="fr-CA" dirty="0" smtClean="0"/>
              <a:t>LA PÉRIODE DE CRISE, DIFFICULTÉS, PROBLÈMES, LA SOUFFRANCE</a:t>
            </a:r>
            <a:endParaRPr lang="fr-CA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7983433" y="4532845"/>
            <a:ext cx="3140195" cy="576262"/>
          </a:xfrm>
        </p:spPr>
        <p:txBody>
          <a:bodyPr/>
          <a:lstStyle/>
          <a:p>
            <a:r>
              <a:rPr lang="fr-CA" sz="1600" dirty="0" smtClean="0"/>
              <a:t>Les cheminements adaptatifs ou la période d’adaptation</a:t>
            </a:r>
            <a:endParaRPr lang="fr-CA" sz="16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140194" cy="896341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COMMENT J’AI RÉUSSI À M’EN SORTIR?</a:t>
            </a:r>
          </a:p>
          <a:p>
            <a:r>
              <a:rPr lang="fr-CA" dirty="0" smtClean="0"/>
              <a:t>MOYENS QUI M’ONT PERMIS DE RETROUVER L’ÉQUILIBRE</a:t>
            </a:r>
            <a:endParaRPr lang="fr-CA" dirty="0"/>
          </a:p>
        </p:txBody>
      </p:sp>
      <p:pic>
        <p:nvPicPr>
          <p:cNvPr id="2050" name="Picture 2" descr="http://www.adoredieu.com/images/bloggers/evangile/xchemin-lumiere.jpg.pagespeed.ic.vABrsb0rmf.jpg"/>
          <p:cNvPicPr>
            <a:picLocks noGrp="1" noChangeAspect="1" noChangeArrowheads="1"/>
          </p:cNvPicPr>
          <p:nvPr>
            <p:ph type="pic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6" r="604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vilox.com/medias/pps/mal-de-mer/preview/mal-de-mer.jpg"/>
          <p:cNvPicPr>
            <a:picLocks noGrp="1" noChangeAspect="1" noChangeArrowheads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4" b="1153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og.cothink.fr/wp-content/uploads/2013/08/Fotolia_54761903_S-2.jpg"/>
          <p:cNvPicPr>
            <a:picLocks noGrp="1" noChangeAspect="1" noChangeArrowheads="1"/>
          </p:cNvPicPr>
          <p:nvPr>
            <p:ph type="pic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78" b="20578"/>
          <a:stretch>
            <a:fillRect/>
          </a:stretch>
        </p:blipFill>
        <p:spPr bwMode="auto">
          <a:xfrm>
            <a:off x="1333500" y="2611438"/>
            <a:ext cx="269240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8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4" y="1072211"/>
            <a:ext cx="9610455" cy="1934940"/>
          </a:xfrm>
        </p:spPr>
        <p:txBody>
          <a:bodyPr/>
          <a:lstStyle/>
          <a:p>
            <a:pPr algn="ctr"/>
            <a:r>
              <a:rPr lang="fr-CA" sz="2800" dirty="0" smtClean="0"/>
              <a:t>Important: Les mêmes facteurs d’inadaptation n’entraînent pas toujours les mêmes _______________ chez les personnes concernées. Il faut toujours considérer une combinaison de facteurs.  (_____________)</a:t>
            </a:r>
            <a:endParaRPr lang="fr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955" y="3506771"/>
            <a:ext cx="9902686" cy="2132029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Lorsque l’inadaptation est ____________________: L’équilibre ou la période d’adaptation s’amorce graduellement lorsque des facteurs ____________________ (facilitateurs) sont mis en place.</a:t>
            </a:r>
          </a:p>
          <a:p>
            <a:endParaRPr lang="fr-CA" dirty="0"/>
          </a:p>
          <a:p>
            <a:r>
              <a:rPr lang="fr-CA" dirty="0" smtClean="0"/>
              <a:t>Lorsque L’INADAPTATION EST __________________: LE NOUVEL ÉQUILIBRE N’EST PAS TROUVÉ OU EST PRÉCAIRE. Parsemé de période de tension, d’inquiétude et de doute           ++ obstacles          peu de facilitateurs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7956222" y="1197205"/>
            <a:ext cx="239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conséquences</a:t>
            </a:r>
            <a:endParaRPr lang="fr-CA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848603" y="2562520"/>
            <a:ext cx="222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multifactoriel</a:t>
            </a:r>
            <a:endParaRPr lang="fr-CA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019773" y="4648987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durable</a:t>
            </a:r>
            <a:endParaRPr lang="fr-CA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347102" y="3920228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favorables</a:t>
            </a:r>
            <a:endParaRPr lang="fr-CA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5019773" y="3379510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provisoire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95854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366</Words>
  <Application>Microsoft Office PowerPoint</Application>
  <PresentationFormat>Grand écran</PresentationFormat>
  <Paragraphs>73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Direction Ion</vt:lpstr>
      <vt:lpstr>Présentation PowerPoint</vt:lpstr>
      <vt:lpstr>Présentation PowerPoint</vt:lpstr>
      <vt:lpstr>Définition de l’adaptation biopsychosociale p.5</vt:lpstr>
      <vt:lpstr>Définition de l’inadaptation biopsychosociale p.5</vt:lpstr>
      <vt:lpstr>Les phases du processus de l’adaptation biopsychosociale p.5-6</vt:lpstr>
      <vt:lpstr>Important: Les mêmes facteurs d’inadaptation n’entraînent pas toujours les mêmes _______________ chez les personnes concernées. Il faut toujours considérer une combinaison de facteurs.  (_____________)</vt:lpstr>
    </vt:vector>
  </TitlesOfParts>
  <Company>Cégep de Rimouski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PMORII</dc:creator>
  <cp:lastModifiedBy>Bolduc, Marie-Claude</cp:lastModifiedBy>
  <cp:revision>19</cp:revision>
  <cp:lastPrinted>2016-01-19T15:49:26Z</cp:lastPrinted>
  <dcterms:created xsi:type="dcterms:W3CDTF">2016-01-19T13:41:59Z</dcterms:created>
  <dcterms:modified xsi:type="dcterms:W3CDTF">2017-01-24T18:57:06Z</dcterms:modified>
</cp:coreProperties>
</file>