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7" r:id="rId3"/>
    <p:sldId id="278" r:id="rId4"/>
    <p:sldId id="279" r:id="rId5"/>
    <p:sldId id="258" r:id="rId6"/>
    <p:sldId id="280" r:id="rId7"/>
    <p:sldId id="281" r:id="rId8"/>
    <p:sldId id="282" r:id="rId9"/>
    <p:sldId id="283" r:id="rId10"/>
    <p:sldId id="284" r:id="rId11"/>
    <p:sldId id="285" r:id="rId12"/>
    <p:sldId id="273" r:id="rId13"/>
    <p:sldId id="270" r:id="rId14"/>
    <p:sldId id="271" r:id="rId15"/>
    <p:sldId id="272"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aud, Jean-Philippe" initials="MJ"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B54"/>
    <a:srgbClr val="D5A00F"/>
    <a:srgbClr val="8FA3BF"/>
    <a:srgbClr val="F4E3BD"/>
    <a:srgbClr val="008794"/>
    <a:srgbClr val="5E883B"/>
    <a:srgbClr val="B87610"/>
    <a:srgbClr val="A7062E"/>
    <a:srgbClr val="006B78"/>
    <a:srgbClr val="A18C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20" autoAdjust="0"/>
    <p:restoredTop sz="94660"/>
  </p:normalViewPr>
  <p:slideViewPr>
    <p:cSldViewPr snapToGrid="0">
      <p:cViewPr>
        <p:scale>
          <a:sx n="100" d="100"/>
          <a:sy n="100" d="100"/>
        </p:scale>
        <p:origin x="492" y="-10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_ouverture">
    <p:spTree>
      <p:nvGrpSpPr>
        <p:cNvPr id="1" name=""/>
        <p:cNvGrpSpPr/>
        <p:nvPr/>
      </p:nvGrpSpPr>
      <p:grpSpPr>
        <a:xfrm>
          <a:off x="0" y="0"/>
          <a:ext cx="0" cy="0"/>
          <a:chOff x="0" y="0"/>
          <a:chExt cx="0" cy="0"/>
        </a:xfrm>
      </p:grpSpPr>
      <p:sp>
        <p:nvSpPr>
          <p:cNvPr id="3" name="Rectangle 2"/>
          <p:cNvSpPr>
            <a:spLocks noChangeAspect="1"/>
          </p:cNvSpPr>
          <p:nvPr userDrawn="1"/>
        </p:nvSpPr>
        <p:spPr>
          <a:xfrm>
            <a:off x="304800" y="0"/>
            <a:ext cx="8848824"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tlCol="0" anchor="b"/>
          <a:lstStyle/>
          <a:p>
            <a:pPr algn="ctr"/>
            <a:endParaRPr lang="fr-CA" dirty="0"/>
          </a:p>
        </p:txBody>
      </p:sp>
      <p:sp>
        <p:nvSpPr>
          <p:cNvPr id="4" name="Rectangle 3"/>
          <p:cNvSpPr/>
          <p:nvPr userDrawn="1"/>
        </p:nvSpPr>
        <p:spPr>
          <a:xfrm>
            <a:off x="5539206" y="2291645"/>
            <a:ext cx="3614418" cy="3855188"/>
          </a:xfrm>
          <a:prstGeom prst="rect">
            <a:avLst/>
          </a:prstGeom>
          <a:solidFill>
            <a:srgbClr val="002B54"/>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endParaRPr lang="en-US" dirty="0"/>
          </a:p>
        </p:txBody>
      </p:sp>
      <p:sp>
        <p:nvSpPr>
          <p:cNvPr id="14" name="Text Placeholder 2"/>
          <p:cNvSpPr>
            <a:spLocks noGrp="1"/>
          </p:cNvSpPr>
          <p:nvPr>
            <p:ph type="body" idx="14" hasCustomPrompt="1"/>
          </p:nvPr>
        </p:nvSpPr>
        <p:spPr>
          <a:xfrm>
            <a:off x="6262479" y="3822870"/>
            <a:ext cx="2167873" cy="1440575"/>
          </a:xfrm>
          <a:prstGeom prst="rect">
            <a:avLst/>
          </a:prstGeom>
        </p:spPr>
        <p:txBody>
          <a:bodyPr wrap="none" lIns="0" tIns="0" rIns="0" bIns="0" anchor="ctr">
            <a:noAutofit/>
          </a:bodyPr>
          <a:lstStyle>
            <a:lvl1pPr marL="0" indent="0" algn="ctr">
              <a:lnSpc>
                <a:spcPct val="100000"/>
              </a:lnSpc>
              <a:buNone/>
              <a:defRPr sz="14000" b="1" spc="0" baseline="0">
                <a:solidFill>
                  <a:schemeClr val="bg1"/>
                </a:solidFill>
                <a:latin typeface="Book Antiqua" panose="02040602050305030304" pitchFamily="18" charset="0"/>
                <a:ea typeface="Ebrima" panose="02000000000000000000" pitchFamily="2" charset="0"/>
                <a:cs typeface="Ebrima"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dirty="0"/>
              <a:t>#</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0230" y="589166"/>
            <a:ext cx="4828977" cy="5557666"/>
          </a:xfrm>
          <a:prstGeom prst="rect">
            <a:avLst/>
          </a:prstGeom>
        </p:spPr>
      </p:pic>
      <p:sp>
        <p:nvSpPr>
          <p:cNvPr id="8" name="Rounded Rectangle 7"/>
          <p:cNvSpPr/>
          <p:nvPr userDrawn="1"/>
        </p:nvSpPr>
        <p:spPr>
          <a:xfrm>
            <a:off x="6441808" y="3219846"/>
            <a:ext cx="1809215" cy="395111"/>
          </a:xfrm>
          <a:prstGeom prst="roundRect">
            <a:avLst>
              <a:gd name="adj" fmla="val 38439"/>
            </a:avLst>
          </a:prstGeom>
          <a:solidFill>
            <a:srgbClr val="8FA3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6839057" y="3259480"/>
            <a:ext cx="1014716" cy="315842"/>
          </a:xfrm>
          <a:prstGeom prst="rect">
            <a:avLst/>
          </a:prstGeom>
          <a:noFill/>
        </p:spPr>
        <p:txBody>
          <a:bodyPr wrap="none" lIns="0" tIns="0" rIns="0" bIns="0" rtlCol="0" anchor="ctr">
            <a:normAutofit/>
          </a:bodyPr>
          <a:lstStyle/>
          <a:p>
            <a:pPr algn="ctr"/>
            <a:r>
              <a:rPr lang="fr-CA" sz="2000" b="1" spc="140" baseline="0" dirty="0">
                <a:solidFill>
                  <a:schemeClr val="bg1"/>
                </a:solidFill>
                <a:latin typeface="Felix Titling" panose="04060505060202020A04" pitchFamily="82" charset="0"/>
              </a:rPr>
              <a:t>CHAPITRE</a:t>
            </a:r>
          </a:p>
        </p:txBody>
      </p:sp>
      <p:cxnSp>
        <p:nvCxnSpPr>
          <p:cNvPr id="17" name="Straight Connector 16"/>
          <p:cNvCxnSpPr/>
          <p:nvPr userDrawn="1"/>
        </p:nvCxnSpPr>
        <p:spPr>
          <a:xfrm flipV="1">
            <a:off x="5539207" y="0"/>
            <a:ext cx="0" cy="6146831"/>
          </a:xfrm>
          <a:prstGeom prst="line">
            <a:avLst/>
          </a:prstGeom>
          <a:ln w="12700">
            <a:solidFill>
              <a:srgbClr val="002B54"/>
            </a:solidFill>
          </a:ln>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a:off x="-7516" y="0"/>
            <a:ext cx="217461" cy="6858000"/>
          </a:xfrm>
          <a:prstGeom prst="rect">
            <a:avLst/>
          </a:prstGeom>
          <a:solidFill>
            <a:srgbClr val="D5A00F"/>
          </a:solidFill>
          <a:ln>
            <a:solidFill>
              <a:srgbClr val="D5A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Espace réservé du pied de page 9"/>
          <p:cNvSpPr txBox="1">
            <a:spLocks/>
          </p:cNvSpPr>
          <p:nvPr userDrawn="1"/>
        </p:nvSpPr>
        <p:spPr>
          <a:xfrm>
            <a:off x="1083733" y="6429616"/>
            <a:ext cx="7427434" cy="145597"/>
          </a:xfrm>
          <a:prstGeom prst="rect">
            <a:avLst/>
          </a:prstGeom>
        </p:spPr>
        <p:txBody>
          <a:bodyPr vert="horz" wrap="none" lIns="0" tIns="0" rIns="0" bIns="0" rtlCol="0" anchor="ctr"/>
          <a:lstStyle>
            <a:defPPr>
              <a:defRPr lang="fr-FR"/>
            </a:defPPr>
            <a:lvl1pPr algn="ctr">
              <a:defRPr sz="1000">
                <a:solidFill>
                  <a:srgbClr val="927E71"/>
                </a:solidFill>
              </a:defRPr>
            </a:lvl1pPr>
          </a:lstStyle>
          <a:p>
            <a:pPr marL="0" marR="0" indent="0" algn="ctr" defTabSz="457200" rtl="0" eaLnBrk="1" fontAlgn="base" latinLnBrk="0" hangingPunct="1">
              <a:lnSpc>
                <a:spcPct val="100000"/>
              </a:lnSpc>
              <a:spcBef>
                <a:spcPct val="0"/>
              </a:spcBef>
              <a:spcAft>
                <a:spcPct val="0"/>
              </a:spcAft>
              <a:buClrTx/>
              <a:buSzTx/>
              <a:buFontTx/>
              <a:buNone/>
              <a:tabLst/>
              <a:defRPr/>
            </a:pPr>
            <a:r>
              <a:rPr lang="fr-CA" sz="1000" b="0" kern="1200" cap="none" spc="40" baseline="0" dirty="0">
                <a:solidFill>
                  <a:srgbClr val="002B54"/>
                </a:solidFill>
                <a:latin typeface="Arial Narrow" panose="020B0606020202030204" pitchFamily="34" charset="0"/>
                <a:ea typeface="MS PGothic" panose="020B0600070205080204" pitchFamily="34" charset="-128"/>
                <a:cs typeface="Arial" panose="020B0604020202020204" pitchFamily="34" charset="0"/>
              </a:rPr>
              <a:t>Fondements de la comptabilité de gestion, 3</a:t>
            </a:r>
            <a:r>
              <a:rPr lang="fr-CA" sz="1000" b="0" kern="1200" cap="none" spc="40" baseline="30000" dirty="0">
                <a:solidFill>
                  <a:srgbClr val="002B54"/>
                </a:solidFill>
                <a:latin typeface="Arial Narrow" panose="020B0606020202030204" pitchFamily="34" charset="0"/>
                <a:ea typeface="MS PGothic" panose="020B0600070205080204" pitchFamily="34" charset="-128"/>
                <a:cs typeface="Arial" panose="020B0604020202020204" pitchFamily="34" charset="0"/>
              </a:rPr>
              <a:t>e</a:t>
            </a:r>
            <a:r>
              <a:rPr lang="fr-CA" sz="1000" b="0" kern="1200" cap="none" spc="40" baseline="0" dirty="0">
                <a:solidFill>
                  <a:srgbClr val="002B54"/>
                </a:solidFill>
                <a:latin typeface="Arial Narrow" panose="020B0606020202030204" pitchFamily="34" charset="0"/>
                <a:ea typeface="MS PGothic" panose="020B0600070205080204" pitchFamily="34" charset="-128"/>
                <a:cs typeface="Arial" panose="020B0604020202020204" pitchFamily="34" charset="0"/>
              </a:rPr>
              <a:t> édition   </a:t>
            </a:r>
            <a:r>
              <a:rPr lang="fr-CA" sz="1000" b="0" kern="1200" cap="none" spc="40" dirty="0">
                <a:solidFill>
                  <a:srgbClr val="002B54"/>
                </a:solidFill>
                <a:effectLst/>
                <a:latin typeface="Arial Narrow" panose="020B0606020202030204" pitchFamily="34" charset="0"/>
                <a:ea typeface="MS PGothic" panose="020B0600070205080204" pitchFamily="34" charset="-128"/>
                <a:cs typeface="+mn-cs"/>
              </a:rPr>
              <a:t>ǀ   </a:t>
            </a:r>
            <a:r>
              <a:rPr lang="fr-CA" sz="1000" kern="1200" cap="none" spc="40" baseline="0" dirty="0">
                <a:solidFill>
                  <a:srgbClr val="002B54"/>
                </a:solidFill>
                <a:latin typeface="Arial Narrow" panose="020B0606020202030204" pitchFamily="34" charset="0"/>
                <a:ea typeface="MS PGothic" panose="020B0600070205080204" pitchFamily="34" charset="-128"/>
                <a:cs typeface="Arial" panose="020B0604020202020204" pitchFamily="34" charset="0"/>
              </a:rPr>
              <a:t>Reproduction interdite © TC Média Livres Inc.</a:t>
            </a:r>
          </a:p>
        </p:txBody>
      </p:sp>
      <p:sp>
        <p:nvSpPr>
          <p:cNvPr id="23" name="Text Placeholder 22"/>
          <p:cNvSpPr>
            <a:spLocks noGrp="1"/>
          </p:cNvSpPr>
          <p:nvPr>
            <p:ph type="body" sz="quarter" idx="15"/>
          </p:nvPr>
        </p:nvSpPr>
        <p:spPr>
          <a:xfrm>
            <a:off x="1275644" y="3575322"/>
            <a:ext cx="4084234" cy="872034"/>
          </a:xfrm>
          <a:noFill/>
          <a:effectLst>
            <a:outerShdw blurRad="50800" dist="38100" dir="2700000" algn="tl" rotWithShape="0">
              <a:schemeClr val="tx1"/>
            </a:outerShdw>
          </a:effectLst>
        </p:spPr>
        <p:txBody>
          <a:bodyPr wrap="square" tIns="0" bIns="0" rtlCol="0" anchor="t">
            <a:noAutofit/>
          </a:bodyPr>
          <a:lstStyle>
            <a:lvl1pPr>
              <a:lnSpc>
                <a:spcPts val="3000"/>
              </a:lnSpc>
              <a:defRPr lang="en-US" sz="3000" b="1" cap="all" spc="10" baseline="0" smtClean="0">
                <a:solidFill>
                  <a:schemeClr val="bg1"/>
                </a:solidFill>
                <a:effectLst>
                  <a:outerShdw blurRad="50800" dist="50800" dir="5400000" algn="ctr" rotWithShape="0">
                    <a:schemeClr val="tx1">
                      <a:lumMod val="50000"/>
                      <a:lumOff val="50000"/>
                    </a:schemeClr>
                  </a:outerShdw>
                </a:effectLst>
                <a:latin typeface="Arial Narrow" panose="020B0606020202030204" pitchFamily="34" charset="0"/>
                <a:cs typeface="Arial" panose="020B0604020202020204" pitchFamily="34" charset="0"/>
              </a:defRPr>
            </a:lvl1pPr>
            <a:lvl2pPr>
              <a:defRPr lang="en-US" sz="1800" smtClean="0">
                <a:solidFill>
                  <a:schemeClr val="tx1"/>
                </a:solidFill>
              </a:defRPr>
            </a:lvl2pPr>
            <a:lvl3pPr>
              <a:defRPr lang="en-US" sz="1800" smtClean="0">
                <a:solidFill>
                  <a:schemeClr val="tx1"/>
                </a:solidFill>
              </a:defRPr>
            </a:lvl3pPr>
            <a:lvl4pPr>
              <a:defRPr lang="en-US" smtClean="0">
                <a:solidFill>
                  <a:schemeClr val="tx1"/>
                </a:solidFill>
              </a:defRPr>
            </a:lvl4pPr>
            <a:lvl5pPr>
              <a:defRPr lang="en-US">
                <a:solidFill>
                  <a:schemeClr val="tx1"/>
                </a:solidFill>
              </a:defRPr>
            </a:lvl5pPr>
          </a:lstStyle>
          <a:p>
            <a:pPr lvl="0" defTabSz="457200">
              <a:lnSpc>
                <a:spcPts val="3400"/>
              </a:lnSpc>
            </a:pPr>
            <a:r>
              <a:rPr lang="en-US" dirty="0"/>
              <a:t>Edit Master text styles</a:t>
            </a:r>
          </a:p>
        </p:txBody>
      </p:sp>
    </p:spTree>
    <p:extLst>
      <p:ext uri="{BB962C8B-B14F-4D97-AF65-F5344CB8AC3E}">
        <p14:creationId xmlns:p14="http://schemas.microsoft.com/office/powerpoint/2010/main" val="1706599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fs_apprentissage">
    <p:spTree>
      <p:nvGrpSpPr>
        <p:cNvPr id="1" name=""/>
        <p:cNvGrpSpPr/>
        <p:nvPr/>
      </p:nvGrpSpPr>
      <p:grpSpPr>
        <a:xfrm>
          <a:off x="0" y="0"/>
          <a:ext cx="0" cy="0"/>
          <a:chOff x="0" y="0"/>
          <a:chExt cx="0" cy="0"/>
        </a:xfrm>
      </p:grpSpPr>
      <p:sp>
        <p:nvSpPr>
          <p:cNvPr id="3" name="Rectangle 2"/>
          <p:cNvSpPr/>
          <p:nvPr userDrawn="1"/>
        </p:nvSpPr>
        <p:spPr>
          <a:xfrm>
            <a:off x="0" y="-1"/>
            <a:ext cx="9144000" cy="62201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31808" y="287442"/>
            <a:ext cx="8412191" cy="638247"/>
          </a:xfrm>
        </p:spPr>
        <p:txBody>
          <a:bodyPr lIns="91440"/>
          <a:lstStyle>
            <a:lvl1pPr>
              <a:defRPr sz="2800" cap="all" baseline="0">
                <a:solidFill>
                  <a:srgbClr val="D5A00F"/>
                </a:solidFill>
              </a:defRPr>
            </a:lvl1pPr>
          </a:lstStyle>
          <a:p>
            <a:endParaRPr lang="en-US" dirty="0"/>
          </a:p>
        </p:txBody>
      </p:sp>
      <p:sp>
        <p:nvSpPr>
          <p:cNvPr id="5" name="Rectangle 4"/>
          <p:cNvSpPr/>
          <p:nvPr userDrawn="1"/>
        </p:nvSpPr>
        <p:spPr>
          <a:xfrm>
            <a:off x="-7516" y="0"/>
            <a:ext cx="217461" cy="6858000"/>
          </a:xfrm>
          <a:prstGeom prst="rect">
            <a:avLst/>
          </a:prstGeom>
          <a:solidFill>
            <a:srgbClr val="002B54"/>
          </a:solidFill>
          <a:ln>
            <a:solidFill>
              <a:srgbClr val="002B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1"/>
          </p:nvPr>
        </p:nvSpPr>
        <p:spPr>
          <a:xfrm>
            <a:off x="731838" y="952500"/>
            <a:ext cx="7964487" cy="4953000"/>
          </a:xfrm>
        </p:spPr>
        <p:txBody>
          <a:bodyPr/>
          <a:lstStyle>
            <a:lvl1pPr marL="463550" indent="-914400">
              <a:defRPr sz="1800">
                <a:latin typeface="Arial" panose="020B0604020202020204" pitchFamily="34" charset="0"/>
                <a:cs typeface="Arial" panose="020B0604020202020204" pitchFamily="34" charset="0"/>
              </a:defRPr>
            </a:lvl1pPr>
            <a:lvl2pPr marL="463550" indent="-914400">
              <a:defRPr sz="1600">
                <a:latin typeface="Arial" panose="020B0604020202020204" pitchFamily="34" charset="0"/>
                <a:cs typeface="Arial" panose="020B0604020202020204" pitchFamily="34" charset="0"/>
              </a:defRPr>
            </a:lvl2pPr>
            <a:lvl3pPr marL="463550" indent="-914400">
              <a:defRPr>
                <a:latin typeface="Arial" panose="020B0604020202020204" pitchFamily="34" charset="0"/>
                <a:cs typeface="Arial" panose="020B0604020202020204" pitchFamily="34" charset="0"/>
              </a:defRPr>
            </a:lvl3pPr>
            <a:lvl4pPr marL="463550" indent="-914400">
              <a:defRPr>
                <a:latin typeface="Arial" panose="020B0604020202020204" pitchFamily="34" charset="0"/>
                <a:cs typeface="Arial" panose="020B0604020202020204" pitchFamily="34" charset="0"/>
              </a:defRPr>
            </a:lvl4pPr>
            <a:lvl5pPr marL="463550" indent="-914400">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996913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_et_contenu">
    <p:spTree>
      <p:nvGrpSpPr>
        <p:cNvPr id="1" name=""/>
        <p:cNvGrpSpPr/>
        <p:nvPr/>
      </p:nvGrpSpPr>
      <p:grpSpPr>
        <a:xfrm>
          <a:off x="0" y="0"/>
          <a:ext cx="0" cy="0"/>
          <a:chOff x="0" y="0"/>
          <a:chExt cx="0" cy="0"/>
        </a:xfrm>
      </p:grpSpPr>
      <p:sp>
        <p:nvSpPr>
          <p:cNvPr id="3" name="Rectangle 2"/>
          <p:cNvSpPr/>
          <p:nvPr userDrawn="1"/>
        </p:nvSpPr>
        <p:spPr>
          <a:xfrm>
            <a:off x="374904" y="812799"/>
            <a:ext cx="8780385" cy="320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1"/>
          <p:cNvSpPr>
            <a:spLocks noGrp="1"/>
          </p:cNvSpPr>
          <p:nvPr>
            <p:ph type="title"/>
          </p:nvPr>
        </p:nvSpPr>
        <p:spPr>
          <a:xfrm>
            <a:off x="1535114" y="287338"/>
            <a:ext cx="7164506" cy="525357"/>
          </a:xfrm>
          <a:prstGeom prst="rect">
            <a:avLst/>
          </a:prstGeom>
        </p:spPr>
        <p:txBody>
          <a:bodyPr lIns="0" tIns="109728" rIns="0" bIns="0" anchor="t"/>
          <a:lstStyle>
            <a:lvl1pPr marL="0" indent="0">
              <a:tabLst/>
              <a:defRPr/>
            </a:lvl1pPr>
          </a:lstStyle>
          <a:p>
            <a:pPr marL="519113" lvl="0" indent="-519113">
              <a:tabLst>
                <a:tab pos="519113" algn="l"/>
              </a:tabLst>
            </a:pPr>
            <a:endParaRPr lang="en-US" dirty="0"/>
          </a:p>
        </p:txBody>
      </p:sp>
      <p:sp>
        <p:nvSpPr>
          <p:cNvPr id="13" name="Text Placeholder 12"/>
          <p:cNvSpPr>
            <a:spLocks noGrp="1"/>
          </p:cNvSpPr>
          <p:nvPr>
            <p:ph type="body" sz="quarter" idx="10"/>
          </p:nvPr>
        </p:nvSpPr>
        <p:spPr>
          <a:xfrm>
            <a:off x="731838" y="1490133"/>
            <a:ext cx="7745412" cy="4334405"/>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quarter" idx="11" hasCustomPrompt="1"/>
          </p:nvPr>
        </p:nvSpPr>
        <p:spPr>
          <a:xfrm>
            <a:off x="723292" y="287338"/>
            <a:ext cx="795337" cy="525461"/>
          </a:xfrm>
        </p:spPr>
        <p:txBody>
          <a:bodyPr lIns="137160" tIns="0" rIns="0" bIns="0" anchor="ctr"/>
          <a:lstStyle>
            <a:lvl1pPr>
              <a:defRPr lang="en-US" sz="2200" b="0" spc="0" baseline="0" dirty="0">
                <a:solidFill>
                  <a:schemeClr val="bg1"/>
                </a:solidFill>
                <a:latin typeface="Swis721 BlkCn BT" panose="020B0806030502040204" pitchFamily="34" charset="0"/>
                <a:ea typeface="Ebrima" panose="02000000000000000000" pitchFamily="2" charset="0"/>
                <a:cs typeface="Arial" panose="020B0604020202020204" pitchFamily="34" charset="0"/>
              </a:defRPr>
            </a:lvl1pPr>
          </a:lstStyle>
          <a:p>
            <a:pPr marL="519113" lvl="0" indent="-519113" defTabSz="0">
              <a:lnSpc>
                <a:spcPts val="2400"/>
              </a:lnSpc>
              <a:spcBef>
                <a:spcPct val="0"/>
              </a:spcBef>
              <a:tabLst>
                <a:tab pos="519113" algn="l"/>
              </a:tabLst>
            </a:pPr>
            <a:r>
              <a:rPr lang="en-US" dirty="0"/>
              <a:t>#</a:t>
            </a:r>
          </a:p>
        </p:txBody>
      </p:sp>
    </p:spTree>
    <p:extLst>
      <p:ext uri="{BB962C8B-B14F-4D97-AF65-F5344CB8AC3E}">
        <p14:creationId xmlns:p14="http://schemas.microsoft.com/office/powerpoint/2010/main" val="1217874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_et_contenu_2">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731838" y="1490133"/>
            <a:ext cx="7678737" cy="4334405"/>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a:xfrm>
            <a:off x="1535114" y="287338"/>
            <a:ext cx="7164506" cy="832161"/>
          </a:xfrm>
          <a:prstGeom prst="rect">
            <a:avLst/>
          </a:prstGeom>
        </p:spPr>
        <p:txBody>
          <a:bodyPr lIns="0" tIns="109728" rIns="0" bIns="0" anchor="t"/>
          <a:lstStyle>
            <a:lvl1pPr marL="0" indent="0">
              <a:tabLst/>
              <a:defRPr/>
            </a:lvl1pPr>
          </a:lstStyle>
          <a:p>
            <a:pPr marL="519113" lvl="0" indent="-519113">
              <a:tabLst>
                <a:tab pos="519113" algn="l"/>
              </a:tabLst>
            </a:pPr>
            <a:endParaRPr lang="en-US" dirty="0"/>
          </a:p>
        </p:txBody>
      </p:sp>
      <p:sp>
        <p:nvSpPr>
          <p:cNvPr id="8" name="Text Placeholder 3"/>
          <p:cNvSpPr>
            <a:spLocks noGrp="1"/>
          </p:cNvSpPr>
          <p:nvPr>
            <p:ph type="body" sz="quarter" idx="11" hasCustomPrompt="1"/>
          </p:nvPr>
        </p:nvSpPr>
        <p:spPr>
          <a:xfrm>
            <a:off x="723292" y="287338"/>
            <a:ext cx="795337" cy="525461"/>
          </a:xfrm>
        </p:spPr>
        <p:txBody>
          <a:bodyPr lIns="137160" tIns="0" rIns="0" bIns="0" anchor="ctr"/>
          <a:lstStyle>
            <a:lvl1pPr>
              <a:defRPr lang="en-US" sz="2200" b="0" spc="0" baseline="0" dirty="0">
                <a:solidFill>
                  <a:schemeClr val="bg1"/>
                </a:solidFill>
                <a:latin typeface="Swis721 BlkCn BT" panose="020B0806030502040204" pitchFamily="34" charset="0"/>
                <a:ea typeface="Ebrima" panose="02000000000000000000" pitchFamily="2" charset="0"/>
                <a:cs typeface="Arial" panose="020B0604020202020204" pitchFamily="34" charset="0"/>
              </a:defRPr>
            </a:lvl1pPr>
          </a:lstStyle>
          <a:p>
            <a:pPr marL="519113" lvl="0" indent="-519113" defTabSz="0">
              <a:lnSpc>
                <a:spcPts val="2400"/>
              </a:lnSpc>
              <a:spcBef>
                <a:spcPct val="0"/>
              </a:spcBef>
              <a:tabLst>
                <a:tab pos="519113" algn="l"/>
              </a:tabLst>
            </a:pPr>
            <a:r>
              <a:rPr lang="en-US" dirty="0"/>
              <a:t>#</a:t>
            </a:r>
          </a:p>
        </p:txBody>
      </p:sp>
    </p:spTree>
    <p:extLst>
      <p:ext uri="{BB962C8B-B14F-4D97-AF65-F5344CB8AC3E}">
        <p14:creationId xmlns:p14="http://schemas.microsoft.com/office/powerpoint/2010/main" val="238276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umé">
    <p:spTree>
      <p:nvGrpSpPr>
        <p:cNvPr id="1" name=""/>
        <p:cNvGrpSpPr/>
        <p:nvPr/>
      </p:nvGrpSpPr>
      <p:grpSpPr>
        <a:xfrm>
          <a:off x="0" y="0"/>
          <a:ext cx="0" cy="0"/>
          <a:chOff x="0" y="0"/>
          <a:chExt cx="0" cy="0"/>
        </a:xfrm>
      </p:grpSpPr>
      <p:sp>
        <p:nvSpPr>
          <p:cNvPr id="5" name="Rectangle 4"/>
          <p:cNvSpPr/>
          <p:nvPr userDrawn="1"/>
        </p:nvSpPr>
        <p:spPr>
          <a:xfrm>
            <a:off x="374904" y="812799"/>
            <a:ext cx="8780385" cy="320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7516" y="0"/>
            <a:ext cx="217461" cy="6858000"/>
          </a:xfrm>
          <a:prstGeom prst="rect">
            <a:avLst/>
          </a:prstGeom>
          <a:solidFill>
            <a:srgbClr val="002B54"/>
          </a:solidFill>
          <a:ln>
            <a:solidFill>
              <a:srgbClr val="002B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1"/>
          <p:cNvSpPr>
            <a:spLocks noGrp="1"/>
          </p:cNvSpPr>
          <p:nvPr>
            <p:ph type="title"/>
          </p:nvPr>
        </p:nvSpPr>
        <p:spPr>
          <a:xfrm>
            <a:off x="731808" y="287442"/>
            <a:ext cx="8412191" cy="822960"/>
          </a:xfrm>
          <a:prstGeom prst="rect">
            <a:avLst/>
          </a:prstGeom>
        </p:spPr>
        <p:txBody>
          <a:bodyPr lIns="137160" tIns="137160" bIns="0"/>
          <a:lstStyle/>
          <a:p>
            <a:pPr marL="519113" lvl="0" indent="-519113">
              <a:tabLst>
                <a:tab pos="519113" algn="l"/>
              </a:tabLst>
            </a:pPr>
            <a:endParaRPr lang="en-US" dirty="0"/>
          </a:p>
        </p:txBody>
      </p:sp>
      <p:sp>
        <p:nvSpPr>
          <p:cNvPr id="14" name="Text Placeholder 13"/>
          <p:cNvSpPr>
            <a:spLocks noGrp="1"/>
          </p:cNvSpPr>
          <p:nvPr>
            <p:ph type="body" sz="quarter" idx="10"/>
          </p:nvPr>
        </p:nvSpPr>
        <p:spPr>
          <a:xfrm>
            <a:off x="731838" y="1546225"/>
            <a:ext cx="7656512" cy="4267200"/>
          </a:xfrm>
        </p:spPr>
        <p:txBody>
          <a:bodyPr/>
          <a:lstStyle>
            <a:lvl1pPr marL="228600" indent="-228600">
              <a:buFont typeface="Arial" panose="020B0604020202020204" pitchFamily="34" charset="0"/>
              <a:buChar char="•"/>
              <a:defRPr/>
            </a:lvl1pPr>
            <a:lvl2pPr marL="228600" indent="-228600">
              <a:buFont typeface="Arial" panose="020B0604020202020204" pitchFamily="34" charset="0"/>
              <a:buChar char="•"/>
              <a:defRPr/>
            </a:lvl2pPr>
            <a:lvl3pPr marL="228600" indent="-228600">
              <a:buFont typeface="Arial" panose="020B0604020202020204" pitchFamily="34" charset="0"/>
              <a:buChar char="•"/>
              <a:defRPr/>
            </a:lvl3pPr>
            <a:lvl4pPr marL="228600" indent="-228600">
              <a:buFont typeface="Arial" panose="020B0604020202020204" pitchFamily="34" charset="0"/>
              <a:buChar char="•"/>
              <a:defRPr/>
            </a:lvl4pPr>
            <a:lvl5pPr marL="2286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46988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483904" y="1306866"/>
            <a:ext cx="8208540" cy="4764750"/>
          </a:xfrm>
          <a:prstGeom prst="rect">
            <a:avLst/>
          </a:prstGeom>
          <a:solidFill>
            <a:srgbClr val="F4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483905" y="287442"/>
            <a:ext cx="8660095" cy="822960"/>
          </a:xfrm>
          <a:prstGeom prst="rect">
            <a:avLst/>
          </a:prstGeom>
          <a:solidFill>
            <a:srgbClr val="002B54"/>
          </a:solidFill>
          <a:ln w="12700">
            <a:solidFill>
              <a:srgbClr val="002B54"/>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fr-CA">
              <a:ln>
                <a:solidFill>
                  <a:srgbClr val="002D44"/>
                </a:solidFill>
              </a:ln>
              <a:solidFill>
                <a:srgbClr val="002D44"/>
              </a:solidFill>
            </a:endParaRPr>
          </a:p>
        </p:txBody>
      </p:sp>
      <p:sp>
        <p:nvSpPr>
          <p:cNvPr id="23" name="Rectangle 22"/>
          <p:cNvSpPr/>
          <p:nvPr userDrawn="1"/>
        </p:nvSpPr>
        <p:spPr>
          <a:xfrm>
            <a:off x="483904" y="287442"/>
            <a:ext cx="227471" cy="822960"/>
          </a:xfrm>
          <a:prstGeom prst="rect">
            <a:avLst/>
          </a:prstGeom>
          <a:solidFill>
            <a:srgbClr val="D5A00F"/>
          </a:solidFill>
          <a:ln w="12700">
            <a:solidFill>
              <a:srgbClr val="D5A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n-lt"/>
            </a:endParaRPr>
          </a:p>
        </p:txBody>
      </p:sp>
      <p:sp>
        <p:nvSpPr>
          <p:cNvPr id="25" name="Title Placeholder 1"/>
          <p:cNvSpPr>
            <a:spLocks noGrp="1"/>
          </p:cNvSpPr>
          <p:nvPr>
            <p:ph type="title"/>
          </p:nvPr>
        </p:nvSpPr>
        <p:spPr>
          <a:xfrm>
            <a:off x="1449210" y="287442"/>
            <a:ext cx="7061957" cy="822960"/>
          </a:xfrm>
          <a:prstGeom prst="rect">
            <a:avLst/>
          </a:prstGeom>
        </p:spPr>
        <p:txBody>
          <a:bodyPr lIns="0" tIns="137160" bIns="0" anchor="t"/>
          <a:lstStyle/>
          <a:p>
            <a:pPr marL="519113" lvl="0" indent="-519113">
              <a:tabLst>
                <a:tab pos="519113" algn="l"/>
              </a:tabLst>
            </a:pPr>
            <a:endParaRPr lang="en-US" dirty="0"/>
          </a:p>
        </p:txBody>
      </p:sp>
      <p:sp>
        <p:nvSpPr>
          <p:cNvPr id="26" name="Espace réservé du pied de page 9"/>
          <p:cNvSpPr txBox="1">
            <a:spLocks/>
          </p:cNvSpPr>
          <p:nvPr userDrawn="1"/>
        </p:nvSpPr>
        <p:spPr>
          <a:xfrm>
            <a:off x="1083733" y="6544581"/>
            <a:ext cx="7427434" cy="145597"/>
          </a:xfrm>
          <a:prstGeom prst="rect">
            <a:avLst/>
          </a:prstGeom>
        </p:spPr>
        <p:txBody>
          <a:bodyPr vert="horz" wrap="none" lIns="0" tIns="0" rIns="0" bIns="0" rtlCol="0" anchor="ctr"/>
          <a:lstStyle>
            <a:defPPr>
              <a:defRPr lang="fr-FR"/>
            </a:defPPr>
            <a:lvl1pPr algn="ctr">
              <a:defRPr sz="1000">
                <a:solidFill>
                  <a:srgbClr val="927E71"/>
                </a:solidFill>
              </a:defRPr>
            </a:lvl1pPr>
          </a:lstStyle>
          <a:p>
            <a:pPr marL="0" marR="0" indent="0" algn="ctr" defTabSz="457200" rtl="0" eaLnBrk="1" fontAlgn="base" latinLnBrk="0" hangingPunct="1">
              <a:lnSpc>
                <a:spcPct val="100000"/>
              </a:lnSpc>
              <a:spcBef>
                <a:spcPct val="0"/>
              </a:spcBef>
              <a:spcAft>
                <a:spcPct val="0"/>
              </a:spcAft>
              <a:buClrTx/>
              <a:buSzTx/>
              <a:buFontTx/>
              <a:buNone/>
              <a:tabLst/>
              <a:defRPr/>
            </a:pPr>
            <a:r>
              <a:rPr lang="fr-CA" sz="1000" b="0" kern="1200" cap="none" spc="40" baseline="0" dirty="0">
                <a:solidFill>
                  <a:srgbClr val="002B54"/>
                </a:solidFill>
                <a:latin typeface="Arial Narrow" panose="020B0606020202030204" pitchFamily="34" charset="0"/>
                <a:ea typeface="MS PGothic" panose="020B0600070205080204" pitchFamily="34" charset="-128"/>
                <a:cs typeface="Arial" panose="020B0604020202020204" pitchFamily="34" charset="0"/>
              </a:rPr>
              <a:t>Fondements de la comptabilité de gestion, 3</a:t>
            </a:r>
            <a:r>
              <a:rPr lang="fr-CA" sz="1000" b="0" kern="1200" cap="none" spc="40" baseline="30000" dirty="0">
                <a:solidFill>
                  <a:srgbClr val="002B54"/>
                </a:solidFill>
                <a:latin typeface="Arial Narrow" panose="020B0606020202030204" pitchFamily="34" charset="0"/>
                <a:ea typeface="MS PGothic" panose="020B0600070205080204" pitchFamily="34" charset="-128"/>
                <a:cs typeface="Arial" panose="020B0604020202020204" pitchFamily="34" charset="0"/>
              </a:rPr>
              <a:t>e</a:t>
            </a:r>
            <a:r>
              <a:rPr lang="fr-CA" sz="1000" b="0" kern="1200" cap="none" spc="40" baseline="0" dirty="0">
                <a:solidFill>
                  <a:srgbClr val="002B54"/>
                </a:solidFill>
                <a:latin typeface="Arial Narrow" panose="020B0606020202030204" pitchFamily="34" charset="0"/>
                <a:ea typeface="MS PGothic" panose="020B0600070205080204" pitchFamily="34" charset="-128"/>
                <a:cs typeface="Arial" panose="020B0604020202020204" pitchFamily="34" charset="0"/>
              </a:rPr>
              <a:t> édition   </a:t>
            </a:r>
            <a:r>
              <a:rPr lang="fr-CA" sz="1000" b="0" kern="1200" cap="none" spc="40" dirty="0">
                <a:solidFill>
                  <a:srgbClr val="002B54"/>
                </a:solidFill>
                <a:effectLst/>
                <a:latin typeface="Arial Narrow" panose="020B0606020202030204" pitchFamily="34" charset="0"/>
                <a:ea typeface="MS PGothic" panose="020B0600070205080204" pitchFamily="34" charset="-128"/>
                <a:cs typeface="+mn-cs"/>
              </a:rPr>
              <a:t>ǀ   </a:t>
            </a:r>
            <a:r>
              <a:rPr lang="fr-CA" sz="1000" kern="1200" cap="none" spc="40" baseline="0" dirty="0">
                <a:solidFill>
                  <a:srgbClr val="002B54"/>
                </a:solidFill>
                <a:latin typeface="Arial Narrow" panose="020B0606020202030204" pitchFamily="34" charset="0"/>
                <a:ea typeface="MS PGothic" panose="020B0600070205080204" pitchFamily="34" charset="-128"/>
                <a:cs typeface="Arial" panose="020B0604020202020204" pitchFamily="34" charset="0"/>
              </a:rPr>
              <a:t>Reproduction interdite © TC Média Livres Inc.</a:t>
            </a:r>
          </a:p>
        </p:txBody>
      </p:sp>
      <p:sp>
        <p:nvSpPr>
          <p:cNvPr id="27" name="ZoneTexte 4"/>
          <p:cNvSpPr txBox="1">
            <a:spLocks noChangeArrowheads="1"/>
          </p:cNvSpPr>
          <p:nvPr userDrawn="1"/>
        </p:nvSpPr>
        <p:spPr bwMode="auto">
          <a:xfrm>
            <a:off x="8511167" y="6471849"/>
            <a:ext cx="406843" cy="261610"/>
          </a:xfrm>
          <a:prstGeom prst="rect">
            <a:avLst/>
          </a:prstGeom>
          <a:extLst/>
        </p:spPr>
        <p:txBody>
          <a:bodyPr vert="horz" lIns="0" tIns="0" rIns="0" bIns="0" rtlCol="0" anchor="ctr"/>
          <a:lstStyle>
            <a:defPPr>
              <a:defRPr lang="fr-FR"/>
            </a:defPPr>
            <a:lvl1pPr>
              <a:defRPr sz="1100" cap="all" spc="40" baseline="0">
                <a:solidFill>
                  <a:schemeClr val="bg1"/>
                </a:solidFill>
                <a:latin typeface="HelveticaNeueLT Std Med Cn" panose="020B0606030502030204" pitchFamily="34" charset="0"/>
                <a:cs typeface="Arial" panose="020B0604020202020204" pitchFamily="34" charset="0"/>
              </a:defRPr>
            </a:lvl1pPr>
          </a:lstStyle>
          <a:p>
            <a:pPr lvl="0" algn="l"/>
            <a:fld id="{5879ED36-B27E-48AB-AA7A-17674EE37C75}" type="slidenum">
              <a:rPr lang="fr-FR" sz="1050" b="1" smtClean="0">
                <a:solidFill>
                  <a:srgbClr val="002B54"/>
                </a:solidFill>
                <a:latin typeface="+mn-lt"/>
                <a:cs typeface="Arial" panose="020B0604020202020204" pitchFamily="34" charset="0"/>
              </a:rPr>
              <a:pPr lvl="0" algn="l"/>
              <a:t>‹N°›</a:t>
            </a:fld>
            <a:r>
              <a:rPr lang="fr-FR" sz="1050" b="1" dirty="0">
                <a:solidFill>
                  <a:srgbClr val="002B54"/>
                </a:solidFill>
                <a:latin typeface="+mn-lt"/>
                <a:cs typeface="Arial" panose="020B0604020202020204" pitchFamily="34" charset="0"/>
              </a:rPr>
              <a:t> </a:t>
            </a:r>
          </a:p>
        </p:txBody>
      </p:sp>
      <p:sp>
        <p:nvSpPr>
          <p:cNvPr id="28" name="TextBox 27"/>
          <p:cNvSpPr txBox="1"/>
          <p:nvPr userDrawn="1"/>
        </p:nvSpPr>
        <p:spPr>
          <a:xfrm>
            <a:off x="487501" y="6521863"/>
            <a:ext cx="498337" cy="161583"/>
          </a:xfrm>
          <a:prstGeom prst="rect">
            <a:avLst/>
          </a:prstGeom>
          <a:noFill/>
        </p:spPr>
        <p:txBody>
          <a:bodyPr wrap="square" lIns="0" tIns="0" rIns="0" bIns="0" rtlCol="0" anchor="ctr">
            <a:spAutoFit/>
          </a:bodyPr>
          <a:lstStyle/>
          <a:p>
            <a:pPr algn="l"/>
            <a:r>
              <a:rPr lang="fr-CA" sz="1050" spc="0" baseline="0" dirty="0">
                <a:solidFill>
                  <a:srgbClr val="002B54"/>
                </a:solidFill>
                <a:latin typeface="Calibri" panose="020F0502020204030204" pitchFamily="34" charset="0"/>
              </a:rPr>
              <a:t>Chapitre</a:t>
            </a:r>
          </a:p>
        </p:txBody>
      </p:sp>
      <p:sp>
        <p:nvSpPr>
          <p:cNvPr id="29" name="TextBox 28"/>
          <p:cNvSpPr txBox="1"/>
          <p:nvPr userDrawn="1"/>
        </p:nvSpPr>
        <p:spPr>
          <a:xfrm>
            <a:off x="1003414" y="6521863"/>
            <a:ext cx="316164" cy="161583"/>
          </a:xfrm>
          <a:prstGeom prst="rect">
            <a:avLst/>
          </a:prstGeom>
          <a:noFill/>
        </p:spPr>
        <p:txBody>
          <a:bodyPr vert="horz" wrap="square" lIns="0" tIns="0" rIns="0" bIns="0" rtlCol="0" anchor="ctr">
            <a:spAutoFit/>
          </a:bodyPr>
          <a:lstStyle>
            <a:lvl1pPr lvl="0" indent="-457200" algn="r">
              <a:lnSpc>
                <a:spcPts val="3000"/>
              </a:lnSpc>
              <a:spcBef>
                <a:spcPts val="1000"/>
              </a:spcBef>
              <a:buFontTx/>
              <a:buNone/>
              <a:defRPr sz="2400" b="1" spc="100" baseline="0">
                <a:solidFill>
                  <a:schemeClr val="bg1"/>
                </a:solidFill>
                <a:latin typeface="HelveticaNeueLT Std Med Cn" panose="020B0606030502030204" pitchFamily="34" charset="0"/>
              </a:defRPr>
            </a:lvl1pPr>
            <a:lvl2pPr marL="0" indent="-457200" defTabSz="914400">
              <a:lnSpc>
                <a:spcPts val="3000"/>
              </a:lnSpc>
              <a:spcBef>
                <a:spcPts val="500"/>
              </a:spcBef>
              <a:buFontTx/>
              <a:buNone/>
            </a:lvl2pPr>
            <a:lvl3pPr marL="0" indent="-457200" defTabSz="914400">
              <a:lnSpc>
                <a:spcPts val="3000"/>
              </a:lnSpc>
              <a:spcBef>
                <a:spcPts val="500"/>
              </a:spcBef>
              <a:buFontTx/>
              <a:buNone/>
            </a:lvl3pPr>
            <a:lvl4pPr marL="0" indent="-457200" defTabSz="914400">
              <a:lnSpc>
                <a:spcPts val="3000"/>
              </a:lnSpc>
              <a:spcBef>
                <a:spcPts val="500"/>
              </a:spcBef>
              <a:buFontTx/>
              <a:buNone/>
            </a:lvl4pPr>
            <a:lvl5pPr marL="0" indent="-457200" defTabSz="914400">
              <a:lnSpc>
                <a:spcPts val="3000"/>
              </a:lnSpc>
              <a:spcBef>
                <a:spcPts val="500"/>
              </a:spcBef>
              <a:buFontTx/>
              <a:buNone/>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lvl="0" algn="l">
              <a:lnSpc>
                <a:spcPct val="100000"/>
              </a:lnSpc>
            </a:pPr>
            <a:r>
              <a:rPr lang="fr-CA" sz="1050" b="0" spc="0" baseline="0" dirty="0">
                <a:solidFill>
                  <a:srgbClr val="002B54"/>
                </a:solidFill>
                <a:latin typeface="+mn-lt"/>
              </a:rPr>
              <a:t>4</a:t>
            </a:r>
            <a:endParaRPr lang="en-US" sz="1050" b="0" spc="0" baseline="0" dirty="0">
              <a:solidFill>
                <a:srgbClr val="002B54"/>
              </a:solidFill>
              <a:latin typeface="+mn-lt"/>
            </a:endParaRPr>
          </a:p>
        </p:txBody>
      </p:sp>
      <p:sp>
        <p:nvSpPr>
          <p:cNvPr id="31" name="Text Placeholder 30"/>
          <p:cNvSpPr>
            <a:spLocks noGrp="1"/>
          </p:cNvSpPr>
          <p:nvPr>
            <p:ph type="body" idx="1"/>
          </p:nvPr>
        </p:nvSpPr>
        <p:spPr>
          <a:xfrm>
            <a:off x="736669" y="1558248"/>
            <a:ext cx="7628398" cy="4275624"/>
          </a:xfrm>
          <a:prstGeom prst="rect">
            <a:avLst/>
          </a:prstGeom>
        </p:spPr>
        <p:txBody>
          <a:bodyPr vert="horz" lIns="137160" tIns="91440" rIns="91440" bIns="91440" rtlCol="0">
            <a:noAutofit/>
          </a:bodyPr>
          <a:lstStyle/>
          <a:p>
            <a:pPr lvl="0"/>
            <a:endParaRPr lang="en-US" dirty="0"/>
          </a:p>
        </p:txBody>
      </p:sp>
      <p:cxnSp>
        <p:nvCxnSpPr>
          <p:cNvPr id="16" name="Straight Connector 15"/>
          <p:cNvCxnSpPr/>
          <p:nvPr userDrawn="1"/>
        </p:nvCxnSpPr>
        <p:spPr>
          <a:xfrm>
            <a:off x="483904" y="6332978"/>
            <a:ext cx="8208540" cy="0"/>
          </a:xfrm>
          <a:prstGeom prst="line">
            <a:avLst/>
          </a:prstGeom>
          <a:ln w="3175" cmpd="sng">
            <a:solidFill>
              <a:srgbClr val="D5A00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83904" y="6366844"/>
            <a:ext cx="8208540" cy="0"/>
          </a:xfrm>
          <a:prstGeom prst="line">
            <a:avLst/>
          </a:prstGeom>
          <a:ln w="3175" cmpd="sng">
            <a:solidFill>
              <a:srgbClr val="D5A00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4579385"/>
      </p:ext>
    </p:extLst>
  </p:cSld>
  <p:clrMap bg1="lt1" tx1="dk1" bg2="lt2" tx2="dk2" accent1="accent1" accent2="accent2" accent3="accent3" accent4="accent4" accent5="accent5" accent6="accent6" hlink="hlink" folHlink="folHlink"/>
  <p:sldLayoutIdLst>
    <p:sldLayoutId id="2147483662" r:id="rId1"/>
    <p:sldLayoutId id="2147483669" r:id="rId2"/>
    <p:sldLayoutId id="2147483666" r:id="rId3"/>
    <p:sldLayoutId id="2147483667" r:id="rId4"/>
    <p:sldLayoutId id="2147483668" r:id="rId5"/>
  </p:sldLayoutIdLst>
  <p:txStyles>
    <p:titleStyle>
      <a:lvl1pPr marL="0" indent="0" algn="l" defTabSz="0" rtl="0" eaLnBrk="1" latinLnBrk="0" hangingPunct="1">
        <a:lnSpc>
          <a:spcPts val="2400"/>
        </a:lnSpc>
        <a:spcBef>
          <a:spcPct val="0"/>
        </a:spcBef>
        <a:buNone/>
        <a:tabLst>
          <a:tab pos="0" algn="l"/>
        </a:tabLst>
        <a:defRPr lang="en-US" sz="2200" b="0" kern="1200" spc="0" baseline="0" dirty="0">
          <a:solidFill>
            <a:schemeClr val="bg1"/>
          </a:solidFill>
          <a:latin typeface="Swis721 BlkCn BT" panose="020B0806030502040204" pitchFamily="34" charset="0"/>
          <a:ea typeface="Ebrima" panose="02000000000000000000" pitchFamily="2" charset="0"/>
          <a:cs typeface="Arial" panose="020B0604020202020204" pitchFamily="34" charset="0"/>
        </a:defRPr>
      </a:lvl1pPr>
    </p:titleStyle>
    <p:bodyStyle>
      <a:lvl1pPr marL="0" indent="0" algn="l" defTabSz="914400" rtl="0" eaLnBrk="1" latinLnBrk="0" hangingPunct="1">
        <a:lnSpc>
          <a:spcPct val="100000"/>
        </a:lnSpc>
        <a:spcBef>
          <a:spcPts val="600"/>
        </a:spcBef>
        <a:buFontTx/>
        <a:buNone/>
        <a:defRPr lang="en-US" sz="2000" kern="1200" dirty="0" smtClean="0">
          <a:solidFill>
            <a:srgbClr val="002B54"/>
          </a:solidFill>
          <a:latin typeface="Times New Roman" panose="02020603050405020304" pitchFamily="18" charset="0"/>
          <a:ea typeface="+mn-ea"/>
          <a:cs typeface="Times New Roman" panose="02020603050405020304" pitchFamily="18" charset="0"/>
        </a:defRPr>
      </a:lvl1pPr>
      <a:lvl2pPr marL="457200" indent="0" algn="l" defTabSz="914400" rtl="0" eaLnBrk="1" latinLnBrk="0" hangingPunct="1">
        <a:lnSpc>
          <a:spcPct val="100000"/>
        </a:lnSpc>
        <a:spcBef>
          <a:spcPts val="600"/>
        </a:spcBef>
        <a:buFontTx/>
        <a:buNone/>
        <a:defRPr lang="en-US" sz="1800" kern="1200" dirty="0" smtClean="0">
          <a:solidFill>
            <a:srgbClr val="002B54"/>
          </a:solidFill>
          <a:latin typeface="Times New Roman" panose="02020603050405020304" pitchFamily="18" charset="0"/>
          <a:ea typeface="+mn-ea"/>
          <a:cs typeface="Times New Roman" panose="02020603050405020304" pitchFamily="18" charset="0"/>
        </a:defRPr>
      </a:lvl2pPr>
      <a:lvl3pPr marL="914400" indent="0" algn="l" defTabSz="914400" rtl="0" eaLnBrk="1" latinLnBrk="0" hangingPunct="1">
        <a:lnSpc>
          <a:spcPct val="100000"/>
        </a:lnSpc>
        <a:spcBef>
          <a:spcPts val="600"/>
        </a:spcBef>
        <a:buFontTx/>
        <a:buNone/>
        <a:defRPr lang="en-US" sz="1600" kern="1200" dirty="0" smtClean="0">
          <a:solidFill>
            <a:srgbClr val="002B54"/>
          </a:solidFill>
          <a:latin typeface="Times New Roman" panose="02020603050405020304" pitchFamily="18" charset="0"/>
          <a:ea typeface="+mn-ea"/>
          <a:cs typeface="Times New Roman" panose="02020603050405020304" pitchFamily="18" charset="0"/>
        </a:defRPr>
      </a:lvl3pPr>
      <a:lvl4pPr marL="1371600" indent="0" algn="l" defTabSz="914400" rtl="0" eaLnBrk="1" latinLnBrk="0" hangingPunct="1">
        <a:lnSpc>
          <a:spcPct val="100000"/>
        </a:lnSpc>
        <a:spcBef>
          <a:spcPts val="600"/>
        </a:spcBef>
        <a:buFontTx/>
        <a:buNone/>
        <a:defRPr lang="en-US" sz="1400" kern="1200" dirty="0" smtClean="0">
          <a:solidFill>
            <a:srgbClr val="002B54"/>
          </a:solidFill>
          <a:latin typeface="Times New Roman" panose="02020603050405020304" pitchFamily="18" charset="0"/>
          <a:ea typeface="+mn-ea"/>
          <a:cs typeface="Times New Roman" panose="02020603050405020304" pitchFamily="18" charset="0"/>
        </a:defRPr>
      </a:lvl4pPr>
      <a:lvl5pPr marL="1828800" indent="0" algn="l" defTabSz="914400" rtl="0" eaLnBrk="1" latinLnBrk="0" hangingPunct="1">
        <a:lnSpc>
          <a:spcPct val="100000"/>
        </a:lnSpc>
        <a:spcBef>
          <a:spcPts val="600"/>
        </a:spcBef>
        <a:buFontTx/>
        <a:buNone/>
        <a:defRPr lang="en-US" sz="1400" kern="1200" dirty="0">
          <a:solidFill>
            <a:srgbClr val="002B54"/>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idx="14"/>
          </p:nvPr>
        </p:nvSpPr>
        <p:spPr/>
        <p:txBody>
          <a:bodyPr/>
          <a:lstStyle/>
          <a:p>
            <a:r>
              <a:rPr lang="fr-CA"/>
              <a:t>4</a:t>
            </a:r>
            <a:endParaRPr lang="en-US" dirty="0"/>
          </a:p>
        </p:txBody>
      </p:sp>
      <p:sp>
        <p:nvSpPr>
          <p:cNvPr id="6" name="Text Placeholder 5"/>
          <p:cNvSpPr txBox="1">
            <a:spLocks noGrp="1"/>
          </p:cNvSpPr>
          <p:nvPr>
            <p:ph type="body" sz="quarter" idx="15"/>
          </p:nvPr>
        </p:nvSpPr>
        <p:spPr/>
        <p:txBody>
          <a:bodyPr/>
          <a:lstStyle/>
          <a:p>
            <a:r>
              <a:rPr lang="fr-CA" dirty="0"/>
              <a:t>LES </a:t>
            </a:r>
            <a:r>
              <a:rPr lang="fr-CA" dirty="0" err="1"/>
              <a:t>relationS</a:t>
            </a:r>
            <a:r>
              <a:rPr lang="fr-CA" dirty="0"/>
              <a:t> coût-volume-bénéfice</a:t>
            </a:r>
            <a:endParaRPr lang="en-US" dirty="0"/>
          </a:p>
        </p:txBody>
      </p:sp>
    </p:spTree>
    <p:extLst>
      <p:ext uri="{BB962C8B-B14F-4D97-AF65-F5344CB8AC3E}">
        <p14:creationId xmlns:p14="http://schemas.microsoft.com/office/powerpoint/2010/main" val="478813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Seuil de rentabilité</a:t>
            </a:r>
          </a:p>
        </p:txBody>
      </p:sp>
      <p:sp>
        <p:nvSpPr>
          <p:cNvPr id="3" name="Espace réservé du texte 2"/>
          <p:cNvSpPr>
            <a:spLocks noGrp="1"/>
          </p:cNvSpPr>
          <p:nvPr>
            <p:ph type="body" sz="quarter" idx="10"/>
          </p:nvPr>
        </p:nvSpPr>
        <p:spPr>
          <a:xfrm>
            <a:off x="731838" y="1490134"/>
            <a:ext cx="7745412" cy="1068340"/>
          </a:xfrm>
        </p:spPr>
        <p:txBody>
          <a:bodyPr/>
          <a:lstStyle/>
          <a:p>
            <a:r>
              <a:rPr lang="fr-FR" b="1" dirty="0"/>
              <a:t>Quand l’entreprise atteindra une marge sur coût variables= aux coûts fixes (35 000$) ce sera son seuil de rentabilité</a:t>
            </a:r>
          </a:p>
        </p:txBody>
      </p:sp>
      <p:sp>
        <p:nvSpPr>
          <p:cNvPr id="4" name="Espace réservé du texte 3"/>
          <p:cNvSpPr>
            <a:spLocks noGrp="1"/>
          </p:cNvSpPr>
          <p:nvPr>
            <p:ph type="body" sz="quarter" idx="11"/>
          </p:nvPr>
        </p:nvSpPr>
        <p:spPr/>
        <p:txBody>
          <a:bodyPr/>
          <a:lstStyle/>
          <a:p>
            <a:r>
              <a:rPr lang="fr-FR" dirty="0"/>
              <a:t>4.2</a:t>
            </a:r>
          </a:p>
        </p:txBody>
      </p:sp>
      <p:pic>
        <p:nvPicPr>
          <p:cNvPr id="5" name="Image 4">
            <a:extLst>
              <a:ext uri="{FF2B5EF4-FFF2-40B4-BE49-F238E27FC236}">
                <a16:creationId xmlns:a16="http://schemas.microsoft.com/office/drawing/2014/main" id="{3F5B2ED9-229D-47BC-A8DD-D0E8C320FA6C}"/>
              </a:ext>
            </a:extLst>
          </p:cNvPr>
          <p:cNvPicPr>
            <a:picLocks noChangeAspect="1"/>
          </p:cNvPicPr>
          <p:nvPr/>
        </p:nvPicPr>
        <p:blipFill>
          <a:blip r:embed="rId2"/>
          <a:stretch>
            <a:fillRect/>
          </a:stretch>
        </p:blipFill>
        <p:spPr>
          <a:xfrm>
            <a:off x="626626" y="2356138"/>
            <a:ext cx="7850624" cy="2145723"/>
          </a:xfrm>
          <a:prstGeom prst="rect">
            <a:avLst/>
          </a:prstGeom>
        </p:spPr>
      </p:pic>
      <p:sp>
        <p:nvSpPr>
          <p:cNvPr id="7" name="ZoneTexte 6">
            <a:extLst>
              <a:ext uri="{FF2B5EF4-FFF2-40B4-BE49-F238E27FC236}">
                <a16:creationId xmlns:a16="http://schemas.microsoft.com/office/drawing/2014/main" id="{808E26E5-3720-4C7E-B20E-AEDC0C4C04DF}"/>
              </a:ext>
            </a:extLst>
          </p:cNvPr>
          <p:cNvSpPr txBox="1"/>
          <p:nvPr/>
        </p:nvSpPr>
        <p:spPr>
          <a:xfrm flipH="1">
            <a:off x="816911" y="4765962"/>
            <a:ext cx="7470053" cy="400110"/>
          </a:xfrm>
          <a:prstGeom prst="rect">
            <a:avLst/>
          </a:prstGeom>
          <a:noFill/>
        </p:spPr>
        <p:txBody>
          <a:bodyPr wrap="square" rtlCol="0">
            <a:spAutoFit/>
          </a:bodyPr>
          <a:lstStyle/>
          <a:p>
            <a:r>
              <a:rPr lang="fr-CA" sz="2000" b="1" dirty="0">
                <a:solidFill>
                  <a:srgbClr val="002060"/>
                </a:solidFill>
              </a:rPr>
              <a:t>L’entreprise devra vendre plus de 350 unités pour faire un bénéfice.</a:t>
            </a:r>
          </a:p>
        </p:txBody>
      </p:sp>
    </p:spTree>
    <p:extLst>
      <p:ext uri="{BB962C8B-B14F-4D97-AF65-F5344CB8AC3E}">
        <p14:creationId xmlns:p14="http://schemas.microsoft.com/office/powerpoint/2010/main" val="2242651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547111" y="1269468"/>
            <a:ext cx="7678737" cy="947259"/>
          </a:xfrm>
        </p:spPr>
        <p:txBody>
          <a:bodyPr/>
          <a:lstStyle/>
          <a:p>
            <a:r>
              <a:rPr lang="fr-FR" b="1" dirty="0">
                <a:solidFill>
                  <a:schemeClr val="accent5">
                    <a:lumMod val="50000"/>
                  </a:schemeClr>
                </a:solidFill>
              </a:rPr>
              <a:t>Présentation graphique selon l’hypothèse que l’entreprise souhaite vendre 600 unités</a:t>
            </a:r>
          </a:p>
        </p:txBody>
      </p:sp>
      <p:sp>
        <p:nvSpPr>
          <p:cNvPr id="3" name="Titre 2"/>
          <p:cNvSpPr>
            <a:spLocks noGrp="1"/>
          </p:cNvSpPr>
          <p:nvPr>
            <p:ph type="title"/>
          </p:nvPr>
        </p:nvSpPr>
        <p:spPr>
          <a:xfrm>
            <a:off x="1535114" y="287338"/>
            <a:ext cx="7528068" cy="832571"/>
          </a:xfrm>
        </p:spPr>
        <p:txBody>
          <a:bodyPr/>
          <a:lstStyle/>
          <a:p>
            <a:r>
              <a:rPr lang="fr-FR" dirty="0"/>
              <a:t>Coût-volume-bénéfice et Marge sur coûts variables sous forme graphique</a:t>
            </a:r>
          </a:p>
        </p:txBody>
      </p:sp>
      <p:sp>
        <p:nvSpPr>
          <p:cNvPr id="4" name="Espace réservé du texte 3"/>
          <p:cNvSpPr>
            <a:spLocks noGrp="1"/>
          </p:cNvSpPr>
          <p:nvPr>
            <p:ph type="body" sz="quarter" idx="11"/>
          </p:nvPr>
        </p:nvSpPr>
        <p:spPr/>
        <p:txBody>
          <a:bodyPr/>
          <a:lstStyle/>
          <a:p>
            <a:r>
              <a:rPr lang="fr-FR" dirty="0"/>
              <a:t>4.2</a:t>
            </a:r>
          </a:p>
        </p:txBody>
      </p:sp>
      <p:pic>
        <p:nvPicPr>
          <p:cNvPr id="5" name="Image 4">
            <a:extLst>
              <a:ext uri="{FF2B5EF4-FFF2-40B4-BE49-F238E27FC236}">
                <a16:creationId xmlns:a16="http://schemas.microsoft.com/office/drawing/2014/main" id="{3E21F1D2-94A5-40FE-BF80-6BD53DF0BD79}"/>
              </a:ext>
            </a:extLst>
          </p:cNvPr>
          <p:cNvPicPr>
            <a:picLocks noChangeAspect="1"/>
          </p:cNvPicPr>
          <p:nvPr/>
        </p:nvPicPr>
        <p:blipFill>
          <a:blip r:embed="rId2"/>
          <a:stretch>
            <a:fillRect/>
          </a:stretch>
        </p:blipFill>
        <p:spPr>
          <a:xfrm>
            <a:off x="271035" y="2366286"/>
            <a:ext cx="4484626" cy="2974064"/>
          </a:xfrm>
          <a:prstGeom prst="rect">
            <a:avLst/>
          </a:prstGeom>
        </p:spPr>
      </p:pic>
      <p:graphicFrame>
        <p:nvGraphicFramePr>
          <p:cNvPr id="6" name="Tableau 5">
            <a:extLst>
              <a:ext uri="{FF2B5EF4-FFF2-40B4-BE49-F238E27FC236}">
                <a16:creationId xmlns:a16="http://schemas.microsoft.com/office/drawing/2014/main" id="{0F86139F-463D-43A5-ABD0-F80E6939CE9E}"/>
              </a:ext>
            </a:extLst>
          </p:cNvPr>
          <p:cNvGraphicFramePr>
            <a:graphicFrameLocks noGrp="1"/>
          </p:cNvGraphicFramePr>
          <p:nvPr>
            <p:extLst>
              <p:ext uri="{D42A27DB-BD31-4B8C-83A1-F6EECF244321}">
                <p14:modId xmlns:p14="http://schemas.microsoft.com/office/powerpoint/2010/main" val="845305737"/>
              </p:ext>
            </p:extLst>
          </p:nvPr>
        </p:nvGraphicFramePr>
        <p:xfrm>
          <a:off x="4845050" y="2366286"/>
          <a:ext cx="3853439" cy="3640813"/>
        </p:xfrm>
        <a:graphic>
          <a:graphicData uri="http://schemas.openxmlformats.org/drawingml/2006/table">
            <a:tbl>
              <a:tblPr firstRow="1" bandRow="1">
                <a:tableStyleId>{5C22544A-7EE6-4342-B048-85BDC9FD1C3A}</a:tableStyleId>
              </a:tblPr>
              <a:tblGrid>
                <a:gridCol w="3853439">
                  <a:extLst>
                    <a:ext uri="{9D8B030D-6E8A-4147-A177-3AD203B41FA5}">
                      <a16:colId xmlns:a16="http://schemas.microsoft.com/office/drawing/2014/main" val="371721335"/>
                    </a:ext>
                  </a:extLst>
                </a:gridCol>
              </a:tblGrid>
              <a:tr h="3640813">
                <a:tc>
                  <a:txBody>
                    <a:bodyPr/>
                    <a:lstStyle/>
                    <a:p>
                      <a:endParaRPr lang="fr-CA" sz="1600" dirty="0"/>
                    </a:p>
                    <a:p>
                      <a:endParaRPr lang="fr-CA" sz="1200" dirty="0">
                        <a:solidFill>
                          <a:srgbClr val="002060"/>
                        </a:solidFill>
                      </a:endParaRPr>
                    </a:p>
                    <a:p>
                      <a:r>
                        <a:rPr lang="fr-CA" sz="1200" dirty="0">
                          <a:solidFill>
                            <a:srgbClr val="002060"/>
                          </a:solidFill>
                        </a:rPr>
                        <a:t>Ventes (600*250$)                            150 000$        100%</a:t>
                      </a:r>
                    </a:p>
                    <a:p>
                      <a:endParaRPr lang="fr-CA" sz="1200" dirty="0">
                        <a:solidFill>
                          <a:srgbClr val="002060"/>
                        </a:solidFill>
                      </a:endParaRPr>
                    </a:p>
                    <a:p>
                      <a:r>
                        <a:rPr lang="fr-CA" sz="1200" dirty="0">
                          <a:solidFill>
                            <a:srgbClr val="002060"/>
                          </a:solidFill>
                        </a:rPr>
                        <a:t>Coûts variables (600*150$)             </a:t>
                      </a:r>
                      <a:r>
                        <a:rPr lang="fr-CA" sz="1200" u="sng" dirty="0">
                          <a:solidFill>
                            <a:srgbClr val="002060"/>
                          </a:solidFill>
                        </a:rPr>
                        <a:t>90 000$          60%</a:t>
                      </a:r>
                    </a:p>
                    <a:p>
                      <a:endParaRPr lang="fr-CA" sz="1200" u="sng" dirty="0">
                        <a:solidFill>
                          <a:srgbClr val="002060"/>
                        </a:solidFill>
                      </a:endParaRPr>
                    </a:p>
                    <a:p>
                      <a:r>
                        <a:rPr lang="fr-CA" sz="1200" u="none" dirty="0">
                          <a:solidFill>
                            <a:srgbClr val="002060"/>
                          </a:solidFill>
                        </a:rPr>
                        <a:t>Marge sur coûts variables               60 000$           40%</a:t>
                      </a:r>
                    </a:p>
                    <a:p>
                      <a:endParaRPr lang="fr-CA" sz="1200" u="none" dirty="0">
                        <a:solidFill>
                          <a:srgbClr val="002060"/>
                        </a:solidFill>
                      </a:endParaRPr>
                    </a:p>
                    <a:p>
                      <a:r>
                        <a:rPr lang="fr-CA" sz="1200" u="none" dirty="0">
                          <a:solidFill>
                            <a:srgbClr val="002060"/>
                          </a:solidFill>
                        </a:rPr>
                        <a:t>-Coûts fixes                                         </a:t>
                      </a:r>
                      <a:r>
                        <a:rPr lang="fr-CA" sz="1200" u="sng" dirty="0">
                          <a:solidFill>
                            <a:srgbClr val="002060"/>
                          </a:solidFill>
                        </a:rPr>
                        <a:t>35 000$            2,3%</a:t>
                      </a:r>
                    </a:p>
                    <a:p>
                      <a:endParaRPr lang="fr-CA" sz="1200" u="sng" dirty="0">
                        <a:solidFill>
                          <a:srgbClr val="002060"/>
                        </a:solidFill>
                      </a:endParaRPr>
                    </a:p>
                    <a:p>
                      <a:r>
                        <a:rPr lang="fr-CA" sz="1200" u="none" dirty="0">
                          <a:solidFill>
                            <a:srgbClr val="002060"/>
                          </a:solidFill>
                        </a:rPr>
                        <a:t>Bénéfice net                                      25 000$            16,67%</a:t>
                      </a:r>
                    </a:p>
                    <a:p>
                      <a:endParaRPr lang="fr-CA" sz="1200" u="none" dirty="0">
                        <a:solidFill>
                          <a:srgbClr val="002060"/>
                        </a:solidFill>
                      </a:endParaRPr>
                    </a:p>
                    <a:p>
                      <a:r>
                        <a:rPr lang="fr-CA" sz="1200" u="none" dirty="0">
                          <a:solidFill>
                            <a:srgbClr val="002060"/>
                          </a:solidFill>
                        </a:rPr>
                        <a:t>Remarquez que la section des ventes jusqu’à la marge sur coûts variables en % est resté la même depuis le début.  Pour que ça change, il doit y avoir un changement au niveau des prix de vente ou du coût de revient des marchandises.  </a:t>
                      </a:r>
                    </a:p>
                  </a:txBody>
                  <a:tcPr>
                    <a:solidFill>
                      <a:schemeClr val="accent2">
                        <a:lumMod val="40000"/>
                        <a:lumOff val="60000"/>
                      </a:schemeClr>
                    </a:solidFill>
                  </a:tcPr>
                </a:tc>
                <a:extLst>
                  <a:ext uri="{0D108BD9-81ED-4DB2-BD59-A6C34878D82A}">
                    <a16:rowId xmlns:a16="http://schemas.microsoft.com/office/drawing/2014/main" val="3266770832"/>
                  </a:ext>
                </a:extLst>
              </a:tr>
            </a:tbl>
          </a:graphicData>
        </a:graphic>
      </p:graphicFrame>
      <p:sp>
        <p:nvSpPr>
          <p:cNvPr id="8" name="ZoneTexte 7">
            <a:extLst>
              <a:ext uri="{FF2B5EF4-FFF2-40B4-BE49-F238E27FC236}">
                <a16:creationId xmlns:a16="http://schemas.microsoft.com/office/drawing/2014/main" id="{92C42F12-7C14-4BFB-A39E-E90636A23043}"/>
              </a:ext>
            </a:extLst>
          </p:cNvPr>
          <p:cNvSpPr txBox="1"/>
          <p:nvPr/>
        </p:nvSpPr>
        <p:spPr>
          <a:xfrm>
            <a:off x="445511" y="5340350"/>
            <a:ext cx="3497881" cy="369332"/>
          </a:xfrm>
          <a:prstGeom prst="rect">
            <a:avLst/>
          </a:prstGeom>
          <a:noFill/>
        </p:spPr>
        <p:txBody>
          <a:bodyPr wrap="none" rtlCol="0">
            <a:spAutoFit/>
          </a:bodyPr>
          <a:lstStyle/>
          <a:p>
            <a:r>
              <a:rPr lang="fr-CA" dirty="0">
                <a:solidFill>
                  <a:srgbClr val="002060"/>
                </a:solidFill>
              </a:rPr>
              <a:t>Le seuil de rentabilité est à 87 500$</a:t>
            </a:r>
            <a:endParaRPr lang="fr-CA" dirty="0"/>
          </a:p>
        </p:txBody>
      </p:sp>
    </p:spTree>
    <p:extLst>
      <p:ext uri="{BB962C8B-B14F-4D97-AF65-F5344CB8AC3E}">
        <p14:creationId xmlns:p14="http://schemas.microsoft.com/office/powerpoint/2010/main" val="2594070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1808" y="287441"/>
            <a:ext cx="8412191" cy="525600"/>
          </a:xfrm>
        </p:spPr>
        <p:txBody>
          <a:bodyPr tIns="111600"/>
          <a:lstStyle/>
          <a:p>
            <a:r>
              <a:rPr lang="fr-CA" dirty="0"/>
              <a:t>Résumé</a:t>
            </a:r>
            <a:endParaRPr lang="en-US" dirty="0"/>
          </a:p>
        </p:txBody>
      </p:sp>
      <p:sp>
        <p:nvSpPr>
          <p:cNvPr id="5" name="Text Placeholder 4"/>
          <p:cNvSpPr>
            <a:spLocks noGrp="1"/>
          </p:cNvSpPr>
          <p:nvPr>
            <p:ph type="body" sz="quarter" idx="10"/>
          </p:nvPr>
        </p:nvSpPr>
        <p:spPr/>
        <p:txBody>
          <a:bodyPr/>
          <a:lstStyle/>
          <a:p>
            <a:r>
              <a:rPr lang="fr-FR" dirty="0"/>
              <a:t>L’analyse coût-volume-bénéfice (CVB) est basée sur un modèle simple expliquant comment la marge sur coûts variables et le bénéfice réagissent aux variations de prix, de coût et de volume. Cette analyse repose sur les résultats établis selon la méthode des coûts variables et exige une compréhension approfondie du comportement des </a:t>
            </a:r>
            <a:r>
              <a:rPr lang="pt-BR" dirty="0" err="1"/>
              <a:t>coûts</a:t>
            </a:r>
            <a:r>
              <a:rPr lang="pt-BR" dirty="0"/>
              <a:t>. (OA1)</a:t>
            </a:r>
          </a:p>
          <a:p>
            <a:r>
              <a:rPr lang="fr-CA" dirty="0"/>
              <a:t>Un graphique CVB décrit les relations entre le volume des ventes (en unités), d’une part, et les coûts fixes, les coûts variables, le total des coûts, les ventes totales et les bénéfices, d’autre part. Il permet de prévoir la façon dont les coûts et les bénéfices réagiront à des variations dans le volume des ventes. (OA2)</a:t>
            </a:r>
            <a:endParaRPr lang="en-US" dirty="0"/>
          </a:p>
        </p:txBody>
      </p:sp>
    </p:spTree>
    <p:extLst>
      <p:ext uri="{BB962C8B-B14F-4D97-AF65-F5344CB8AC3E}">
        <p14:creationId xmlns:p14="http://schemas.microsoft.com/office/powerpoint/2010/main" val="491504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31808" y="287442"/>
            <a:ext cx="8412191" cy="525600"/>
          </a:xfrm>
        </p:spPr>
        <p:txBody>
          <a:bodyPr tIns="111600"/>
          <a:lstStyle/>
          <a:p>
            <a:r>
              <a:rPr lang="fr-CA" dirty="0"/>
              <a:t>Résumé (suite)</a:t>
            </a:r>
            <a:endParaRPr lang="en-US" dirty="0"/>
          </a:p>
        </p:txBody>
      </p:sp>
      <p:sp>
        <p:nvSpPr>
          <p:cNvPr id="7" name="Text Placeholder 6"/>
          <p:cNvSpPr>
            <a:spLocks noGrp="1"/>
          </p:cNvSpPr>
          <p:nvPr>
            <p:ph type="body" sz="quarter" idx="10"/>
          </p:nvPr>
        </p:nvSpPr>
        <p:spPr/>
        <p:txBody>
          <a:bodyPr/>
          <a:lstStyle/>
          <a:p>
            <a:r>
              <a:rPr lang="fr-CA" dirty="0"/>
              <a:t>Le ratio de la marge sur coûts variables est le rapport entre la marge sur coûts variables totale et les ventes totales. On peut s’en servir pour estimer l’effet qu’aurait une variation des ventes totales sur le bénéfice.</a:t>
            </a:r>
          </a:p>
          <a:p>
            <a:r>
              <a:rPr lang="fr-CA" dirty="0"/>
              <a:t>On peut utiliser les techniques de l’analyse CVB pour prévoir l’effet de changements précis du volume des ventes, des coûts fixes, des coûts variables par unité et des prix de vente sur la marge sur coûts variables et le bénéfice d’une entreprise. Cette analyse se révèle particulièrement utile aux gestionnaires, car elle leur permet </a:t>
            </a:r>
            <a:r>
              <a:rPr lang="en-US" dirty="0" err="1"/>
              <a:t>d’évaluer</a:t>
            </a:r>
            <a:r>
              <a:rPr lang="en-US" dirty="0"/>
              <a:t> les </a:t>
            </a:r>
            <a:r>
              <a:rPr lang="fr-CA" dirty="0"/>
              <a:t>répercussions de certaines décisions sur les bénéfices, par exemple en ce qui concerne l’augmentation des coûts de publicité visant à accroître le volume des ventes. </a:t>
            </a:r>
            <a:endParaRPr lang="en-US" dirty="0"/>
          </a:p>
        </p:txBody>
      </p:sp>
    </p:spTree>
    <p:extLst>
      <p:ext uri="{BB962C8B-B14F-4D97-AF65-F5344CB8AC3E}">
        <p14:creationId xmlns:p14="http://schemas.microsoft.com/office/powerpoint/2010/main" val="1902689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31808" y="287442"/>
            <a:ext cx="8412191" cy="525600"/>
          </a:xfrm>
        </p:spPr>
        <p:txBody>
          <a:bodyPr tIns="111600"/>
          <a:lstStyle/>
          <a:p>
            <a:r>
              <a:rPr lang="fr-CA" dirty="0"/>
              <a:t>Résumé (suite)</a:t>
            </a:r>
            <a:endParaRPr lang="en-US" dirty="0"/>
          </a:p>
        </p:txBody>
      </p:sp>
      <p:sp>
        <p:nvSpPr>
          <p:cNvPr id="7" name="Text Placeholder 6"/>
          <p:cNvSpPr>
            <a:spLocks noGrp="1"/>
          </p:cNvSpPr>
          <p:nvPr>
            <p:ph type="body" sz="quarter" idx="10"/>
          </p:nvPr>
        </p:nvSpPr>
        <p:spPr/>
        <p:txBody>
          <a:bodyPr/>
          <a:lstStyle/>
          <a:p>
            <a:r>
              <a:rPr lang="fr-CA" dirty="0"/>
              <a:t>Le seuil de rentabilité est le volume des ventes (en unités ou en dollars) auquel l’entreprise ne fait ni bénéfice ni perte. On peut calculer ce seuil à l’aide de différentes approches qui sont toutes basées sur le modèle simple de la relation.</a:t>
            </a:r>
          </a:p>
          <a:p>
            <a:r>
              <a:rPr lang="fr-CA" dirty="0"/>
              <a:t>La relation CVB peut également servir à déterminer le volume de ventes requis pour atteindre un bénéfice cible.</a:t>
            </a:r>
          </a:p>
          <a:p>
            <a:r>
              <a:rPr lang="fr-CA" dirty="0"/>
              <a:t>La marge de sécurité se définit comme le montant correspondant à l’excédent des ventes actuelles ou budgétées de l’entreprise sur les ventes à son seuil de rentabilité. </a:t>
            </a:r>
            <a:endParaRPr lang="en-US" dirty="0"/>
          </a:p>
        </p:txBody>
      </p:sp>
    </p:spTree>
    <p:extLst>
      <p:ext uri="{BB962C8B-B14F-4D97-AF65-F5344CB8AC3E}">
        <p14:creationId xmlns:p14="http://schemas.microsoft.com/office/powerpoint/2010/main" val="2514481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31808" y="287442"/>
            <a:ext cx="8412191" cy="525600"/>
          </a:xfrm>
        </p:spPr>
        <p:txBody>
          <a:bodyPr tIns="111600"/>
          <a:lstStyle/>
          <a:p>
            <a:r>
              <a:rPr lang="fr-CA" dirty="0"/>
              <a:t>Résumé (suite)</a:t>
            </a:r>
            <a:endParaRPr lang="en-US" dirty="0"/>
          </a:p>
        </p:txBody>
      </p:sp>
      <p:sp>
        <p:nvSpPr>
          <p:cNvPr id="7" name="Text Placeholder 6"/>
          <p:cNvSpPr>
            <a:spLocks noGrp="1"/>
          </p:cNvSpPr>
          <p:nvPr>
            <p:ph type="body" sz="quarter" idx="10"/>
          </p:nvPr>
        </p:nvSpPr>
        <p:spPr/>
        <p:txBody>
          <a:bodyPr/>
          <a:lstStyle/>
          <a:p>
            <a:r>
              <a:rPr lang="fr-CA" dirty="0"/>
              <a:t>Le ratio du levier d’exploitation permet de mesurer l’effet de la variation d’un pourcentage de ventes donné sur le bénéfice de l’entreprise. Plus ce ratio est élevé, plus l’effet sur le bénéfice de l’organisation est important. Ce ratio n’est pas constant; il est fonction du volume de ventes actuel de l’entreprise. (OA8)</a:t>
            </a:r>
          </a:p>
          <a:p>
            <a:r>
              <a:rPr lang="fr-CA" dirty="0"/>
              <a:t>Le bénéfice d’une entreprise qui vend plusieurs produits dépend de la composition de ses ventes. Des variations dans cette composition peuvent avoir un effet sur le seuil de rentabilité, la marge de sécurité et d’autres mesures importantes pour une organisation. </a:t>
            </a:r>
            <a:endParaRPr lang="en-US" dirty="0"/>
          </a:p>
        </p:txBody>
      </p:sp>
    </p:spTree>
    <p:extLst>
      <p:ext uri="{BB962C8B-B14F-4D97-AF65-F5344CB8AC3E}">
        <p14:creationId xmlns:p14="http://schemas.microsoft.com/office/powerpoint/2010/main" val="2144795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OBJECTIFS D’APPRENTISSAGE</a:t>
            </a:r>
            <a:endParaRPr lang="en-US" dirty="0"/>
          </a:p>
        </p:txBody>
      </p:sp>
      <p:sp>
        <p:nvSpPr>
          <p:cNvPr id="3" name="Text Placeholder 2"/>
          <p:cNvSpPr>
            <a:spLocks noGrp="1"/>
          </p:cNvSpPr>
          <p:nvPr>
            <p:ph type="body" sz="quarter" idx="11"/>
          </p:nvPr>
        </p:nvSpPr>
        <p:spPr/>
        <p:txBody>
          <a:bodyPr/>
          <a:lstStyle/>
          <a:p>
            <a:r>
              <a:rPr lang="fr-CA" b="1" dirty="0"/>
              <a:t>Après avoir étudié ce chapitre, </a:t>
            </a:r>
            <a:r>
              <a:rPr lang="en-US" b="1" dirty="0" err="1"/>
              <a:t>vous</a:t>
            </a:r>
            <a:r>
              <a:rPr lang="en-US" b="1" dirty="0"/>
              <a:t> </a:t>
            </a:r>
            <a:r>
              <a:rPr lang="en-US" b="1" dirty="0" err="1"/>
              <a:t>pourrez</a:t>
            </a:r>
            <a:r>
              <a:rPr lang="en-US" b="1" dirty="0"/>
              <a:t> :</a:t>
            </a:r>
          </a:p>
          <a:p>
            <a:r>
              <a:rPr lang="fr-CA" b="1" dirty="0"/>
              <a:t>1.</a:t>
            </a:r>
            <a:r>
              <a:rPr lang="fr-CA" dirty="0"/>
              <a:t>	expliquer comment des changements dans le volume d’activité influent sur la marge sur coûts variables et sur le bénéfice;</a:t>
            </a:r>
          </a:p>
          <a:p>
            <a:r>
              <a:rPr lang="fr-CA" b="1" dirty="0"/>
              <a:t>2.</a:t>
            </a:r>
            <a:r>
              <a:rPr lang="fr-CA" dirty="0"/>
              <a:t>	préparer et interpréter les graphiques coût-volume-</a:t>
            </a:r>
            <a:r>
              <a:rPr lang="en-US" dirty="0" err="1"/>
              <a:t>bénéfice</a:t>
            </a:r>
            <a:r>
              <a:rPr lang="en-US" dirty="0"/>
              <a:t> (CVB) et volume-</a:t>
            </a:r>
            <a:r>
              <a:rPr lang="en-US" dirty="0" err="1"/>
              <a:t>bénéfice</a:t>
            </a:r>
            <a:r>
              <a:rPr lang="en-US" dirty="0"/>
              <a:t>;</a:t>
            </a:r>
          </a:p>
          <a:p>
            <a:r>
              <a:rPr lang="fr-CA" b="1" dirty="0"/>
              <a:t>3.</a:t>
            </a:r>
            <a:r>
              <a:rPr lang="fr-CA" dirty="0"/>
              <a:t>	utiliser le ratio de la marge sur coûts variables pour calculer les changements dans la marge sur coûts variables et le bénéfice qui découlent d’une variation du volume de ventes;</a:t>
            </a:r>
          </a:p>
          <a:p>
            <a:r>
              <a:rPr lang="fr-CA" b="1" dirty="0"/>
              <a:t>4.</a:t>
            </a:r>
            <a:r>
              <a:rPr lang="fr-CA" dirty="0"/>
              <a:t>	montrer les effets des changements dans les coûts variables, les coûts fixes, le prix de vente et le volume sur la marge sur coûts variables;</a:t>
            </a:r>
          </a:p>
          <a:p>
            <a:r>
              <a:rPr lang="fr-CA" b="1" dirty="0"/>
              <a:t>5.</a:t>
            </a:r>
            <a:r>
              <a:rPr lang="fr-CA" dirty="0"/>
              <a:t>	calculer le seuil de rentabilité en unités et en </a:t>
            </a:r>
            <a:r>
              <a:rPr lang="en-US" dirty="0"/>
              <a:t>dollars de </a:t>
            </a:r>
            <a:r>
              <a:rPr lang="en-US" dirty="0" err="1"/>
              <a:t>ventes</a:t>
            </a:r>
            <a:r>
              <a:rPr lang="en-US" dirty="0"/>
              <a:t>;</a:t>
            </a:r>
          </a:p>
          <a:p>
            <a:r>
              <a:rPr lang="fr-CA" b="1" dirty="0"/>
              <a:t>6.</a:t>
            </a:r>
            <a:r>
              <a:rPr lang="fr-CA" dirty="0"/>
              <a:t>	déterminer le volume de ventes nécessaire pour atteindre un bénéfice cible choisi;</a:t>
            </a:r>
          </a:p>
          <a:p>
            <a:r>
              <a:rPr lang="fr-CA" b="1" dirty="0"/>
              <a:t>7.</a:t>
            </a:r>
            <a:r>
              <a:rPr lang="fr-CA" dirty="0"/>
              <a:t>	calculer la marge de sécurité et expliquer sa </a:t>
            </a:r>
            <a:r>
              <a:rPr lang="en-US" dirty="0"/>
              <a:t>signification;</a:t>
            </a:r>
          </a:p>
          <a:p>
            <a:endParaRPr lang="en-US" dirty="0"/>
          </a:p>
        </p:txBody>
      </p:sp>
    </p:spTree>
    <p:extLst>
      <p:ext uri="{BB962C8B-B14F-4D97-AF65-F5344CB8AC3E}">
        <p14:creationId xmlns:p14="http://schemas.microsoft.com/office/powerpoint/2010/main" val="481480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OBJECTIFS D’APPRENTISSAGE (</a:t>
            </a:r>
            <a:r>
              <a:rPr lang="fr-CA" cap="none" dirty="0"/>
              <a:t>suite</a:t>
            </a:r>
            <a:r>
              <a:rPr lang="fr-CA" dirty="0"/>
              <a:t>)</a:t>
            </a:r>
            <a:endParaRPr lang="en-US" dirty="0"/>
          </a:p>
        </p:txBody>
      </p:sp>
      <p:sp>
        <p:nvSpPr>
          <p:cNvPr id="3" name="Text Placeholder 2"/>
          <p:cNvSpPr>
            <a:spLocks noGrp="1"/>
          </p:cNvSpPr>
          <p:nvPr>
            <p:ph type="body" sz="quarter" idx="11"/>
          </p:nvPr>
        </p:nvSpPr>
        <p:spPr/>
        <p:txBody>
          <a:bodyPr/>
          <a:lstStyle/>
          <a:p>
            <a:endParaRPr lang="fr-CA" dirty="0"/>
          </a:p>
          <a:p>
            <a:r>
              <a:rPr lang="fr-CA" b="1" dirty="0"/>
              <a:t>8.</a:t>
            </a:r>
            <a:r>
              <a:rPr lang="fr-CA" dirty="0"/>
              <a:t>	expliquer la structure des coûts, calculer le ratio du levier d’exploitation à un niveau donné des ventes et expliquer comment ce ratio peut servir à prévoir des variations dans le bénéfice;</a:t>
            </a:r>
          </a:p>
          <a:p>
            <a:r>
              <a:rPr lang="fr-CA" b="1" dirty="0"/>
              <a:t>9.</a:t>
            </a:r>
            <a:r>
              <a:rPr lang="fr-CA" dirty="0"/>
              <a:t>	calculer le seuil de rentabilité d’une entreprise vendant plusieurs produits, et expliquer les effets d’une variation dans la composition des ventes sur la marge sur coûts variables et sur le </a:t>
            </a:r>
            <a:r>
              <a:rPr lang="en-US" dirty="0" err="1"/>
              <a:t>seuil</a:t>
            </a:r>
            <a:r>
              <a:rPr lang="en-US" dirty="0"/>
              <a:t> de </a:t>
            </a:r>
            <a:r>
              <a:rPr lang="en-US" dirty="0" err="1"/>
              <a:t>rentabilité</a:t>
            </a:r>
            <a:r>
              <a:rPr lang="en-US" dirty="0"/>
              <a:t>;</a:t>
            </a:r>
          </a:p>
          <a:p>
            <a:r>
              <a:rPr lang="fr-CA" b="1" dirty="0"/>
              <a:t>10.</a:t>
            </a:r>
            <a:r>
              <a:rPr lang="fr-CA" dirty="0"/>
              <a:t>	effectuer une analyse coût-volume-bénéfice en situation d’incertitude (</a:t>
            </a:r>
            <a:r>
              <a:rPr lang="fr-CA" i="1" dirty="0"/>
              <a:t>voir l’annexe 4A en </a:t>
            </a:r>
            <a:r>
              <a:rPr lang="en-US" i="1" dirty="0" err="1"/>
              <a:t>ligne</a:t>
            </a:r>
            <a:r>
              <a:rPr lang="en-US" dirty="0"/>
              <a:t>).</a:t>
            </a:r>
          </a:p>
        </p:txBody>
      </p:sp>
    </p:spTree>
    <p:extLst>
      <p:ext uri="{BB962C8B-B14F-4D97-AF65-F5344CB8AC3E}">
        <p14:creationId xmlns:p14="http://schemas.microsoft.com/office/powerpoint/2010/main" val="1226179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2D9CA4C-0746-4B0F-A772-1C49C047AD41}"/>
              </a:ext>
            </a:extLst>
          </p:cNvPr>
          <p:cNvPicPr>
            <a:picLocks noChangeAspect="1"/>
          </p:cNvPicPr>
          <p:nvPr/>
        </p:nvPicPr>
        <p:blipFill>
          <a:blip r:embed="rId2"/>
          <a:stretch>
            <a:fillRect/>
          </a:stretch>
        </p:blipFill>
        <p:spPr>
          <a:xfrm>
            <a:off x="667944" y="2203078"/>
            <a:ext cx="7808111" cy="2291842"/>
          </a:xfrm>
          <a:prstGeom prst="rect">
            <a:avLst/>
          </a:prstGeom>
        </p:spPr>
      </p:pic>
      <p:sp>
        <p:nvSpPr>
          <p:cNvPr id="3" name="Titre 2"/>
          <p:cNvSpPr>
            <a:spLocks noGrp="1"/>
          </p:cNvSpPr>
          <p:nvPr>
            <p:ph type="title"/>
          </p:nvPr>
        </p:nvSpPr>
        <p:spPr/>
        <p:txBody>
          <a:bodyPr/>
          <a:lstStyle/>
          <a:p>
            <a:r>
              <a:rPr lang="fr-FR" dirty="0"/>
              <a:t>L’analyse CVB et la marge </a:t>
            </a:r>
            <a:br>
              <a:rPr lang="fr-FR" dirty="0"/>
            </a:br>
            <a:r>
              <a:rPr lang="fr-FR" dirty="0"/>
              <a:t>sur coûts variables</a:t>
            </a:r>
          </a:p>
        </p:txBody>
      </p:sp>
      <p:sp>
        <p:nvSpPr>
          <p:cNvPr id="4" name="Espace réservé du texte 3"/>
          <p:cNvSpPr>
            <a:spLocks noGrp="1"/>
          </p:cNvSpPr>
          <p:nvPr>
            <p:ph type="body" sz="quarter" idx="11"/>
          </p:nvPr>
        </p:nvSpPr>
        <p:spPr/>
        <p:txBody>
          <a:bodyPr/>
          <a:lstStyle/>
          <a:p>
            <a:r>
              <a:rPr lang="fr-FR" dirty="0"/>
              <a:t>4.1</a:t>
            </a:r>
          </a:p>
        </p:txBody>
      </p:sp>
    </p:spTree>
    <p:extLst>
      <p:ext uri="{BB962C8B-B14F-4D97-AF65-F5344CB8AC3E}">
        <p14:creationId xmlns:p14="http://schemas.microsoft.com/office/powerpoint/2010/main" val="417831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a:xfrm>
            <a:off x="1535114" y="287338"/>
            <a:ext cx="7164506" cy="950335"/>
          </a:xfrm>
        </p:spPr>
        <p:txBody>
          <a:bodyPr/>
          <a:lstStyle/>
          <a:p>
            <a:r>
              <a:rPr lang="en-US" sz="2000" dirty="0" err="1"/>
              <a:t>Exemple</a:t>
            </a:r>
            <a:r>
              <a:rPr lang="en-US" sz="2000" dirty="0"/>
              <a:t> CVB à </a:t>
            </a:r>
            <a:r>
              <a:rPr lang="en-US" sz="2000" dirty="0" err="1"/>
              <a:t>partir</a:t>
            </a:r>
            <a:r>
              <a:rPr lang="en-US" sz="2000" dirty="0"/>
              <a:t> de </a:t>
            </a:r>
            <a:r>
              <a:rPr lang="en-US" sz="2000" dirty="0" err="1"/>
              <a:t>l’exemple</a:t>
            </a:r>
            <a:r>
              <a:rPr lang="en-US" sz="2000" dirty="0"/>
              <a:t> de </a:t>
            </a:r>
            <a:r>
              <a:rPr lang="en-US" sz="2000" dirty="0" err="1"/>
              <a:t>l’entreprise</a:t>
            </a:r>
            <a:r>
              <a:rPr lang="en-US" sz="2000" dirty="0"/>
              <a:t> de Paul </a:t>
            </a:r>
            <a:r>
              <a:rPr lang="en-US" sz="2400" dirty="0"/>
              <a:t>Narayan</a:t>
            </a:r>
          </a:p>
        </p:txBody>
      </p:sp>
      <p:sp>
        <p:nvSpPr>
          <p:cNvPr id="21" name="Text Placeholder 20"/>
          <p:cNvSpPr>
            <a:spLocks noGrp="1"/>
          </p:cNvSpPr>
          <p:nvPr>
            <p:ph type="body" sz="quarter" idx="11"/>
          </p:nvPr>
        </p:nvSpPr>
        <p:spPr/>
        <p:txBody>
          <a:bodyPr/>
          <a:lstStyle/>
          <a:p>
            <a:r>
              <a:rPr lang="fr-CA" dirty="0"/>
              <a:t>4.2</a:t>
            </a:r>
            <a:endParaRPr lang="en-US" dirty="0"/>
          </a:p>
        </p:txBody>
      </p:sp>
      <p:sp>
        <p:nvSpPr>
          <p:cNvPr id="26" name="Text Placeholder 30"/>
          <p:cNvSpPr txBox="1">
            <a:spLocks/>
          </p:cNvSpPr>
          <p:nvPr/>
        </p:nvSpPr>
        <p:spPr>
          <a:xfrm>
            <a:off x="736669" y="1558248"/>
            <a:ext cx="7628398" cy="4275624"/>
          </a:xfrm>
          <a:prstGeom prst="rect">
            <a:avLst/>
          </a:prstGeom>
        </p:spPr>
        <p:txBody>
          <a:bodyPr vert="horz" lIns="137160" tIns="91440" rIns="91440" bIns="91440" rtlCol="0">
            <a:normAutofit/>
          </a:bodyPr>
          <a:lstStyle>
            <a:lvl1pPr marL="0" indent="0" algn="l" defTabSz="914400" rtl="0" eaLnBrk="1" latinLnBrk="0" hangingPunct="1">
              <a:lnSpc>
                <a:spcPct val="100000"/>
              </a:lnSpc>
              <a:spcBef>
                <a:spcPts val="600"/>
              </a:spcBef>
              <a:buFontTx/>
              <a:buNone/>
              <a:defRPr lang="en-US" sz="2000" kern="1200" dirty="0" smtClean="0">
                <a:solidFill>
                  <a:srgbClr val="002B54"/>
                </a:solidFill>
                <a:latin typeface="Times New Roman" panose="02020603050405020304" pitchFamily="18" charset="0"/>
                <a:ea typeface="+mn-ea"/>
                <a:cs typeface="Times New Roman" panose="02020603050405020304" pitchFamily="18" charset="0"/>
              </a:defRPr>
            </a:lvl1pPr>
            <a:lvl2pPr marL="457200" indent="0" algn="l" defTabSz="914400" rtl="0" eaLnBrk="1" latinLnBrk="0" hangingPunct="1">
              <a:lnSpc>
                <a:spcPct val="100000"/>
              </a:lnSpc>
              <a:spcBef>
                <a:spcPts val="600"/>
              </a:spcBef>
              <a:buFontTx/>
              <a:buNone/>
              <a:defRPr lang="en-US" sz="1800" kern="1200" dirty="0" smtClean="0">
                <a:solidFill>
                  <a:srgbClr val="002B54"/>
                </a:solidFill>
                <a:latin typeface="Times New Roman" panose="02020603050405020304" pitchFamily="18" charset="0"/>
                <a:ea typeface="+mn-ea"/>
                <a:cs typeface="Times New Roman" panose="02020603050405020304" pitchFamily="18" charset="0"/>
              </a:defRPr>
            </a:lvl2pPr>
            <a:lvl3pPr marL="914400" indent="0" algn="l" defTabSz="914400" rtl="0" eaLnBrk="1" latinLnBrk="0" hangingPunct="1">
              <a:lnSpc>
                <a:spcPct val="100000"/>
              </a:lnSpc>
              <a:spcBef>
                <a:spcPts val="600"/>
              </a:spcBef>
              <a:buFontTx/>
              <a:buNone/>
              <a:defRPr lang="en-US" sz="1600" kern="1200" dirty="0" smtClean="0">
                <a:solidFill>
                  <a:srgbClr val="002B54"/>
                </a:solidFill>
                <a:latin typeface="Times New Roman" panose="02020603050405020304" pitchFamily="18" charset="0"/>
                <a:ea typeface="+mn-ea"/>
                <a:cs typeface="Times New Roman" panose="02020603050405020304" pitchFamily="18" charset="0"/>
              </a:defRPr>
            </a:lvl3pPr>
            <a:lvl4pPr marL="1371600" indent="0" algn="l" defTabSz="914400" rtl="0" eaLnBrk="1" latinLnBrk="0" hangingPunct="1">
              <a:lnSpc>
                <a:spcPct val="100000"/>
              </a:lnSpc>
              <a:spcBef>
                <a:spcPts val="600"/>
              </a:spcBef>
              <a:buFontTx/>
              <a:buNone/>
              <a:defRPr lang="en-US" sz="1400" kern="1200" dirty="0" smtClean="0">
                <a:solidFill>
                  <a:srgbClr val="002B54"/>
                </a:solidFill>
                <a:latin typeface="Times New Roman" panose="02020603050405020304" pitchFamily="18" charset="0"/>
                <a:ea typeface="+mn-ea"/>
                <a:cs typeface="Times New Roman" panose="02020603050405020304" pitchFamily="18" charset="0"/>
              </a:defRPr>
            </a:lvl4pPr>
            <a:lvl5pPr marL="1828800" indent="0" algn="l" defTabSz="914400" rtl="0" eaLnBrk="1" latinLnBrk="0" hangingPunct="1">
              <a:lnSpc>
                <a:spcPct val="100000"/>
              </a:lnSpc>
              <a:spcBef>
                <a:spcPts val="600"/>
              </a:spcBef>
              <a:buFontTx/>
              <a:buNone/>
              <a:defRPr lang="en-US" sz="1400" kern="1200" dirty="0">
                <a:solidFill>
                  <a:srgbClr val="002B54"/>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2" name="Image 1">
            <a:extLst>
              <a:ext uri="{FF2B5EF4-FFF2-40B4-BE49-F238E27FC236}">
                <a16:creationId xmlns:a16="http://schemas.microsoft.com/office/drawing/2014/main" id="{3CFB9660-98D9-40EF-A453-22EB3A64ACA5}"/>
              </a:ext>
            </a:extLst>
          </p:cNvPr>
          <p:cNvPicPr>
            <a:picLocks noChangeAspect="1"/>
          </p:cNvPicPr>
          <p:nvPr/>
        </p:nvPicPr>
        <p:blipFill>
          <a:blip r:embed="rId2"/>
          <a:stretch>
            <a:fillRect/>
          </a:stretch>
        </p:blipFill>
        <p:spPr>
          <a:xfrm>
            <a:off x="736669" y="1471856"/>
            <a:ext cx="7873931" cy="4224094"/>
          </a:xfrm>
          <a:prstGeom prst="rect">
            <a:avLst/>
          </a:prstGeom>
        </p:spPr>
      </p:pic>
    </p:spTree>
    <p:extLst>
      <p:ext uri="{BB962C8B-B14F-4D97-AF65-F5344CB8AC3E}">
        <p14:creationId xmlns:p14="http://schemas.microsoft.com/office/powerpoint/2010/main" val="3864143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Suite…</a:t>
            </a:r>
          </a:p>
        </p:txBody>
      </p:sp>
      <p:sp>
        <p:nvSpPr>
          <p:cNvPr id="3" name="Espace réservé du texte 2"/>
          <p:cNvSpPr>
            <a:spLocks noGrp="1"/>
          </p:cNvSpPr>
          <p:nvPr>
            <p:ph type="body" sz="quarter" idx="10"/>
          </p:nvPr>
        </p:nvSpPr>
        <p:spPr/>
        <p:txBody>
          <a:bodyPr/>
          <a:lstStyle/>
          <a:p>
            <a:r>
              <a:rPr lang="fr-FR" b="1" dirty="0"/>
              <a:t>LES PRINCIPES DE L’ANALYSE CVB ET LA MARGE SUR COÛTS VARIABLES (MCV)</a:t>
            </a:r>
          </a:p>
          <a:p>
            <a:pPr lvl="1"/>
            <a:r>
              <a:rPr lang="fr-FR" dirty="0"/>
              <a:t>Monsieur </a:t>
            </a:r>
            <a:r>
              <a:rPr lang="fr-FR" dirty="0" err="1"/>
              <a:t>Narayan</a:t>
            </a:r>
            <a:r>
              <a:rPr lang="fr-FR" dirty="0"/>
              <a:t> demande qu’on lui explique comment des changements</a:t>
            </a:r>
          </a:p>
          <a:p>
            <a:pPr lvl="1"/>
            <a:r>
              <a:rPr lang="fr-FR" dirty="0"/>
              <a:t>au niveau du volume d’activité influent sur la marge sur coûts variables et sur le bénéfice.</a:t>
            </a:r>
          </a:p>
          <a:p>
            <a:pPr lvl="1"/>
            <a:endParaRPr lang="fr-FR" dirty="0"/>
          </a:p>
          <a:p>
            <a:pPr lvl="1"/>
            <a:r>
              <a:rPr lang="fr-FR" b="1" dirty="0"/>
              <a:t>En raison du succès des ventes de son produit il doit prendre des décisions</a:t>
            </a:r>
          </a:p>
          <a:p>
            <a:pPr lvl="1"/>
            <a:r>
              <a:rPr lang="fr-FR" b="1" dirty="0"/>
              <a:t>Importantes:</a:t>
            </a:r>
          </a:p>
          <a:p>
            <a:pPr lvl="1"/>
            <a:r>
              <a:rPr lang="fr-FR" dirty="0"/>
              <a:t>1)Un local plus grand que son appartement (nouveaux coûts fixes)</a:t>
            </a:r>
          </a:p>
          <a:p>
            <a:pPr lvl="1"/>
            <a:r>
              <a:rPr lang="fr-FR" dirty="0"/>
              <a:t>2)Il a dû engager plusieurs employés (nouveaux coûts fixes)</a:t>
            </a:r>
          </a:p>
          <a:p>
            <a:pPr lvl="1"/>
            <a:r>
              <a:rPr lang="fr-FR" dirty="0"/>
              <a:t>3)Diversifier au niveau de sa clientèle.  Faire affaire directement avec les clients ET vendre à des détaillant.</a:t>
            </a:r>
          </a:p>
        </p:txBody>
      </p:sp>
      <p:sp>
        <p:nvSpPr>
          <p:cNvPr id="4" name="Espace réservé du texte 3"/>
          <p:cNvSpPr>
            <a:spLocks noGrp="1"/>
          </p:cNvSpPr>
          <p:nvPr>
            <p:ph type="body" sz="quarter" idx="11"/>
          </p:nvPr>
        </p:nvSpPr>
        <p:spPr/>
        <p:txBody>
          <a:bodyPr/>
          <a:lstStyle/>
          <a:p>
            <a:r>
              <a:rPr lang="fr-FR" dirty="0"/>
              <a:t>4.2</a:t>
            </a:r>
          </a:p>
        </p:txBody>
      </p:sp>
    </p:spTree>
    <p:extLst>
      <p:ext uri="{BB962C8B-B14F-4D97-AF65-F5344CB8AC3E}">
        <p14:creationId xmlns:p14="http://schemas.microsoft.com/office/powerpoint/2010/main" val="742352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Suite…État marge sur coût variables versus État des résultats</a:t>
            </a:r>
          </a:p>
        </p:txBody>
      </p:sp>
      <p:sp>
        <p:nvSpPr>
          <p:cNvPr id="4" name="Espace réservé du texte 3"/>
          <p:cNvSpPr>
            <a:spLocks noGrp="1"/>
          </p:cNvSpPr>
          <p:nvPr>
            <p:ph type="body" sz="quarter" idx="11"/>
          </p:nvPr>
        </p:nvSpPr>
        <p:spPr/>
        <p:txBody>
          <a:bodyPr/>
          <a:lstStyle/>
          <a:p>
            <a:r>
              <a:rPr lang="fr-FR" dirty="0"/>
              <a:t>4.2</a:t>
            </a:r>
          </a:p>
        </p:txBody>
      </p:sp>
      <p:graphicFrame>
        <p:nvGraphicFramePr>
          <p:cNvPr id="5" name="Tableau 4">
            <a:extLst>
              <a:ext uri="{FF2B5EF4-FFF2-40B4-BE49-F238E27FC236}">
                <a16:creationId xmlns:a16="http://schemas.microsoft.com/office/drawing/2014/main" id="{BEF6A6AA-19DC-4229-B44A-969B3FF75512}"/>
              </a:ext>
            </a:extLst>
          </p:cNvPr>
          <p:cNvGraphicFramePr>
            <a:graphicFrameLocks noGrp="1"/>
          </p:cNvGraphicFramePr>
          <p:nvPr>
            <p:extLst>
              <p:ext uri="{D42A27DB-BD31-4B8C-83A1-F6EECF244321}">
                <p14:modId xmlns:p14="http://schemas.microsoft.com/office/powerpoint/2010/main" val="166138796"/>
              </p:ext>
            </p:extLst>
          </p:nvPr>
        </p:nvGraphicFramePr>
        <p:xfrm>
          <a:off x="1524000" y="1397000"/>
          <a:ext cx="6096000" cy="370840"/>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2329642626"/>
                    </a:ext>
                  </a:extLst>
                </a:gridCol>
                <a:gridCol w="3048000">
                  <a:extLst>
                    <a:ext uri="{9D8B030D-6E8A-4147-A177-3AD203B41FA5}">
                      <a16:colId xmlns:a16="http://schemas.microsoft.com/office/drawing/2014/main" val="3179344557"/>
                    </a:ext>
                  </a:extLst>
                </a:gridCol>
              </a:tblGrid>
              <a:tr h="370840">
                <a:tc>
                  <a:txBody>
                    <a:bodyPr/>
                    <a:lstStyle/>
                    <a:p>
                      <a:endParaRPr lang="fr-CA" dirty="0"/>
                    </a:p>
                  </a:txBody>
                  <a:tcPr/>
                </a:tc>
                <a:tc>
                  <a:txBody>
                    <a:bodyPr/>
                    <a:lstStyle/>
                    <a:p>
                      <a:endParaRPr lang="fr-CA"/>
                    </a:p>
                  </a:txBody>
                  <a:tcPr/>
                </a:tc>
                <a:extLst>
                  <a:ext uri="{0D108BD9-81ED-4DB2-BD59-A6C34878D82A}">
                    <a16:rowId xmlns:a16="http://schemas.microsoft.com/office/drawing/2014/main" val="4166653101"/>
                  </a:ext>
                </a:extLst>
              </a:tr>
            </a:tbl>
          </a:graphicData>
        </a:graphic>
      </p:graphicFrame>
      <p:graphicFrame>
        <p:nvGraphicFramePr>
          <p:cNvPr id="6" name="Tableau 5">
            <a:extLst>
              <a:ext uri="{FF2B5EF4-FFF2-40B4-BE49-F238E27FC236}">
                <a16:creationId xmlns:a16="http://schemas.microsoft.com/office/drawing/2014/main" id="{22A884E8-9F71-40E8-A721-0A9A75AD8A97}"/>
              </a:ext>
            </a:extLst>
          </p:cNvPr>
          <p:cNvGraphicFramePr>
            <a:graphicFrameLocks noGrp="1"/>
          </p:cNvGraphicFramePr>
          <p:nvPr>
            <p:extLst>
              <p:ext uri="{D42A27DB-BD31-4B8C-83A1-F6EECF244321}">
                <p14:modId xmlns:p14="http://schemas.microsoft.com/office/powerpoint/2010/main" val="3641446355"/>
              </p:ext>
            </p:extLst>
          </p:nvPr>
        </p:nvGraphicFramePr>
        <p:xfrm>
          <a:off x="508000" y="1250968"/>
          <a:ext cx="8191620" cy="4798850"/>
        </p:xfrm>
        <a:graphic>
          <a:graphicData uri="http://schemas.openxmlformats.org/drawingml/2006/table">
            <a:tbl>
              <a:tblPr firstRow="1" bandRow="1">
                <a:tableStyleId>{5C22544A-7EE6-4342-B048-85BDC9FD1C3A}</a:tableStyleId>
              </a:tblPr>
              <a:tblGrid>
                <a:gridCol w="4095810">
                  <a:extLst>
                    <a:ext uri="{9D8B030D-6E8A-4147-A177-3AD203B41FA5}">
                      <a16:colId xmlns:a16="http://schemas.microsoft.com/office/drawing/2014/main" val="2900692821"/>
                    </a:ext>
                  </a:extLst>
                </a:gridCol>
                <a:gridCol w="4095810">
                  <a:extLst>
                    <a:ext uri="{9D8B030D-6E8A-4147-A177-3AD203B41FA5}">
                      <a16:colId xmlns:a16="http://schemas.microsoft.com/office/drawing/2014/main" val="1074994537"/>
                    </a:ext>
                  </a:extLst>
                </a:gridCol>
              </a:tblGrid>
              <a:tr h="4798850">
                <a:tc>
                  <a:txBody>
                    <a:bodyPr/>
                    <a:lstStyle/>
                    <a:p>
                      <a:r>
                        <a:rPr lang="fr-FR" dirty="0">
                          <a:solidFill>
                            <a:schemeClr val="tx1"/>
                          </a:solidFill>
                        </a:rPr>
                        <a:t>État des résultats basés selon les coûts variables et les coûts fixes.  Il est un outil essentiel pour prendre des décisions de nature opérationnelle, par exemple choix des produits à fabriquer, quantité à produire, coût des marchandises, fixation des prix de vente, etc.</a:t>
                      </a:r>
                    </a:p>
                    <a:p>
                      <a:endParaRPr lang="fr-FR" dirty="0">
                        <a:solidFill>
                          <a:schemeClr val="tx1"/>
                        </a:solidFill>
                      </a:endParaRPr>
                    </a:p>
                    <a:p>
                      <a:endParaRPr lang="fr-FR" dirty="0">
                        <a:solidFill>
                          <a:schemeClr val="tx1"/>
                        </a:solidFill>
                      </a:endParaRPr>
                    </a:p>
                    <a:p>
                      <a:endParaRPr lang="fr-FR" dirty="0">
                        <a:solidFill>
                          <a:schemeClr val="tx1"/>
                        </a:solidFill>
                      </a:endParaRPr>
                    </a:p>
                    <a:p>
                      <a:r>
                        <a:rPr lang="fr-FR" dirty="0">
                          <a:solidFill>
                            <a:schemeClr val="tx1"/>
                          </a:solidFill>
                        </a:rPr>
                        <a:t>	Ventes</a:t>
                      </a:r>
                    </a:p>
                    <a:p>
                      <a:r>
                        <a:rPr lang="fr-FR" dirty="0">
                          <a:solidFill>
                            <a:schemeClr val="tx1"/>
                          </a:solidFill>
                        </a:rPr>
                        <a:t>	-Couts variables</a:t>
                      </a:r>
                    </a:p>
                    <a:p>
                      <a:r>
                        <a:rPr lang="fr-FR" dirty="0">
                          <a:solidFill>
                            <a:schemeClr val="tx1"/>
                          </a:solidFill>
                        </a:rPr>
                        <a:t>	=Marge sur coûts variables</a:t>
                      </a:r>
                    </a:p>
                    <a:p>
                      <a:r>
                        <a:rPr lang="fr-FR" dirty="0">
                          <a:solidFill>
                            <a:schemeClr val="tx1"/>
                          </a:solidFill>
                        </a:rPr>
                        <a:t>	-Coûts fixes</a:t>
                      </a:r>
                    </a:p>
                    <a:p>
                      <a:r>
                        <a:rPr lang="fr-FR" dirty="0">
                          <a:solidFill>
                            <a:schemeClr val="tx1"/>
                          </a:solidFill>
                        </a:rPr>
                        <a:t>	=Bénéfice net</a:t>
                      </a: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r>
                        <a:rPr lang="fr-CA" dirty="0">
                          <a:solidFill>
                            <a:schemeClr val="tx1"/>
                          </a:solidFill>
                        </a:rPr>
                        <a:t>L’état des résultats conventionnel.  Il sert pour les dirigeants de l’entreprise, les instances gouvernementales, les institutions financières, etc.</a:t>
                      </a:r>
                    </a:p>
                    <a:p>
                      <a:endParaRPr lang="fr-CA" dirty="0">
                        <a:solidFill>
                          <a:schemeClr val="tx1"/>
                        </a:solidFill>
                      </a:endParaRPr>
                    </a:p>
                    <a:p>
                      <a:endParaRPr lang="fr-CA" dirty="0">
                        <a:solidFill>
                          <a:schemeClr val="tx1"/>
                        </a:solidFill>
                      </a:endParaRPr>
                    </a:p>
                    <a:p>
                      <a:endParaRPr lang="fr-CA" dirty="0">
                        <a:solidFill>
                          <a:schemeClr val="tx1"/>
                        </a:solidFill>
                      </a:endParaRPr>
                    </a:p>
                    <a:p>
                      <a:endParaRPr lang="fr-CA" dirty="0">
                        <a:solidFill>
                          <a:schemeClr val="tx1"/>
                        </a:solidFill>
                      </a:endParaRPr>
                    </a:p>
                    <a:p>
                      <a:endParaRPr lang="fr-CA" dirty="0">
                        <a:solidFill>
                          <a:schemeClr val="tx1"/>
                        </a:solidFill>
                      </a:endParaRPr>
                    </a:p>
                    <a:p>
                      <a:endParaRPr lang="fr-CA" dirty="0">
                        <a:solidFill>
                          <a:schemeClr val="tx1"/>
                        </a:solidFill>
                      </a:endParaRPr>
                    </a:p>
                    <a:p>
                      <a:r>
                        <a:rPr lang="fr-CA" dirty="0">
                          <a:solidFill>
                            <a:schemeClr val="tx1"/>
                          </a:solidFill>
                        </a:rPr>
                        <a:t>Ventes</a:t>
                      </a:r>
                    </a:p>
                    <a:p>
                      <a:r>
                        <a:rPr lang="fr-CA" dirty="0">
                          <a:solidFill>
                            <a:schemeClr val="tx1"/>
                          </a:solidFill>
                        </a:rPr>
                        <a:t>-Coût des marchandises vendues</a:t>
                      </a:r>
                    </a:p>
                    <a:p>
                      <a:r>
                        <a:rPr lang="fr-CA" dirty="0">
                          <a:solidFill>
                            <a:schemeClr val="tx1"/>
                          </a:solidFill>
                        </a:rPr>
                        <a:t>=Marge bénéficiaire brute</a:t>
                      </a:r>
                    </a:p>
                    <a:p>
                      <a:r>
                        <a:rPr lang="fr-CA" dirty="0">
                          <a:solidFill>
                            <a:schemeClr val="tx1"/>
                          </a:solidFill>
                        </a:rPr>
                        <a:t>-Charges d’exploitation</a:t>
                      </a:r>
                    </a:p>
                    <a:p>
                      <a:r>
                        <a:rPr lang="fr-CA" dirty="0">
                          <a:solidFill>
                            <a:schemeClr val="tx1"/>
                          </a:solidFill>
                        </a:rPr>
                        <a:t>=bénéfice net</a:t>
                      </a:r>
                    </a:p>
                  </a:txBody>
                  <a:tcPr>
                    <a:lnL w="12700" cap="flat" cmpd="sng" algn="ctr">
                      <a:solidFill>
                        <a:schemeClr val="tx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2648861893"/>
                  </a:ext>
                </a:extLst>
              </a:tr>
            </a:tbl>
          </a:graphicData>
        </a:graphic>
      </p:graphicFrame>
    </p:spTree>
    <p:extLst>
      <p:ext uri="{BB962C8B-B14F-4D97-AF65-F5344CB8AC3E}">
        <p14:creationId xmlns:p14="http://schemas.microsoft.com/office/powerpoint/2010/main" val="3969987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Voici les données de Concepts acoustiques </a:t>
            </a:r>
            <a:r>
              <a:rPr lang="fr-FR" dirty="0" err="1"/>
              <a:t>inc</a:t>
            </a:r>
            <a:endParaRPr lang="fr-FR" dirty="0"/>
          </a:p>
        </p:txBody>
      </p:sp>
      <p:sp>
        <p:nvSpPr>
          <p:cNvPr id="3" name="Espace réservé du texte 2"/>
          <p:cNvSpPr>
            <a:spLocks noGrp="1"/>
          </p:cNvSpPr>
          <p:nvPr>
            <p:ph type="body" sz="quarter" idx="10"/>
          </p:nvPr>
        </p:nvSpPr>
        <p:spPr/>
        <p:txBody>
          <a:bodyPr/>
          <a:lstStyle/>
          <a:p>
            <a:r>
              <a:rPr lang="fr-FR" dirty="0"/>
              <a:t>Voici les données de Concepts acoustiques </a:t>
            </a:r>
            <a:r>
              <a:rPr lang="fr-FR" dirty="0" err="1"/>
              <a:t>inc</a:t>
            </a:r>
            <a:endParaRPr lang="fr-FR" dirty="0"/>
          </a:p>
          <a:p>
            <a:endParaRPr lang="fr-FR" dirty="0"/>
          </a:p>
          <a:p>
            <a:endParaRPr lang="fr-FR" dirty="0"/>
          </a:p>
        </p:txBody>
      </p:sp>
      <p:sp>
        <p:nvSpPr>
          <p:cNvPr id="4" name="Espace réservé du texte 3"/>
          <p:cNvSpPr>
            <a:spLocks noGrp="1"/>
          </p:cNvSpPr>
          <p:nvPr>
            <p:ph type="body" sz="quarter" idx="11"/>
          </p:nvPr>
        </p:nvSpPr>
        <p:spPr/>
        <p:txBody>
          <a:bodyPr/>
          <a:lstStyle/>
          <a:p>
            <a:r>
              <a:rPr lang="fr-FR" dirty="0"/>
              <a:t>4.2</a:t>
            </a:r>
          </a:p>
        </p:txBody>
      </p:sp>
      <p:pic>
        <p:nvPicPr>
          <p:cNvPr id="5" name="Image 4">
            <a:extLst>
              <a:ext uri="{FF2B5EF4-FFF2-40B4-BE49-F238E27FC236}">
                <a16:creationId xmlns:a16="http://schemas.microsoft.com/office/drawing/2014/main" id="{9B70BADA-087A-458A-83CD-BF628092E826}"/>
              </a:ext>
            </a:extLst>
          </p:cNvPr>
          <p:cNvPicPr>
            <a:picLocks noChangeAspect="1"/>
          </p:cNvPicPr>
          <p:nvPr/>
        </p:nvPicPr>
        <p:blipFill>
          <a:blip r:embed="rId2"/>
          <a:stretch>
            <a:fillRect/>
          </a:stretch>
        </p:blipFill>
        <p:spPr>
          <a:xfrm>
            <a:off x="478355" y="2218726"/>
            <a:ext cx="8187290" cy="2697637"/>
          </a:xfrm>
          <a:prstGeom prst="rect">
            <a:avLst/>
          </a:prstGeom>
        </p:spPr>
      </p:pic>
      <p:sp>
        <p:nvSpPr>
          <p:cNvPr id="6" name="ZoneTexte 5">
            <a:extLst>
              <a:ext uri="{FF2B5EF4-FFF2-40B4-BE49-F238E27FC236}">
                <a16:creationId xmlns:a16="http://schemas.microsoft.com/office/drawing/2014/main" id="{5C0ADE60-890B-415E-9FE9-218EFE0E4121}"/>
              </a:ext>
            </a:extLst>
          </p:cNvPr>
          <p:cNvSpPr txBox="1"/>
          <p:nvPr/>
        </p:nvSpPr>
        <p:spPr>
          <a:xfrm>
            <a:off x="7389091" y="3112654"/>
            <a:ext cx="785092" cy="1600438"/>
          </a:xfrm>
          <a:prstGeom prst="rect">
            <a:avLst/>
          </a:prstGeom>
          <a:noFill/>
        </p:spPr>
        <p:txBody>
          <a:bodyPr wrap="square" rtlCol="0">
            <a:spAutoFit/>
          </a:bodyPr>
          <a:lstStyle/>
          <a:p>
            <a:r>
              <a:rPr lang="fr-CA" sz="1400" b="1" dirty="0"/>
              <a:t>100%</a:t>
            </a:r>
          </a:p>
          <a:p>
            <a:r>
              <a:rPr lang="fr-CA" sz="1400" b="1" u="sng" dirty="0"/>
              <a:t>60%</a:t>
            </a:r>
          </a:p>
          <a:p>
            <a:r>
              <a:rPr lang="fr-CA" sz="1400" b="1" dirty="0"/>
              <a:t>40%</a:t>
            </a:r>
          </a:p>
          <a:p>
            <a:endParaRPr lang="fr-CA" sz="1400" b="1" dirty="0"/>
          </a:p>
          <a:p>
            <a:r>
              <a:rPr lang="fr-CA" sz="1400" b="1" u="sng" dirty="0"/>
              <a:t>35%</a:t>
            </a:r>
          </a:p>
          <a:p>
            <a:endParaRPr lang="fr-CA" sz="1400" b="1" u="sng" dirty="0"/>
          </a:p>
          <a:p>
            <a:r>
              <a:rPr lang="fr-CA" sz="1400" b="1" dirty="0"/>
              <a:t>5%</a:t>
            </a:r>
          </a:p>
        </p:txBody>
      </p:sp>
      <p:sp>
        <p:nvSpPr>
          <p:cNvPr id="7" name="ZoneTexte 6">
            <a:extLst>
              <a:ext uri="{FF2B5EF4-FFF2-40B4-BE49-F238E27FC236}">
                <a16:creationId xmlns:a16="http://schemas.microsoft.com/office/drawing/2014/main" id="{C2221EB2-8414-444C-AD77-F79557574DAB}"/>
              </a:ext>
            </a:extLst>
          </p:cNvPr>
          <p:cNvSpPr txBox="1"/>
          <p:nvPr/>
        </p:nvSpPr>
        <p:spPr>
          <a:xfrm>
            <a:off x="7374667" y="2878768"/>
            <a:ext cx="636713" cy="307777"/>
          </a:xfrm>
          <a:prstGeom prst="rect">
            <a:avLst/>
          </a:prstGeom>
          <a:noFill/>
        </p:spPr>
        <p:txBody>
          <a:bodyPr wrap="square" rtlCol="0">
            <a:spAutoFit/>
          </a:bodyPr>
          <a:lstStyle/>
          <a:p>
            <a:r>
              <a:rPr lang="fr-CA" sz="1400" b="1" dirty="0"/>
              <a:t>En %</a:t>
            </a:r>
          </a:p>
        </p:txBody>
      </p:sp>
    </p:spTree>
    <p:extLst>
      <p:ext uri="{BB962C8B-B14F-4D97-AF65-F5344CB8AC3E}">
        <p14:creationId xmlns:p14="http://schemas.microsoft.com/office/powerpoint/2010/main" val="3518331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Vente d’un seul produit</a:t>
            </a:r>
          </a:p>
        </p:txBody>
      </p:sp>
      <p:pic>
        <p:nvPicPr>
          <p:cNvPr id="5" name="Image 4">
            <a:extLst>
              <a:ext uri="{FF2B5EF4-FFF2-40B4-BE49-F238E27FC236}">
                <a16:creationId xmlns:a16="http://schemas.microsoft.com/office/drawing/2014/main" id="{F8416757-8718-4704-A22E-FA5060488863}"/>
              </a:ext>
            </a:extLst>
          </p:cNvPr>
          <p:cNvPicPr>
            <a:picLocks noChangeAspect="1"/>
          </p:cNvPicPr>
          <p:nvPr/>
        </p:nvPicPr>
        <p:blipFill>
          <a:blip r:embed="rId2"/>
          <a:stretch>
            <a:fillRect/>
          </a:stretch>
        </p:blipFill>
        <p:spPr>
          <a:xfrm>
            <a:off x="838741" y="1467098"/>
            <a:ext cx="7307009" cy="2107952"/>
          </a:xfrm>
          <a:prstGeom prst="rect">
            <a:avLst/>
          </a:prstGeom>
        </p:spPr>
      </p:pic>
      <p:sp>
        <p:nvSpPr>
          <p:cNvPr id="3" name="Espace réservé du texte 2"/>
          <p:cNvSpPr>
            <a:spLocks noGrp="1"/>
          </p:cNvSpPr>
          <p:nvPr>
            <p:ph type="body" sz="quarter" idx="10"/>
          </p:nvPr>
        </p:nvSpPr>
        <p:spPr>
          <a:xfrm>
            <a:off x="603791" y="3685309"/>
            <a:ext cx="8182384" cy="2198254"/>
          </a:xfrm>
        </p:spPr>
        <p:txBody>
          <a:bodyPr/>
          <a:lstStyle/>
          <a:p>
            <a:r>
              <a:rPr lang="fr-FR" b="1" dirty="0"/>
              <a:t>Vous pouvez constater qu’on est loin du seuil de rentabilité ici.  Et que pour l’obtenir la marge sur coût variable doit être égale aux coûts fixes.</a:t>
            </a:r>
          </a:p>
          <a:p>
            <a:endParaRPr lang="fr-FR" b="1" dirty="0"/>
          </a:p>
          <a:p>
            <a:r>
              <a:rPr lang="fr-FR" b="1" dirty="0"/>
              <a:t>Chaque unité vendue fera augmenter la marge sur coût variables de 100$</a:t>
            </a:r>
          </a:p>
        </p:txBody>
      </p:sp>
      <p:sp>
        <p:nvSpPr>
          <p:cNvPr id="4" name="Espace réservé du texte 3"/>
          <p:cNvSpPr>
            <a:spLocks noGrp="1"/>
          </p:cNvSpPr>
          <p:nvPr>
            <p:ph type="body" sz="quarter" idx="11"/>
          </p:nvPr>
        </p:nvSpPr>
        <p:spPr/>
        <p:txBody>
          <a:bodyPr/>
          <a:lstStyle/>
          <a:p>
            <a:r>
              <a:rPr lang="fr-FR" dirty="0"/>
              <a:t>4.2</a:t>
            </a:r>
          </a:p>
        </p:txBody>
      </p:sp>
    </p:spTree>
    <p:extLst>
      <p:ext uri="{BB962C8B-B14F-4D97-AF65-F5344CB8AC3E}">
        <p14:creationId xmlns:p14="http://schemas.microsoft.com/office/powerpoint/2010/main" val="2742181538"/>
      </p:ext>
    </p:extLst>
  </p:cSld>
  <p:clrMapOvr>
    <a:masterClrMapping/>
  </p:clrMapOvr>
</p:sld>
</file>

<file path=ppt/theme/theme1.xml><?xml version="1.0" encoding="utf-8"?>
<a:theme xmlns:a="http://schemas.openxmlformats.org/drawingml/2006/main" name="Layout_base_PARTIE_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1578</TotalTime>
  <Words>1202</Words>
  <Application>Microsoft Office PowerPoint</Application>
  <PresentationFormat>Affichage à l'écran (4:3)</PresentationFormat>
  <Paragraphs>104</Paragraphs>
  <Slides>15</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15</vt:i4>
      </vt:variant>
    </vt:vector>
  </HeadingPairs>
  <TitlesOfParts>
    <vt:vector size="25" baseType="lpstr">
      <vt:lpstr>MS PGothic</vt:lpstr>
      <vt:lpstr>Arial</vt:lpstr>
      <vt:lpstr>Arial Narrow</vt:lpstr>
      <vt:lpstr>Book Antiqua</vt:lpstr>
      <vt:lpstr>Calibri</vt:lpstr>
      <vt:lpstr>Ebrima</vt:lpstr>
      <vt:lpstr>Felix Titling</vt:lpstr>
      <vt:lpstr>Swis721 BlkCn BT</vt:lpstr>
      <vt:lpstr>Times New Roman</vt:lpstr>
      <vt:lpstr>Layout_base_PARTIE_1</vt:lpstr>
      <vt:lpstr>Présentation PowerPoint</vt:lpstr>
      <vt:lpstr>OBJECTIFS D’APPRENTISSAGE</vt:lpstr>
      <vt:lpstr>OBJECTIFS D’APPRENTISSAGE (suite)</vt:lpstr>
      <vt:lpstr>L’analyse CVB et la marge  sur coûts variables</vt:lpstr>
      <vt:lpstr>Exemple CVB à partir de l’exemple de l’entreprise de Paul Narayan</vt:lpstr>
      <vt:lpstr>Suite…</vt:lpstr>
      <vt:lpstr>Suite…État marge sur coût variables versus État des résultats</vt:lpstr>
      <vt:lpstr>Voici les données de Concepts acoustiques inc</vt:lpstr>
      <vt:lpstr>Vente d’un seul produit</vt:lpstr>
      <vt:lpstr>Seuil de rentabilité</vt:lpstr>
      <vt:lpstr>Coût-volume-bénéfice et Marge sur coûts variables sous forme graphique</vt:lpstr>
      <vt:lpstr>Résumé</vt:lpstr>
      <vt:lpstr>Résumé (suite)</vt:lpstr>
      <vt:lpstr>Résumé (suite)</vt:lpstr>
      <vt:lpstr>Résumé (suite)</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Genevieve</dc:creator>
  <cp:lastModifiedBy>Nathalie Pinel</cp:lastModifiedBy>
  <cp:revision>69</cp:revision>
  <cp:lastPrinted>2016-04-07T15:08:44Z</cp:lastPrinted>
  <dcterms:created xsi:type="dcterms:W3CDTF">2016-03-14T12:53:37Z</dcterms:created>
  <dcterms:modified xsi:type="dcterms:W3CDTF">2021-01-15T20:56:30Z</dcterms:modified>
</cp:coreProperties>
</file>