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0" r:id="rId4"/>
    <p:sldId id="257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8F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0" autoAdjust="0"/>
  </p:normalViewPr>
  <p:slideViewPr>
    <p:cSldViewPr snapToGrid="0">
      <p:cViewPr>
        <p:scale>
          <a:sx n="75" d="100"/>
          <a:sy n="75" d="100"/>
        </p:scale>
        <p:origin x="10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97883-C75B-40B4-AF8B-1F32D5C9197F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D87F5-8FEF-4C40-8C71-34D8119786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906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F6133-D80B-49C0-9926-30B36AE266C6}" type="slidenum">
              <a:rPr lang="fr-CA" altLang="fr-FR"/>
              <a:pPr/>
              <a:t>14</a:t>
            </a:fld>
            <a:endParaRPr lang="fr-CA" altLang="fr-F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02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9B751-C8FC-469B-8367-48E41AFD1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55E9E-6AE6-45BA-A193-F8C78E071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F3868C-56E2-4688-860F-32B17937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567608-0E9C-425C-BDC2-BF7458B6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A007BE-3E05-41C8-97E6-CDC01F6F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18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1D274-E3F1-4FF9-AC63-1808DD57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6539C4-3718-415C-BA61-25C545F21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C5673-6FBD-4053-B3DD-34651B87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594CC-48E0-4962-B7F9-9C4BAFC3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958C3-E90E-4D5B-8FA8-74A41B81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195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1155E-1885-4F3B-B816-ADA774BB4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4671F8-E544-406C-84D1-B4F5E8C0F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A2D3A-FAAA-423D-9E9B-86600DCB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75062-20DF-4970-8563-4B933C3F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E43FB3-A310-4D56-B9EC-A2DA75CF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80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760B9-63D5-4989-B3E5-AC760445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53B40-DC88-4DFC-9F2A-761B377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AAE23-2F38-46DF-A4F3-0A5D7BF7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966FB-E9B8-4C71-B233-2FCF5EDF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F6F1F4-502A-4696-A3DD-05D49C33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218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FF58C-4C3C-4E73-AA55-ED78A7AE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5654A2-8705-4E66-8922-F9D8B1A8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99F244-2309-4CF6-9B86-BE01FA7E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921CB8-3843-4A93-95AD-8AA26CC8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50DF96-9325-4C3C-8974-CC6B7B7F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30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C76E4-34B4-4F7F-926E-74FA1D67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14DC8E-6DE7-4866-80CB-0664D1984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6EEB63-91DE-49D5-9F35-D485A9098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043679-4027-46C7-9418-2AE8A380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A6C627-F0CF-4004-9802-89BD60BD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9D1243-1BC3-459A-804C-F2AED670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964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F5E90-ECE5-4509-B618-D1E1C69F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52D9E6-1A44-4B0C-88C4-E1866B676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AECADB-D84B-4F72-9566-A9ABA31F9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6E0E9-8188-4327-8639-275E66F6A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7AA7A2-3F52-4AD0-8A18-D698D06FE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3F502AA-A321-413C-9735-07BB38EE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4B2E58-7917-4099-83A7-765F57F7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7BB2E-EF51-468E-9F81-08AA734B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918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F97E3-8F2D-4298-B804-AB29427A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D3656F-13DB-422B-BF5B-C8930AD2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77D40F-C57B-4820-ABDE-9A5C7845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6CD71D-6B76-4265-8A2B-8F72AE89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642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658748-27E1-4957-9D7D-8880BB02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60C8EC-7D83-42C3-BC61-FCCFC8CE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D67AED-746F-4647-9B99-3DAC969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40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ECB0B-2603-4831-9319-2E9A2372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AEAD8D-1CE4-452F-A9AB-05A2E805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ED78D8-BA95-4E8F-94CB-80BF7FFAD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E5658-92A6-42E2-BF53-727C5054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74435E-0EBD-472B-85EA-54B02B53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4BE374-971A-4A8D-9E42-B5B6F13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88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40BCAD-C441-4A2D-8149-F6500BD5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CB7746-AB8E-46F9-BCF3-C7BD25957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63C1CF-2601-4357-B964-BCC509AF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D22D59-4F65-4685-B977-0CCD82E7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C5A310-ECDD-4502-A0A3-4607F2A5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9A4FC8-15F3-41FF-B944-408303FF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736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B5428A-45F6-45B4-9912-B6AC21D3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CCD48F-C87E-4CBC-8C01-86C179692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538710-2B01-4142-A356-2549DBB64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AE71C-44E3-49A3-8F59-73C5B9D44282}" type="datetimeFigureOut">
              <a:rPr lang="fr-CA" smtClean="0"/>
              <a:t>2022-01-24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BE453-FADD-43E2-81B4-3CF007AA0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BF2235-76BF-44D7-A63E-D0CEC4068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8CC22-66CE-45C8-971C-A215FAF85C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698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ECG_principle_slow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47502-8928-4E42-BF98-87B95D3AA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Le cœur et les artères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9D6A0B-9AF7-431D-A4EB-87E904A97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Anatomie et physiologie</a:t>
            </a:r>
          </a:p>
        </p:txBody>
      </p:sp>
    </p:spTree>
    <p:extLst>
      <p:ext uri="{BB962C8B-B14F-4D97-AF65-F5344CB8AC3E}">
        <p14:creationId xmlns:p14="http://schemas.microsoft.com/office/powerpoint/2010/main" val="213054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6F14A-2785-4067-8C65-E7113C35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Figure 4-30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DE0D1D-40A7-448A-A7A3-DE4354DE9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08" y="365125"/>
            <a:ext cx="8405185" cy="6281886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DC6D20-F873-4558-9FBA-B87880E34763}"/>
              </a:ext>
            </a:extLst>
          </p:cNvPr>
          <p:cNvSpPr txBox="1"/>
          <p:nvPr/>
        </p:nvSpPr>
        <p:spPr>
          <a:xfrm>
            <a:off x="567625" y="2515104"/>
            <a:ext cx="2778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Graine veine cardiaque:</a:t>
            </a:r>
          </a:p>
          <a:p>
            <a:r>
              <a:rPr lang="fr-CA" sz="2400" dirty="0"/>
              <a:t>Se dirige vers la face postérieure et se jette dans le sinus coronaire.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AA67072-A6B6-4B59-A66D-6C93CD23236E}"/>
              </a:ext>
            </a:extLst>
          </p:cNvPr>
          <p:cNvSpPr/>
          <p:nvPr/>
        </p:nvSpPr>
        <p:spPr>
          <a:xfrm>
            <a:off x="9427671" y="3351817"/>
            <a:ext cx="1509503" cy="36361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4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5223B-8744-42A1-A213-B35F4542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Figure 4-31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2C37D3-87BE-4460-82DF-45AE42CE5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50" y="365125"/>
            <a:ext cx="6427946" cy="6492875"/>
          </a:xfr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E5F79D8-E9B9-4984-B662-13066D10FF22}"/>
              </a:ext>
            </a:extLst>
          </p:cNvPr>
          <p:cNvSpPr/>
          <p:nvPr/>
        </p:nvSpPr>
        <p:spPr>
          <a:xfrm>
            <a:off x="3633848" y="4325594"/>
            <a:ext cx="1270661" cy="30578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595B91D-2FD7-489E-AD0A-5A06CA6954D7}"/>
              </a:ext>
            </a:extLst>
          </p:cNvPr>
          <p:cNvSpPr/>
          <p:nvPr/>
        </p:nvSpPr>
        <p:spPr>
          <a:xfrm>
            <a:off x="3802250" y="1679705"/>
            <a:ext cx="1517895" cy="30578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63AE32-69C6-4B07-B2D4-63005DF2A11D}"/>
              </a:ext>
            </a:extLst>
          </p:cNvPr>
          <p:cNvSpPr txBox="1"/>
          <p:nvPr/>
        </p:nvSpPr>
        <p:spPr>
          <a:xfrm>
            <a:off x="855479" y="2335352"/>
            <a:ext cx="2778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Sinus coronaire:</a:t>
            </a:r>
          </a:p>
          <a:p>
            <a:r>
              <a:rPr lang="fr-CA" sz="2400" dirty="0"/>
              <a:t>Reçoit le sang des veines cardiaques.</a:t>
            </a:r>
          </a:p>
          <a:p>
            <a:endParaRPr lang="fr-CA" sz="2400" dirty="0"/>
          </a:p>
          <a:p>
            <a:r>
              <a:rPr lang="fr-CA" sz="2400" dirty="0"/>
              <a:t>Se jette dans l’OD.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730B47-D33E-4C3F-B429-C692DD92D860}"/>
              </a:ext>
            </a:extLst>
          </p:cNvPr>
          <p:cNvSpPr txBox="1"/>
          <p:nvPr/>
        </p:nvSpPr>
        <p:spPr>
          <a:xfrm>
            <a:off x="2889054" y="5360131"/>
            <a:ext cx="148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145493-B93F-4C7E-B788-B5170A27609C}"/>
              </a:ext>
            </a:extLst>
          </p:cNvPr>
          <p:cNvSpPr txBox="1"/>
          <p:nvPr/>
        </p:nvSpPr>
        <p:spPr>
          <a:xfrm>
            <a:off x="10398598" y="5360130"/>
            <a:ext cx="148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351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C12BD-8788-4DF4-B8A5-C06DB37D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Activité électrique cardiaque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57F15-9E5A-4CD4-8D78-A88DEE3AC734}"/>
              </a:ext>
            </a:extLst>
          </p:cNvPr>
          <p:cNvSpPr/>
          <p:nvPr/>
        </p:nvSpPr>
        <p:spPr>
          <a:xfrm>
            <a:off x="1165123" y="6488668"/>
            <a:ext cx="7671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Extrait de MCKINLEY, Michael P. et al., Anatomie et physiologie. Une approche intégrée, 2e édition, Chenelière éducation, 2019, p. 897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5E865E-3612-4100-9ED3-EE2AD18F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741" y="6488668"/>
            <a:ext cx="2717949" cy="3038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9DFE0A-2CE9-429C-A6AA-8A70F8F6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475" y="1401288"/>
            <a:ext cx="6803049" cy="46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9FBBD-A034-4023-8FE4-EB0774E7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ECG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11B190-89D7-4313-82A9-DB4A7357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463" y="1701870"/>
            <a:ext cx="5306467" cy="4543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A1D18A-4DE0-4223-8C0C-96F6B1BC98F1}"/>
              </a:ext>
            </a:extLst>
          </p:cNvPr>
          <p:cNvSpPr/>
          <p:nvPr/>
        </p:nvSpPr>
        <p:spPr>
          <a:xfrm>
            <a:off x="6096000" y="6227417"/>
            <a:ext cx="594226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Extrait de MCKINLEY, Michael P. et al., Anatomie et physiologie. Une approche intégrée, 2e édition, Chenelière éducation, 2019, p. 906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BE006-BFDB-4FC5-88F9-3C5AB246A1FB}"/>
              </a:ext>
            </a:extLst>
          </p:cNvPr>
          <p:cNvSpPr/>
          <p:nvPr/>
        </p:nvSpPr>
        <p:spPr>
          <a:xfrm>
            <a:off x="8311429" y="870720"/>
            <a:ext cx="3042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3"/>
              </a:rPr>
              <a:t>Cliquer ici pour animation ECG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B8B73A-0D26-4560-BFAB-F1EBE0EC8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92" y="2936179"/>
            <a:ext cx="4449533" cy="3067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72ABE5-6CC2-4F57-A6E1-D7B9F87AFE47}"/>
              </a:ext>
            </a:extLst>
          </p:cNvPr>
          <p:cNvSpPr/>
          <p:nvPr/>
        </p:nvSpPr>
        <p:spPr>
          <a:xfrm>
            <a:off x="448280" y="6313732"/>
            <a:ext cx="53064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i="1" dirty="0">
                <a:solidFill>
                  <a:srgbClr val="000000"/>
                </a:solidFill>
                <a:latin typeface="Calibri" panose="020F0502020204030204" pitchFamily="34" charset="0"/>
              </a:rPr>
              <a:t>Extrait de MCKINLEY, Michael P. et al., Anatomie et physiologie. Une approche intégrée, 2e édition, Chenelière éducation, 2019, p. 897</a:t>
            </a:r>
            <a:r>
              <a:rPr lang="fr-CA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A79705-CD3D-4E79-ADE3-893B352ECBE2}"/>
              </a:ext>
            </a:extLst>
          </p:cNvPr>
          <p:cNvSpPr txBox="1"/>
          <p:nvPr/>
        </p:nvSpPr>
        <p:spPr>
          <a:xfrm>
            <a:off x="838200" y="1416643"/>
            <a:ext cx="609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Enregistrement des modifications électriques qui accompagnent chaque révolution cardiaque.</a:t>
            </a:r>
          </a:p>
          <a:p>
            <a:r>
              <a:rPr lang="fr-CA" sz="2000" dirty="0"/>
              <a:t>Électrodes placées sur la peau (poignets, chevilles et 6 points du thorax).</a:t>
            </a:r>
          </a:p>
        </p:txBody>
      </p:sp>
    </p:spTree>
    <p:extLst>
      <p:ext uri="{BB962C8B-B14F-4D97-AF65-F5344CB8AC3E}">
        <p14:creationId xmlns:p14="http://schemas.microsoft.com/office/powerpoint/2010/main" val="173462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can 3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1176338"/>
            <a:ext cx="5895975" cy="509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209800" y="2286000"/>
            <a:ext cx="2601674" cy="369332"/>
          </a:xfrm>
          <a:prstGeom prst="rect">
            <a:avLst/>
          </a:prstGeom>
          <a:solidFill>
            <a:srgbClr val="FFCC00"/>
          </a:solidFill>
          <a:ln w="57150" cmpd="thickThin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>
                <a:solidFill>
                  <a:srgbClr val="FF0066"/>
                </a:solidFill>
              </a:rPr>
              <a:t>Dépolarisation auriculaire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572000" y="2819400"/>
            <a:ext cx="762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470400" y="304800"/>
            <a:ext cx="2783262" cy="369332"/>
          </a:xfrm>
          <a:prstGeom prst="rect">
            <a:avLst/>
          </a:prstGeom>
          <a:solidFill>
            <a:srgbClr val="FFCC00"/>
          </a:solidFill>
          <a:ln w="57150" cmpd="thickThin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>
                <a:solidFill>
                  <a:srgbClr val="FF0066"/>
                </a:solidFill>
              </a:rPr>
              <a:t>Dépolarisation ventriculaire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5791200" y="1066800"/>
            <a:ext cx="2286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76601" y="762001"/>
            <a:ext cx="46559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400"/>
              <a:t>Propagation de l’excitation électrique à travers les ventricules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010400" y="2667000"/>
            <a:ext cx="2717732" cy="369332"/>
          </a:xfrm>
          <a:prstGeom prst="rect">
            <a:avLst/>
          </a:prstGeom>
          <a:solidFill>
            <a:srgbClr val="FFCC00"/>
          </a:solidFill>
          <a:ln w="57150" cmpd="thickThin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>
                <a:solidFill>
                  <a:srgbClr val="FF0066"/>
                </a:solidFill>
              </a:rPr>
              <a:t>repolarisation ventriculaire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7391400" y="3276600"/>
            <a:ext cx="762000" cy="152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733800" y="6357938"/>
            <a:ext cx="2536144" cy="369332"/>
          </a:xfrm>
          <a:prstGeom prst="rect">
            <a:avLst/>
          </a:prstGeom>
          <a:solidFill>
            <a:srgbClr val="FFCC00"/>
          </a:solidFill>
          <a:ln w="57150" cmpd="thickThin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>
                <a:solidFill>
                  <a:srgbClr val="FF0066"/>
                </a:solidFill>
              </a:rPr>
              <a:t>repolarisation auriculaire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715000" y="5105400"/>
            <a:ext cx="0" cy="1143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269944" y="6437826"/>
            <a:ext cx="37358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sz="1400" dirty="0"/>
              <a:t>Pas visible , car complexe QRS + grand le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63E012-B849-4DB0-A602-3A01F7EC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ECG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E723D-A05F-4705-8CE2-1C9D17EF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Circulation du sang dans le </a:t>
            </a:r>
            <a:r>
              <a:rPr lang="fr-CA" dirty="0" err="1">
                <a:solidFill>
                  <a:srgbClr val="FF0000"/>
                </a:solidFill>
              </a:rPr>
              <a:t>coeur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459BD6-A471-48E1-91E4-9F2C6D783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61" y="1873046"/>
            <a:ext cx="8801077" cy="480828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52BBD5-8794-4AF7-B496-26E29B6B961D}"/>
              </a:ext>
            </a:extLst>
          </p:cNvPr>
          <p:cNvSpPr/>
          <p:nvPr/>
        </p:nvSpPr>
        <p:spPr>
          <a:xfrm>
            <a:off x="838200" y="6311995"/>
            <a:ext cx="733486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Extrait de MCKINLEY, Michael P. et al., Anatomie et physiologie. Une approche intégrée, 2e édition, Chenelière éducation, 2019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858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50A0C-354F-49D0-ABD2-59578AA1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Circulation pulmonaire et systémique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6A5C4BC-0378-4A82-AF03-332B05943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0" y="1405073"/>
            <a:ext cx="8190740" cy="528147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3A185C-C36E-4D78-99C4-49E9C6344162}"/>
              </a:ext>
            </a:extLst>
          </p:cNvPr>
          <p:cNvSpPr/>
          <p:nvPr/>
        </p:nvSpPr>
        <p:spPr>
          <a:xfrm>
            <a:off x="1501876" y="6488668"/>
            <a:ext cx="747989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Extrait de MCKINLEY, Michael P. et al., Anatomie et physiologie. Une approche intégrée, 2e édition, Chenelière éducation, 2019, p. 883 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387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A236E-C82F-4E0E-9769-74AF5928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Fig. 4-23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619513-84F7-4373-B67C-EF1EDB461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07" y="72218"/>
            <a:ext cx="4970585" cy="678578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64BCD4C-CACD-42D7-922D-D02400F1F3E5}"/>
              </a:ext>
            </a:extLst>
          </p:cNvPr>
          <p:cNvSpPr txBox="1"/>
          <p:nvPr/>
        </p:nvSpPr>
        <p:spPr>
          <a:xfrm>
            <a:off x="431800" y="2282052"/>
            <a:ext cx="306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Connaitre toutes les structures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05B4D2-19D0-40B0-B53F-6767B718BADA}"/>
              </a:ext>
            </a:extLst>
          </p:cNvPr>
          <p:cNvSpPr txBox="1"/>
          <p:nvPr/>
        </p:nvSpPr>
        <p:spPr>
          <a:xfrm>
            <a:off x="1962150" y="132582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Tronc artériel brachiocéphalique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5041301-F638-4CA1-BF11-54CBB9A4AFAC}"/>
              </a:ext>
            </a:extLst>
          </p:cNvPr>
          <p:cNvCxnSpPr>
            <a:cxnSpLocks/>
          </p:cNvCxnSpPr>
          <p:nvPr/>
        </p:nvCxnSpPr>
        <p:spPr>
          <a:xfrm>
            <a:off x="3327400" y="1618208"/>
            <a:ext cx="223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DF163B86-8EE3-4ED0-AFC2-0BF5E9A1878A}"/>
              </a:ext>
            </a:extLst>
          </p:cNvPr>
          <p:cNvSpPr/>
          <p:nvPr/>
        </p:nvSpPr>
        <p:spPr>
          <a:xfrm>
            <a:off x="5626100" y="1690688"/>
            <a:ext cx="1041400" cy="6842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3C0559-3E19-49C2-815E-32A64BBED1D7}"/>
              </a:ext>
            </a:extLst>
          </p:cNvPr>
          <p:cNvSpPr txBox="1"/>
          <p:nvPr/>
        </p:nvSpPr>
        <p:spPr>
          <a:xfrm>
            <a:off x="8581292" y="1155631"/>
            <a:ext cx="325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Gerbe aortique: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Tronc artériel brachiocéphalique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Art. carotide commune gauche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Art. subclavière gauche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1D3DE50-57E0-4B0C-A909-1D83BFBC7611}"/>
              </a:ext>
            </a:extLst>
          </p:cNvPr>
          <p:cNvCxnSpPr>
            <a:cxnSpLocks/>
          </p:cNvCxnSpPr>
          <p:nvPr/>
        </p:nvCxnSpPr>
        <p:spPr>
          <a:xfrm flipH="1">
            <a:off x="6667500" y="1981994"/>
            <a:ext cx="1913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7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EA0C8-F931-484C-AC1D-BE011681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Anatomie interne du </a:t>
            </a:r>
            <a:r>
              <a:rPr lang="fr-CA" dirty="0" err="1">
                <a:solidFill>
                  <a:srgbClr val="FF0000"/>
                </a:solidFill>
              </a:rPr>
              <a:t>coeur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4A3D774-F547-4B7B-B17A-3EF48513E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8"/>
          <a:stretch/>
        </p:blipFill>
        <p:spPr>
          <a:xfrm>
            <a:off x="2833598" y="1392248"/>
            <a:ext cx="7148602" cy="4841072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6D7CB5-28ED-4265-BCC8-D815052E77F0}"/>
              </a:ext>
            </a:extLst>
          </p:cNvPr>
          <p:cNvSpPr/>
          <p:nvPr/>
        </p:nvSpPr>
        <p:spPr>
          <a:xfrm>
            <a:off x="2212043" y="6530975"/>
            <a:ext cx="7671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i="1" dirty="0">
                <a:solidFill>
                  <a:srgbClr val="000000"/>
                </a:solidFill>
                <a:latin typeface="Calibri" panose="020F0502020204030204" pitchFamily="34" charset="0"/>
              </a:rPr>
              <a:t>Extrait de MCKINLEY, Michael P. et al., Anatomie et physiologie. Une approche intégrée, 2e édition, Chenelière éducation, 2019, p. 888</a:t>
            </a:r>
            <a:r>
              <a:rPr lang="fr-CA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3" name="Espace réservé du contenu 8">
            <a:extLst>
              <a:ext uri="{FF2B5EF4-FFF2-40B4-BE49-F238E27FC236}">
                <a16:creationId xmlns:a16="http://schemas.microsoft.com/office/drawing/2014/main" id="{EE334F1F-C714-496C-A89D-BA29B4C1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2" t="97210"/>
          <a:stretch/>
        </p:blipFill>
        <p:spPr>
          <a:xfrm>
            <a:off x="7302500" y="6383338"/>
            <a:ext cx="1727200" cy="14763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B3EE069-FFF6-4AA8-B7ED-BE3922823E9D}"/>
              </a:ext>
            </a:extLst>
          </p:cNvPr>
          <p:cNvSpPr/>
          <p:nvPr/>
        </p:nvSpPr>
        <p:spPr>
          <a:xfrm>
            <a:off x="2833598" y="2236140"/>
            <a:ext cx="1459002" cy="142146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7ECB821-EF99-46A1-A2DD-63D2420359FF}"/>
              </a:ext>
            </a:extLst>
          </p:cNvPr>
          <p:cNvSpPr/>
          <p:nvPr/>
        </p:nvSpPr>
        <p:spPr>
          <a:xfrm>
            <a:off x="2833598" y="3812784"/>
            <a:ext cx="1459002" cy="1652968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FF07D7A-FCCB-4976-8851-D18B0CDAD0DB}"/>
              </a:ext>
            </a:extLst>
          </p:cNvPr>
          <p:cNvSpPr/>
          <p:nvPr/>
        </p:nvSpPr>
        <p:spPr>
          <a:xfrm>
            <a:off x="7899402" y="1707152"/>
            <a:ext cx="1521655" cy="2394948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5ACF5B5-77A7-4C48-B302-E11A6285618D}"/>
              </a:ext>
            </a:extLst>
          </p:cNvPr>
          <p:cNvSpPr/>
          <p:nvPr/>
        </p:nvSpPr>
        <p:spPr>
          <a:xfrm>
            <a:off x="7899402" y="4302864"/>
            <a:ext cx="1231898" cy="261199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B10ABBA-E98D-438F-B34F-BDDA6EF1F689}"/>
              </a:ext>
            </a:extLst>
          </p:cNvPr>
          <p:cNvSpPr/>
          <p:nvPr/>
        </p:nvSpPr>
        <p:spPr>
          <a:xfrm>
            <a:off x="7899402" y="4926086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4C565B-3F6C-47F2-8DB1-0A39D4299CB8}"/>
              </a:ext>
            </a:extLst>
          </p:cNvPr>
          <p:cNvSpPr txBox="1"/>
          <p:nvPr/>
        </p:nvSpPr>
        <p:spPr>
          <a:xfrm>
            <a:off x="8967047" y="4915148"/>
            <a:ext cx="2539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Espace entre le feuillet pariétal et le feuillet viscéral du péricarde séreux. Contient du liquide séreux.</a:t>
            </a:r>
          </a:p>
        </p:txBody>
      </p:sp>
    </p:spTree>
    <p:extLst>
      <p:ext uri="{BB962C8B-B14F-4D97-AF65-F5344CB8AC3E}">
        <p14:creationId xmlns:p14="http://schemas.microsoft.com/office/powerpoint/2010/main" val="272177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EF3AA-C75C-47C9-B01D-C9732789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Figure 4-24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935D657-F2FA-427D-8E2E-C28661510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33" y="1338929"/>
            <a:ext cx="6981076" cy="55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E269B9-18F5-4308-96DD-810E5429E7CA}"/>
              </a:ext>
            </a:extLst>
          </p:cNvPr>
          <p:cNvSpPr txBox="1"/>
          <p:nvPr/>
        </p:nvSpPr>
        <p:spPr>
          <a:xfrm>
            <a:off x="7852490" y="682143"/>
            <a:ext cx="4277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/>
              <a:t>L’art. coronaire gauche </a:t>
            </a:r>
            <a:r>
              <a:rPr lang="fr-CA" sz="2400" dirty="0"/>
              <a:t>circule dans le sillon auriculo-ventriculaire et se termine à la partie postérieure.</a:t>
            </a:r>
          </a:p>
          <a:p>
            <a:r>
              <a:rPr lang="fr-CA" sz="2400" dirty="0"/>
              <a:t>Elle donne aussi la </a:t>
            </a:r>
            <a:r>
              <a:rPr lang="fr-CA" sz="2400" u="sng" dirty="0"/>
              <a:t>branche interventriculaire antérieure </a:t>
            </a:r>
            <a:r>
              <a:rPr lang="fr-CA" sz="2400" dirty="0"/>
              <a:t>(descendante antérieure gauche).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DD49D0-13D8-4E42-B450-51B3F8EBD4EF}"/>
              </a:ext>
            </a:extLst>
          </p:cNvPr>
          <p:cNvSpPr txBox="1"/>
          <p:nvPr/>
        </p:nvSpPr>
        <p:spPr>
          <a:xfrm>
            <a:off x="7852490" y="4046149"/>
            <a:ext cx="3967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/>
              <a:t>L’artère coronaire droite</a:t>
            </a:r>
            <a:r>
              <a:rPr lang="fr-CA" sz="2400" u="sng" dirty="0"/>
              <a:t> </a:t>
            </a:r>
            <a:r>
              <a:rPr lang="fr-CA" sz="2400" dirty="0"/>
              <a:t>circule dans le sillon auriculo-ventriculaire D et descend en postérieur dans le sillon interventriculaire et </a:t>
            </a:r>
            <a:r>
              <a:rPr lang="fr-CA" sz="2400" u="sng" dirty="0"/>
              <a:t>devient l’artère interventriculaire postérieure.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0829292-3E85-4938-9092-E34654C92A15}"/>
              </a:ext>
            </a:extLst>
          </p:cNvPr>
          <p:cNvSpPr/>
          <p:nvPr/>
        </p:nvSpPr>
        <p:spPr>
          <a:xfrm>
            <a:off x="4913209" y="1784497"/>
            <a:ext cx="738292" cy="336404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E6DC9CA-9091-43A3-B58F-D323B08E2D1E}"/>
              </a:ext>
            </a:extLst>
          </p:cNvPr>
          <p:cNvSpPr/>
          <p:nvPr/>
        </p:nvSpPr>
        <p:spPr>
          <a:xfrm>
            <a:off x="5840308" y="3314700"/>
            <a:ext cx="1589192" cy="2667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257213F-DCE4-4A91-BBAD-87AA725B2F73}"/>
              </a:ext>
            </a:extLst>
          </p:cNvPr>
          <p:cNvSpPr/>
          <p:nvPr/>
        </p:nvSpPr>
        <p:spPr>
          <a:xfrm>
            <a:off x="6096000" y="3735146"/>
            <a:ext cx="1589192" cy="620954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BA102C3-BB85-4679-A717-AB16E551E294}"/>
              </a:ext>
            </a:extLst>
          </p:cNvPr>
          <p:cNvSpPr/>
          <p:nvPr/>
        </p:nvSpPr>
        <p:spPr>
          <a:xfrm>
            <a:off x="704834" y="4667397"/>
            <a:ext cx="1339866" cy="23480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83551F5-F12E-4C15-AC95-E72C5ECD6359}"/>
              </a:ext>
            </a:extLst>
          </p:cNvPr>
          <p:cNvSpPr/>
          <p:nvPr/>
        </p:nvSpPr>
        <p:spPr>
          <a:xfrm>
            <a:off x="538252" y="4046149"/>
            <a:ext cx="1176248" cy="39885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A4C20C1-7C24-4A68-8ECC-1D5B6B293720}"/>
              </a:ext>
            </a:extLst>
          </p:cNvPr>
          <p:cNvSpPr/>
          <p:nvPr/>
        </p:nvSpPr>
        <p:spPr>
          <a:xfrm>
            <a:off x="1014308" y="2804061"/>
            <a:ext cx="1030391" cy="23480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6093842-2663-4AFB-9576-317DDB834A07}"/>
              </a:ext>
            </a:extLst>
          </p:cNvPr>
          <p:cNvSpPr/>
          <p:nvPr/>
        </p:nvSpPr>
        <p:spPr>
          <a:xfrm>
            <a:off x="5744671" y="2777214"/>
            <a:ext cx="1509503" cy="36361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95EC448-E1A4-4DBC-A3C9-235866A56DCB}"/>
              </a:ext>
            </a:extLst>
          </p:cNvPr>
          <p:cNvSpPr/>
          <p:nvPr/>
        </p:nvSpPr>
        <p:spPr>
          <a:xfrm>
            <a:off x="6129506" y="4356100"/>
            <a:ext cx="1486617" cy="20454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02DA662-A337-4A5F-A8DF-A7B40891A872}"/>
              </a:ext>
            </a:extLst>
          </p:cNvPr>
          <p:cNvSpPr/>
          <p:nvPr/>
        </p:nvSpPr>
        <p:spPr>
          <a:xfrm>
            <a:off x="620016" y="3230484"/>
            <a:ext cx="1176248" cy="33821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A3C6967-944C-4FF7-86CC-1A8791F2A59F}"/>
              </a:ext>
            </a:extLst>
          </p:cNvPr>
          <p:cNvSpPr/>
          <p:nvPr/>
        </p:nvSpPr>
        <p:spPr>
          <a:xfrm>
            <a:off x="1333500" y="6194493"/>
            <a:ext cx="1190311" cy="35091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3B287E4-D288-435B-9C1C-545270632E50}"/>
              </a:ext>
            </a:extLst>
          </p:cNvPr>
          <p:cNvSpPr/>
          <p:nvPr/>
        </p:nvSpPr>
        <p:spPr>
          <a:xfrm>
            <a:off x="987755" y="2205637"/>
            <a:ext cx="1190312" cy="28583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19B07FA-18F4-4198-9F5F-EB7C7B1946D2}"/>
              </a:ext>
            </a:extLst>
          </p:cNvPr>
          <p:cNvSpPr/>
          <p:nvPr/>
        </p:nvSpPr>
        <p:spPr>
          <a:xfrm>
            <a:off x="5282355" y="2209052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78F3392-2146-4B92-AA40-A7BD6BC01B0B}"/>
              </a:ext>
            </a:extLst>
          </p:cNvPr>
          <p:cNvSpPr/>
          <p:nvPr/>
        </p:nvSpPr>
        <p:spPr>
          <a:xfrm>
            <a:off x="5744670" y="3164265"/>
            <a:ext cx="1509503" cy="15767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3E5978B-B553-4D34-8484-3A530BAB706D}"/>
              </a:ext>
            </a:extLst>
          </p:cNvPr>
          <p:cNvSpPr/>
          <p:nvPr/>
        </p:nvSpPr>
        <p:spPr>
          <a:xfrm>
            <a:off x="5974824" y="3515860"/>
            <a:ext cx="956916" cy="213271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69A61E7-83C1-4DEF-8F5E-80501A306EC1}"/>
              </a:ext>
            </a:extLst>
          </p:cNvPr>
          <p:cNvSpPr/>
          <p:nvPr/>
        </p:nvSpPr>
        <p:spPr>
          <a:xfrm>
            <a:off x="6224628" y="4907395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01C6B04-02D3-4CD5-9F9A-DD7C4B29275B}"/>
              </a:ext>
            </a:extLst>
          </p:cNvPr>
          <p:cNvSpPr/>
          <p:nvPr/>
        </p:nvSpPr>
        <p:spPr>
          <a:xfrm>
            <a:off x="6129507" y="6232356"/>
            <a:ext cx="537994" cy="31305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31A479A-F68D-4B8F-AFBF-219AFF114064}"/>
              </a:ext>
            </a:extLst>
          </p:cNvPr>
          <p:cNvSpPr/>
          <p:nvPr/>
        </p:nvSpPr>
        <p:spPr>
          <a:xfrm>
            <a:off x="3152478" y="6232359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7B23E63-A1D8-459F-845B-1AAEAE19F97B}"/>
              </a:ext>
            </a:extLst>
          </p:cNvPr>
          <p:cNvSpPr/>
          <p:nvPr/>
        </p:nvSpPr>
        <p:spPr>
          <a:xfrm>
            <a:off x="1244600" y="3568700"/>
            <a:ext cx="636481" cy="23480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32E8F-FAF3-4C68-8D0F-C62F9954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Figure 4-25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49ED03-A623-4DFC-912B-3DB8D2E9F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57" y="283588"/>
            <a:ext cx="5864966" cy="6480627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C65D6D1-F3C8-4ED2-8420-B5D52057747C}"/>
              </a:ext>
            </a:extLst>
          </p:cNvPr>
          <p:cNvSpPr txBox="1"/>
          <p:nvPr/>
        </p:nvSpPr>
        <p:spPr>
          <a:xfrm>
            <a:off x="2608834" y="5477212"/>
            <a:ext cx="148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2CE4B7-C919-4204-9C08-C0B61888399C}"/>
              </a:ext>
            </a:extLst>
          </p:cNvPr>
          <p:cNvSpPr txBox="1"/>
          <p:nvPr/>
        </p:nvSpPr>
        <p:spPr>
          <a:xfrm>
            <a:off x="8558152" y="5451300"/>
            <a:ext cx="148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925E4A4-9585-4458-BA21-5DDBC5EC7024}"/>
              </a:ext>
            </a:extLst>
          </p:cNvPr>
          <p:cNvSpPr/>
          <p:nvPr/>
        </p:nvSpPr>
        <p:spPr>
          <a:xfrm>
            <a:off x="8235300" y="3092596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4644A3B-E5BD-4450-9188-61F1EC4184E2}"/>
              </a:ext>
            </a:extLst>
          </p:cNvPr>
          <p:cNvSpPr/>
          <p:nvPr/>
        </p:nvSpPr>
        <p:spPr>
          <a:xfrm>
            <a:off x="3564598" y="5985043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267F10-CD0E-4F21-9D05-574CD28C8E2A}"/>
              </a:ext>
            </a:extLst>
          </p:cNvPr>
          <p:cNvSpPr/>
          <p:nvPr/>
        </p:nvSpPr>
        <p:spPr>
          <a:xfrm>
            <a:off x="5788133" y="5985043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D5837B2-29B5-4459-9B70-ABECB9D3556F}"/>
              </a:ext>
            </a:extLst>
          </p:cNvPr>
          <p:cNvSpPr/>
          <p:nvPr/>
        </p:nvSpPr>
        <p:spPr>
          <a:xfrm>
            <a:off x="3353627" y="2223440"/>
            <a:ext cx="1067645" cy="33640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56951E3-AA8C-4299-A2EC-E39C10BB7299}"/>
              </a:ext>
            </a:extLst>
          </p:cNvPr>
          <p:cNvSpPr/>
          <p:nvPr/>
        </p:nvSpPr>
        <p:spPr>
          <a:xfrm>
            <a:off x="8399976" y="3891047"/>
            <a:ext cx="1091506" cy="336404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EA6A1FD-D161-4801-B1F3-E9D01E593811}"/>
              </a:ext>
            </a:extLst>
          </p:cNvPr>
          <p:cNvSpPr/>
          <p:nvPr/>
        </p:nvSpPr>
        <p:spPr>
          <a:xfrm>
            <a:off x="3564598" y="2731271"/>
            <a:ext cx="856674" cy="336404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8C76EF5-9626-4A81-85D0-E9B6D9823520}"/>
              </a:ext>
            </a:extLst>
          </p:cNvPr>
          <p:cNvSpPr/>
          <p:nvPr/>
        </p:nvSpPr>
        <p:spPr>
          <a:xfrm>
            <a:off x="3595557" y="1665287"/>
            <a:ext cx="1091506" cy="17142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112C5D5-394A-46C0-9204-DF7AB8E068AF}"/>
              </a:ext>
            </a:extLst>
          </p:cNvPr>
          <p:cNvSpPr/>
          <p:nvPr/>
        </p:nvSpPr>
        <p:spPr>
          <a:xfrm>
            <a:off x="3633849" y="5664559"/>
            <a:ext cx="533822" cy="320484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06906F7-2D65-4B19-86AB-444AA1593189}"/>
              </a:ext>
            </a:extLst>
          </p:cNvPr>
          <p:cNvSpPr/>
          <p:nvPr/>
        </p:nvSpPr>
        <p:spPr>
          <a:xfrm>
            <a:off x="3826116" y="1125538"/>
            <a:ext cx="1469784" cy="268409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4F72334-FDB6-4500-8BAD-98A715DB7078}"/>
              </a:ext>
            </a:extLst>
          </p:cNvPr>
          <p:cNvSpPr/>
          <p:nvPr/>
        </p:nvSpPr>
        <p:spPr>
          <a:xfrm>
            <a:off x="7367840" y="742073"/>
            <a:ext cx="1382460" cy="273927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7340859-FE3B-4239-94C4-679238EEA477}"/>
              </a:ext>
            </a:extLst>
          </p:cNvPr>
          <p:cNvSpPr/>
          <p:nvPr/>
        </p:nvSpPr>
        <p:spPr>
          <a:xfrm>
            <a:off x="7804820" y="1139459"/>
            <a:ext cx="1190312" cy="28583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2F516AB-A49F-4CB4-A5C9-D7260B91E5FD}"/>
              </a:ext>
            </a:extLst>
          </p:cNvPr>
          <p:cNvSpPr/>
          <p:nvPr/>
        </p:nvSpPr>
        <p:spPr>
          <a:xfrm>
            <a:off x="6925028" y="5610623"/>
            <a:ext cx="1190312" cy="28583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B549577-EAC7-46AA-B5E5-634F905A1B2F}"/>
              </a:ext>
            </a:extLst>
          </p:cNvPr>
          <p:cNvSpPr/>
          <p:nvPr/>
        </p:nvSpPr>
        <p:spPr>
          <a:xfrm>
            <a:off x="4582342" y="6223784"/>
            <a:ext cx="1190312" cy="28583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00B0F0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F1B8D6B-9DC2-430C-AA9A-45317EFE2246}"/>
              </a:ext>
            </a:extLst>
          </p:cNvPr>
          <p:cNvSpPr/>
          <p:nvPr/>
        </p:nvSpPr>
        <p:spPr>
          <a:xfrm>
            <a:off x="6521885" y="156155"/>
            <a:ext cx="1091506" cy="336404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221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6F14A-2785-4067-8C65-E7113C35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Figure 4-30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DE0D1D-40A7-448A-A7A3-DE4354DE9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08" y="365125"/>
            <a:ext cx="8405185" cy="6281886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2DC6D20-F873-4558-9FBA-B87880E34763}"/>
              </a:ext>
            </a:extLst>
          </p:cNvPr>
          <p:cNvSpPr txBox="1"/>
          <p:nvPr/>
        </p:nvSpPr>
        <p:spPr>
          <a:xfrm>
            <a:off x="257908" y="1863969"/>
            <a:ext cx="2778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Art. coronaire 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Branche circonflexe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Branche interventriculaire antérieure G (descendante </a:t>
            </a:r>
            <a:r>
              <a:rPr lang="fr-CA" dirty="0" err="1"/>
              <a:t>ant.</a:t>
            </a:r>
            <a:r>
              <a:rPr lang="fr-CA" dirty="0"/>
              <a:t> G)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D4EECC-2F29-4697-9041-11AB6D2D6672}"/>
              </a:ext>
            </a:extLst>
          </p:cNvPr>
          <p:cNvSpPr txBox="1"/>
          <p:nvPr/>
        </p:nvSpPr>
        <p:spPr>
          <a:xfrm>
            <a:off x="257907" y="3761429"/>
            <a:ext cx="2778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Art. coronaire 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Branche interventriculaire postérieure (descendante post. D)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0E12D0C-E749-4D6C-A34F-EA5C33F9FC69}"/>
              </a:ext>
            </a:extLst>
          </p:cNvPr>
          <p:cNvSpPr/>
          <p:nvPr/>
        </p:nvSpPr>
        <p:spPr>
          <a:xfrm>
            <a:off x="8763990" y="2232561"/>
            <a:ext cx="1603168" cy="36813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EFB7671-1C1E-4901-BB29-050D32F2E910}"/>
              </a:ext>
            </a:extLst>
          </p:cNvPr>
          <p:cNvSpPr/>
          <p:nvPr/>
        </p:nvSpPr>
        <p:spPr>
          <a:xfrm>
            <a:off x="9025247" y="2721428"/>
            <a:ext cx="1911927" cy="42114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B0134DF-8B51-436C-A630-F4C31B6BC893}"/>
              </a:ext>
            </a:extLst>
          </p:cNvPr>
          <p:cNvSpPr/>
          <p:nvPr/>
        </p:nvSpPr>
        <p:spPr>
          <a:xfrm>
            <a:off x="9723912" y="3883231"/>
            <a:ext cx="2210181" cy="58189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AA67072-A6B6-4B59-A66D-6C93CD23236E}"/>
              </a:ext>
            </a:extLst>
          </p:cNvPr>
          <p:cNvSpPr/>
          <p:nvPr/>
        </p:nvSpPr>
        <p:spPr>
          <a:xfrm>
            <a:off x="3681308" y="3218429"/>
            <a:ext cx="1401331" cy="421141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B8145E-7913-4BB3-BB37-8E7DE1550A2B}"/>
              </a:ext>
            </a:extLst>
          </p:cNvPr>
          <p:cNvSpPr/>
          <p:nvPr/>
        </p:nvSpPr>
        <p:spPr>
          <a:xfrm>
            <a:off x="9723912" y="5908232"/>
            <a:ext cx="2362581" cy="39756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F8E6D63-2167-402D-98C0-B528FE7943E3}"/>
              </a:ext>
            </a:extLst>
          </p:cNvPr>
          <p:cNvSpPr/>
          <p:nvPr/>
        </p:nvSpPr>
        <p:spPr>
          <a:xfrm>
            <a:off x="6317673" y="2600696"/>
            <a:ext cx="950026" cy="828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1A421E-BAA2-4600-89CA-04A89F19D68C}"/>
              </a:ext>
            </a:extLst>
          </p:cNvPr>
          <p:cNvSpPr txBox="1"/>
          <p:nvPr/>
        </p:nvSpPr>
        <p:spPr>
          <a:xfrm>
            <a:off x="8467107" y="940639"/>
            <a:ext cx="2778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</a:t>
            </a:r>
            <a:r>
              <a:rPr lang="fr-CA" b="1" dirty="0"/>
              <a:t> artères coronaires </a:t>
            </a:r>
            <a:r>
              <a:rPr lang="fr-CA" dirty="0"/>
              <a:t>naissent de l’aorte ascendante.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63286B0-2649-4434-A486-43C3151CED4A}"/>
              </a:ext>
            </a:extLst>
          </p:cNvPr>
          <p:cNvCxnSpPr/>
          <p:nvPr/>
        </p:nvCxnSpPr>
        <p:spPr>
          <a:xfrm flipH="1">
            <a:off x="7160821" y="1599354"/>
            <a:ext cx="1306285" cy="1012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3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5223B-8744-42A1-A213-B35F4542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Figure 4-31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2C37D3-87BE-4460-82DF-45AE42CE5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50" y="365125"/>
            <a:ext cx="6427946" cy="6492875"/>
          </a:xfr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2156480-F248-4110-A0AE-F61178F30FCF}"/>
              </a:ext>
            </a:extLst>
          </p:cNvPr>
          <p:cNvSpPr/>
          <p:nvPr/>
        </p:nvSpPr>
        <p:spPr>
          <a:xfrm>
            <a:off x="8318269" y="5464628"/>
            <a:ext cx="1911927" cy="74616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F5C1352-353B-490C-9C91-3381868B5B2D}"/>
              </a:ext>
            </a:extLst>
          </p:cNvPr>
          <p:cNvSpPr/>
          <p:nvPr/>
        </p:nvSpPr>
        <p:spPr>
          <a:xfrm>
            <a:off x="8931134" y="1690688"/>
            <a:ext cx="1240576" cy="42312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88B5215-3313-4BF9-B18F-95002BA293D8}"/>
              </a:ext>
            </a:extLst>
          </p:cNvPr>
          <p:cNvSpPr/>
          <p:nvPr/>
        </p:nvSpPr>
        <p:spPr>
          <a:xfrm>
            <a:off x="3857668" y="1986365"/>
            <a:ext cx="1240576" cy="78058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388B3E-88B8-4AAE-8659-9BE81EE3170F}"/>
              </a:ext>
            </a:extLst>
          </p:cNvPr>
          <p:cNvSpPr txBox="1"/>
          <p:nvPr/>
        </p:nvSpPr>
        <p:spPr>
          <a:xfrm>
            <a:off x="2889054" y="5360131"/>
            <a:ext cx="148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2AF6EC-5520-4359-9406-F2D2ECC9A459}"/>
              </a:ext>
            </a:extLst>
          </p:cNvPr>
          <p:cNvSpPr txBox="1"/>
          <p:nvPr/>
        </p:nvSpPr>
        <p:spPr>
          <a:xfrm>
            <a:off x="10609006" y="5360131"/>
            <a:ext cx="148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22708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445</Words>
  <Application>Microsoft Office PowerPoint</Application>
  <PresentationFormat>Grand écran</PresentationFormat>
  <Paragraphs>59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Le cœur et les artères</vt:lpstr>
      <vt:lpstr>Circulation du sang dans le coeur</vt:lpstr>
      <vt:lpstr>Circulation pulmonaire et systémique</vt:lpstr>
      <vt:lpstr>Fig. 4-23</vt:lpstr>
      <vt:lpstr>Anatomie interne du coeur</vt:lpstr>
      <vt:lpstr>Figure 4-24</vt:lpstr>
      <vt:lpstr>Figure 4-25</vt:lpstr>
      <vt:lpstr>Figure 4-30</vt:lpstr>
      <vt:lpstr>Figure 4-31</vt:lpstr>
      <vt:lpstr>Figure 4-30</vt:lpstr>
      <vt:lpstr>Figure 4-31</vt:lpstr>
      <vt:lpstr>Activité électrique cardiaque</vt:lpstr>
      <vt:lpstr>ECG</vt:lpstr>
      <vt:lpstr>ECG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cœur et les artères</dc:title>
  <dc:creator>Karine Bouchard-Picard</dc:creator>
  <cp:lastModifiedBy>Karine Bouchard-Picard</cp:lastModifiedBy>
  <cp:revision>35</cp:revision>
  <dcterms:created xsi:type="dcterms:W3CDTF">2022-01-18T15:18:33Z</dcterms:created>
  <dcterms:modified xsi:type="dcterms:W3CDTF">2022-01-24T19:31:55Z</dcterms:modified>
</cp:coreProperties>
</file>