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8" r:id="rId3"/>
    <p:sldId id="257" r:id="rId4"/>
    <p:sldId id="259" r:id="rId5"/>
    <p:sldId id="261" r:id="rId6"/>
    <p:sldId id="263" r:id="rId7"/>
    <p:sldId id="262" r:id="rId8"/>
    <p:sldId id="267" r:id="rId9"/>
    <p:sldId id="268" r:id="rId10"/>
    <p:sldId id="264" r:id="rId11"/>
    <p:sldId id="266" r:id="rId12"/>
    <p:sldId id="269" r:id="rId13"/>
    <p:sldId id="271" r:id="rId14"/>
    <p:sldId id="273" r:id="rId15"/>
    <p:sldId id="274" r:id="rId16"/>
    <p:sldId id="275" r:id="rId17"/>
    <p:sldId id="265"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687" autoAdjust="0"/>
  </p:normalViewPr>
  <p:slideViewPr>
    <p:cSldViewPr snapToGrid="0">
      <p:cViewPr varScale="1">
        <p:scale>
          <a:sx n="61" d="100"/>
          <a:sy n="61" d="100"/>
        </p:scale>
        <p:origin x="9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633011-FC44-4CE3-8438-2D80A618F908}"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endParaRPr lang="fr-FR"/>
        </a:p>
      </dgm:t>
    </dgm:pt>
    <dgm:pt modelId="{90AAF10E-7334-4687-AC4D-A4FB5D70E66F}">
      <dgm:prSet phldrT="[Texte]"/>
      <dgm:spPr/>
      <dgm:t>
        <a:bodyPr/>
        <a:lstStyle/>
        <a:p>
          <a:r>
            <a:rPr lang="fr-FR" dirty="0"/>
            <a:t>Naturel</a:t>
          </a:r>
        </a:p>
      </dgm:t>
    </dgm:pt>
    <dgm:pt modelId="{A4C78918-21E4-4230-A816-15C1F14516BE}" type="parTrans" cxnId="{ED1EE0DC-0149-448F-9E91-C9747D1D1F81}">
      <dgm:prSet/>
      <dgm:spPr/>
      <dgm:t>
        <a:bodyPr/>
        <a:lstStyle/>
        <a:p>
          <a:endParaRPr lang="fr-FR"/>
        </a:p>
      </dgm:t>
    </dgm:pt>
    <dgm:pt modelId="{AE9AA958-EFDA-4574-8977-3330335A0D96}" type="sibTrans" cxnId="{ED1EE0DC-0149-448F-9E91-C9747D1D1F81}">
      <dgm:prSet/>
      <dgm:spPr/>
      <dgm:t>
        <a:bodyPr/>
        <a:lstStyle/>
        <a:p>
          <a:endParaRPr lang="fr-FR"/>
        </a:p>
      </dgm:t>
    </dgm:pt>
    <dgm:pt modelId="{2D7AD154-C2B2-40B8-B3A5-B654436C803C}">
      <dgm:prSet phldrT="[Texte]"/>
      <dgm:spPr/>
      <dgm:t>
        <a:bodyPr/>
        <a:lstStyle/>
        <a:p>
          <a:r>
            <a:rPr lang="fr-FR" dirty="0"/>
            <a:t>Cosmique</a:t>
          </a:r>
        </a:p>
      </dgm:t>
    </dgm:pt>
    <dgm:pt modelId="{92BA91FD-6A58-4DCD-8D66-FB97F267B39B}" type="parTrans" cxnId="{D69DA21D-6C50-4A1E-8E1C-437A2A246D8C}">
      <dgm:prSet/>
      <dgm:spPr/>
      <dgm:t>
        <a:bodyPr/>
        <a:lstStyle/>
        <a:p>
          <a:endParaRPr lang="fr-FR"/>
        </a:p>
      </dgm:t>
    </dgm:pt>
    <dgm:pt modelId="{1D103ED5-8409-41BD-805B-B039457AC224}" type="sibTrans" cxnId="{D69DA21D-6C50-4A1E-8E1C-437A2A246D8C}">
      <dgm:prSet/>
      <dgm:spPr/>
      <dgm:t>
        <a:bodyPr/>
        <a:lstStyle/>
        <a:p>
          <a:endParaRPr lang="fr-FR"/>
        </a:p>
      </dgm:t>
    </dgm:pt>
    <dgm:pt modelId="{1280B22B-FE2C-46A8-AE81-B62717AB1870}">
      <dgm:prSet phldrT="[Texte]"/>
      <dgm:spPr/>
      <dgm:t>
        <a:bodyPr/>
        <a:lstStyle/>
        <a:p>
          <a:r>
            <a:rPr lang="fr-FR" dirty="0"/>
            <a:t>Terrestre</a:t>
          </a:r>
        </a:p>
      </dgm:t>
    </dgm:pt>
    <dgm:pt modelId="{DA9EE1CB-A284-43CF-81B4-869F28ABBF7C}" type="parTrans" cxnId="{04EC92F4-A39E-4EA0-A6DD-5DF9D20B6368}">
      <dgm:prSet/>
      <dgm:spPr/>
      <dgm:t>
        <a:bodyPr/>
        <a:lstStyle/>
        <a:p>
          <a:endParaRPr lang="fr-FR"/>
        </a:p>
      </dgm:t>
    </dgm:pt>
    <dgm:pt modelId="{264C6FDE-D4D4-41C6-A4D3-07A96ACC1A64}" type="sibTrans" cxnId="{04EC92F4-A39E-4EA0-A6DD-5DF9D20B6368}">
      <dgm:prSet/>
      <dgm:spPr/>
      <dgm:t>
        <a:bodyPr/>
        <a:lstStyle/>
        <a:p>
          <a:endParaRPr lang="fr-FR"/>
        </a:p>
      </dgm:t>
    </dgm:pt>
    <dgm:pt modelId="{13F29315-8482-4C1D-BF62-EDFE33B8AD58}">
      <dgm:prSet phldrT="[Texte]"/>
      <dgm:spPr/>
      <dgm:t>
        <a:bodyPr/>
        <a:lstStyle/>
        <a:p>
          <a:r>
            <a:rPr lang="fr-FR" dirty="0"/>
            <a:t>Artificiel</a:t>
          </a:r>
        </a:p>
      </dgm:t>
    </dgm:pt>
    <dgm:pt modelId="{58A2C68A-881C-4834-82E8-199D3CBFD4F9}" type="parTrans" cxnId="{9CC3B5FA-DEB7-47CE-B480-0599F23F93AB}">
      <dgm:prSet/>
      <dgm:spPr/>
      <dgm:t>
        <a:bodyPr/>
        <a:lstStyle/>
        <a:p>
          <a:endParaRPr lang="fr-FR"/>
        </a:p>
      </dgm:t>
    </dgm:pt>
    <dgm:pt modelId="{25E7A118-FEA7-4C69-B4CD-0485DBD133A3}" type="sibTrans" cxnId="{9CC3B5FA-DEB7-47CE-B480-0599F23F93AB}">
      <dgm:prSet/>
      <dgm:spPr/>
      <dgm:t>
        <a:bodyPr/>
        <a:lstStyle/>
        <a:p>
          <a:endParaRPr lang="fr-FR"/>
        </a:p>
      </dgm:t>
    </dgm:pt>
    <dgm:pt modelId="{2AA8A48D-50AD-4763-9EEB-24389D8E1CC4}">
      <dgm:prSet phldrT="[Texte]"/>
      <dgm:spPr/>
      <dgm:t>
        <a:bodyPr/>
        <a:lstStyle/>
        <a:p>
          <a:r>
            <a:rPr lang="fr-FR" dirty="0"/>
            <a:t>Essais nucléaires atmosphériques</a:t>
          </a:r>
        </a:p>
      </dgm:t>
    </dgm:pt>
    <dgm:pt modelId="{CC46A16B-24AF-4D0C-AC8A-9D49B72ECC33}" type="parTrans" cxnId="{5E26E2D7-CF6E-4214-9A2E-F0E8A2BE55E6}">
      <dgm:prSet/>
      <dgm:spPr/>
      <dgm:t>
        <a:bodyPr/>
        <a:lstStyle/>
        <a:p>
          <a:endParaRPr lang="fr-FR"/>
        </a:p>
      </dgm:t>
    </dgm:pt>
    <dgm:pt modelId="{4F96D636-10C7-42E6-BFF1-353AD1A15230}" type="sibTrans" cxnId="{5E26E2D7-CF6E-4214-9A2E-F0E8A2BE55E6}">
      <dgm:prSet/>
      <dgm:spPr/>
      <dgm:t>
        <a:bodyPr/>
        <a:lstStyle/>
        <a:p>
          <a:endParaRPr lang="fr-FR"/>
        </a:p>
      </dgm:t>
    </dgm:pt>
    <dgm:pt modelId="{A613CE63-609D-41EE-BDA2-2E922F567580}">
      <dgm:prSet phldrT="[Texte]"/>
      <dgm:spPr/>
      <dgm:t>
        <a:bodyPr/>
        <a:lstStyle/>
        <a:p>
          <a:r>
            <a:rPr lang="fr-FR" b="1" u="sng" dirty="0"/>
            <a:t>Sources médicales</a:t>
          </a:r>
        </a:p>
      </dgm:t>
    </dgm:pt>
    <dgm:pt modelId="{510FF7D2-3DB3-42DE-A35D-87F3C7BA2266}" type="parTrans" cxnId="{EC36EDB7-14DD-4EEF-B458-1CD1A9F5AA37}">
      <dgm:prSet/>
      <dgm:spPr/>
      <dgm:t>
        <a:bodyPr/>
        <a:lstStyle/>
        <a:p>
          <a:endParaRPr lang="fr-FR"/>
        </a:p>
      </dgm:t>
    </dgm:pt>
    <dgm:pt modelId="{17A4ED97-29D8-40DC-9F76-148176D758F6}" type="sibTrans" cxnId="{EC36EDB7-14DD-4EEF-B458-1CD1A9F5AA37}">
      <dgm:prSet/>
      <dgm:spPr/>
      <dgm:t>
        <a:bodyPr/>
        <a:lstStyle/>
        <a:p>
          <a:endParaRPr lang="fr-FR"/>
        </a:p>
      </dgm:t>
    </dgm:pt>
    <dgm:pt modelId="{BDFB903B-C2E7-4D74-AB34-3BB0D250438A}">
      <dgm:prSet/>
      <dgm:spPr/>
      <dgm:t>
        <a:bodyPr/>
        <a:lstStyle/>
        <a:p>
          <a:r>
            <a:rPr lang="fr-FR" dirty="0"/>
            <a:t>Inhalation</a:t>
          </a:r>
        </a:p>
      </dgm:t>
    </dgm:pt>
    <dgm:pt modelId="{840ECA34-C992-4FC9-81C4-617412F32531}" type="parTrans" cxnId="{354D0496-F630-4E2A-A8D9-F56D9314F795}">
      <dgm:prSet/>
      <dgm:spPr/>
      <dgm:t>
        <a:bodyPr/>
        <a:lstStyle/>
        <a:p>
          <a:endParaRPr lang="fr-FR"/>
        </a:p>
      </dgm:t>
    </dgm:pt>
    <dgm:pt modelId="{18202420-4460-402F-BACC-3D84683D44D4}" type="sibTrans" cxnId="{354D0496-F630-4E2A-A8D9-F56D9314F795}">
      <dgm:prSet/>
      <dgm:spPr/>
      <dgm:t>
        <a:bodyPr/>
        <a:lstStyle/>
        <a:p>
          <a:endParaRPr lang="fr-FR"/>
        </a:p>
      </dgm:t>
    </dgm:pt>
    <dgm:pt modelId="{F2C35723-C723-403F-9361-8635CB9D4340}">
      <dgm:prSet/>
      <dgm:spPr/>
      <dgm:t>
        <a:bodyPr/>
        <a:lstStyle/>
        <a:p>
          <a:r>
            <a:rPr lang="fr-FR" dirty="0"/>
            <a:t>Ingestion</a:t>
          </a:r>
        </a:p>
      </dgm:t>
    </dgm:pt>
    <dgm:pt modelId="{7E86B55B-344F-4984-815E-96327EBCAF33}" type="parTrans" cxnId="{733B5816-EBB3-495F-9691-89DE49D2AD11}">
      <dgm:prSet/>
      <dgm:spPr/>
      <dgm:t>
        <a:bodyPr/>
        <a:lstStyle/>
        <a:p>
          <a:endParaRPr lang="fr-FR"/>
        </a:p>
      </dgm:t>
    </dgm:pt>
    <dgm:pt modelId="{18B34973-49CB-450D-B92B-730467370AD5}" type="sibTrans" cxnId="{733B5816-EBB3-495F-9691-89DE49D2AD11}">
      <dgm:prSet/>
      <dgm:spPr/>
      <dgm:t>
        <a:bodyPr/>
        <a:lstStyle/>
        <a:p>
          <a:endParaRPr lang="fr-FR"/>
        </a:p>
      </dgm:t>
    </dgm:pt>
    <dgm:pt modelId="{FA0E8B24-9B49-4ECD-AE62-CD9E99927DAE}">
      <dgm:prSet/>
      <dgm:spPr/>
      <dgm:t>
        <a:bodyPr/>
        <a:lstStyle/>
        <a:p>
          <a:r>
            <a:rPr lang="fr-FR" dirty="0"/>
            <a:t>Sources industrielles</a:t>
          </a:r>
        </a:p>
      </dgm:t>
    </dgm:pt>
    <dgm:pt modelId="{14B4E5F4-F99F-4B79-9C33-D015C7999AF9}" type="parTrans" cxnId="{DF6DB78D-3B06-41E4-975A-D3CF9FF736B4}">
      <dgm:prSet/>
      <dgm:spPr/>
      <dgm:t>
        <a:bodyPr/>
        <a:lstStyle/>
        <a:p>
          <a:endParaRPr lang="fr-FR"/>
        </a:p>
      </dgm:t>
    </dgm:pt>
    <dgm:pt modelId="{87551C24-D291-46B2-8643-FE51A5A87154}" type="sibTrans" cxnId="{DF6DB78D-3B06-41E4-975A-D3CF9FF736B4}">
      <dgm:prSet/>
      <dgm:spPr/>
      <dgm:t>
        <a:bodyPr/>
        <a:lstStyle/>
        <a:p>
          <a:endParaRPr lang="fr-FR"/>
        </a:p>
      </dgm:t>
    </dgm:pt>
    <dgm:pt modelId="{4E871EEF-08D9-4AB5-94F5-C40A87181A86}">
      <dgm:prSet/>
      <dgm:spPr/>
      <dgm:t>
        <a:bodyPr/>
        <a:lstStyle/>
        <a:p>
          <a:r>
            <a:rPr lang="fr-FR" dirty="0"/>
            <a:t>Déchets radioactifs</a:t>
          </a:r>
        </a:p>
      </dgm:t>
    </dgm:pt>
    <dgm:pt modelId="{A3E2518F-B38A-4467-AD3F-CA529A43EC15}" type="parTrans" cxnId="{2256FBB1-782E-4B00-85BF-0F88E498CCEA}">
      <dgm:prSet/>
      <dgm:spPr/>
      <dgm:t>
        <a:bodyPr/>
        <a:lstStyle/>
        <a:p>
          <a:endParaRPr lang="fr-FR"/>
        </a:p>
      </dgm:t>
    </dgm:pt>
    <dgm:pt modelId="{DCEE40A4-0942-4AC8-967E-CAD91F4E50E4}" type="sibTrans" cxnId="{2256FBB1-782E-4B00-85BF-0F88E498CCEA}">
      <dgm:prSet/>
      <dgm:spPr/>
      <dgm:t>
        <a:bodyPr/>
        <a:lstStyle/>
        <a:p>
          <a:endParaRPr lang="fr-FR"/>
        </a:p>
      </dgm:t>
    </dgm:pt>
    <dgm:pt modelId="{FF2BDE97-C3E9-46A5-A771-C5F2DB2AE9CE}" type="pres">
      <dgm:prSet presAssocID="{C0633011-FC44-4CE3-8438-2D80A618F908}" presName="diagram" presStyleCnt="0">
        <dgm:presLayoutVars>
          <dgm:chPref val="1"/>
          <dgm:dir/>
          <dgm:animOne val="branch"/>
          <dgm:animLvl val="lvl"/>
          <dgm:resizeHandles/>
        </dgm:presLayoutVars>
      </dgm:prSet>
      <dgm:spPr/>
    </dgm:pt>
    <dgm:pt modelId="{ECBAE7B8-8E4E-4A62-97CC-9D7D19CF81DB}" type="pres">
      <dgm:prSet presAssocID="{90AAF10E-7334-4687-AC4D-A4FB5D70E66F}" presName="root" presStyleCnt="0"/>
      <dgm:spPr/>
    </dgm:pt>
    <dgm:pt modelId="{0FC43617-FB87-44AD-98A4-735ED1377C06}" type="pres">
      <dgm:prSet presAssocID="{90AAF10E-7334-4687-AC4D-A4FB5D70E66F}" presName="rootComposite" presStyleCnt="0"/>
      <dgm:spPr/>
    </dgm:pt>
    <dgm:pt modelId="{D36CB7FC-6939-44DD-B825-67DB57C3D4E1}" type="pres">
      <dgm:prSet presAssocID="{90AAF10E-7334-4687-AC4D-A4FB5D70E66F}" presName="rootText" presStyleLbl="node1" presStyleIdx="0" presStyleCnt="2"/>
      <dgm:spPr/>
    </dgm:pt>
    <dgm:pt modelId="{44DB3FA8-43B9-4EDE-B8FF-6D87B1AC6B60}" type="pres">
      <dgm:prSet presAssocID="{90AAF10E-7334-4687-AC4D-A4FB5D70E66F}" presName="rootConnector" presStyleLbl="node1" presStyleIdx="0" presStyleCnt="2"/>
      <dgm:spPr/>
    </dgm:pt>
    <dgm:pt modelId="{1722872D-E4CF-4AC4-B09B-AB332964BBCD}" type="pres">
      <dgm:prSet presAssocID="{90AAF10E-7334-4687-AC4D-A4FB5D70E66F}" presName="childShape" presStyleCnt="0"/>
      <dgm:spPr/>
    </dgm:pt>
    <dgm:pt modelId="{9D31B30D-D3CF-495A-B0F4-7EE62FCAF658}" type="pres">
      <dgm:prSet presAssocID="{92BA91FD-6A58-4DCD-8D66-FB97F267B39B}" presName="Name13" presStyleLbl="parChTrans1D2" presStyleIdx="0" presStyleCnt="8"/>
      <dgm:spPr/>
    </dgm:pt>
    <dgm:pt modelId="{D4F787BB-FCA1-4142-927C-51E3D09260CD}" type="pres">
      <dgm:prSet presAssocID="{2D7AD154-C2B2-40B8-B3A5-B654436C803C}" presName="childText" presStyleLbl="bgAcc1" presStyleIdx="0" presStyleCnt="8">
        <dgm:presLayoutVars>
          <dgm:bulletEnabled val="1"/>
        </dgm:presLayoutVars>
      </dgm:prSet>
      <dgm:spPr/>
    </dgm:pt>
    <dgm:pt modelId="{F3D549A4-4FA0-45E8-A2CD-9257CD091286}" type="pres">
      <dgm:prSet presAssocID="{DA9EE1CB-A284-43CF-81B4-869F28ABBF7C}" presName="Name13" presStyleLbl="parChTrans1D2" presStyleIdx="1" presStyleCnt="8"/>
      <dgm:spPr/>
    </dgm:pt>
    <dgm:pt modelId="{B5C98AB8-9E1E-4EBD-AEAD-96A88454F76F}" type="pres">
      <dgm:prSet presAssocID="{1280B22B-FE2C-46A8-AE81-B62717AB1870}" presName="childText" presStyleLbl="bgAcc1" presStyleIdx="1" presStyleCnt="8">
        <dgm:presLayoutVars>
          <dgm:bulletEnabled val="1"/>
        </dgm:presLayoutVars>
      </dgm:prSet>
      <dgm:spPr/>
    </dgm:pt>
    <dgm:pt modelId="{BB6E13D2-AE23-4161-BB8A-21BF882B8288}" type="pres">
      <dgm:prSet presAssocID="{840ECA34-C992-4FC9-81C4-617412F32531}" presName="Name13" presStyleLbl="parChTrans1D2" presStyleIdx="2" presStyleCnt="8"/>
      <dgm:spPr/>
    </dgm:pt>
    <dgm:pt modelId="{6CD2C496-1E63-4116-8466-9569AA3732E9}" type="pres">
      <dgm:prSet presAssocID="{BDFB903B-C2E7-4D74-AB34-3BB0D250438A}" presName="childText" presStyleLbl="bgAcc1" presStyleIdx="2" presStyleCnt="8">
        <dgm:presLayoutVars>
          <dgm:bulletEnabled val="1"/>
        </dgm:presLayoutVars>
      </dgm:prSet>
      <dgm:spPr/>
    </dgm:pt>
    <dgm:pt modelId="{FD2160BB-8FFA-442D-AF58-855A82B940DD}" type="pres">
      <dgm:prSet presAssocID="{7E86B55B-344F-4984-815E-96327EBCAF33}" presName="Name13" presStyleLbl="parChTrans1D2" presStyleIdx="3" presStyleCnt="8"/>
      <dgm:spPr/>
    </dgm:pt>
    <dgm:pt modelId="{42EBB598-C819-4A70-A6BA-2581B92B7F1F}" type="pres">
      <dgm:prSet presAssocID="{F2C35723-C723-403F-9361-8635CB9D4340}" presName="childText" presStyleLbl="bgAcc1" presStyleIdx="3" presStyleCnt="8">
        <dgm:presLayoutVars>
          <dgm:bulletEnabled val="1"/>
        </dgm:presLayoutVars>
      </dgm:prSet>
      <dgm:spPr/>
    </dgm:pt>
    <dgm:pt modelId="{9A327519-8D83-4BAA-93CE-532FF492729A}" type="pres">
      <dgm:prSet presAssocID="{13F29315-8482-4C1D-BF62-EDFE33B8AD58}" presName="root" presStyleCnt="0"/>
      <dgm:spPr/>
    </dgm:pt>
    <dgm:pt modelId="{E68A89BB-0AE6-477A-9BBE-779D6762CD76}" type="pres">
      <dgm:prSet presAssocID="{13F29315-8482-4C1D-BF62-EDFE33B8AD58}" presName="rootComposite" presStyleCnt="0"/>
      <dgm:spPr/>
    </dgm:pt>
    <dgm:pt modelId="{4D9819D3-E317-4B54-90D2-78FBDF702E85}" type="pres">
      <dgm:prSet presAssocID="{13F29315-8482-4C1D-BF62-EDFE33B8AD58}" presName="rootText" presStyleLbl="node1" presStyleIdx="1" presStyleCnt="2"/>
      <dgm:spPr/>
    </dgm:pt>
    <dgm:pt modelId="{869A0AB3-4928-4F59-A955-E3F4F78934F7}" type="pres">
      <dgm:prSet presAssocID="{13F29315-8482-4C1D-BF62-EDFE33B8AD58}" presName="rootConnector" presStyleLbl="node1" presStyleIdx="1" presStyleCnt="2"/>
      <dgm:spPr/>
    </dgm:pt>
    <dgm:pt modelId="{7E1C13B9-B3D8-4845-A93E-6E80849948E3}" type="pres">
      <dgm:prSet presAssocID="{13F29315-8482-4C1D-BF62-EDFE33B8AD58}" presName="childShape" presStyleCnt="0"/>
      <dgm:spPr/>
    </dgm:pt>
    <dgm:pt modelId="{4CB26B86-DC8F-4DDA-B072-0177EE7C2A44}" type="pres">
      <dgm:prSet presAssocID="{CC46A16B-24AF-4D0C-AC8A-9D49B72ECC33}" presName="Name13" presStyleLbl="parChTrans1D2" presStyleIdx="4" presStyleCnt="8"/>
      <dgm:spPr/>
    </dgm:pt>
    <dgm:pt modelId="{0FB1A0E6-0E86-4413-B532-6EB65A02B71A}" type="pres">
      <dgm:prSet presAssocID="{2AA8A48D-50AD-4763-9EEB-24389D8E1CC4}" presName="childText" presStyleLbl="bgAcc1" presStyleIdx="4" presStyleCnt="8">
        <dgm:presLayoutVars>
          <dgm:bulletEnabled val="1"/>
        </dgm:presLayoutVars>
      </dgm:prSet>
      <dgm:spPr/>
    </dgm:pt>
    <dgm:pt modelId="{E796E8A1-16D3-46A8-A631-4D4004675DD5}" type="pres">
      <dgm:prSet presAssocID="{510FF7D2-3DB3-42DE-A35D-87F3C7BA2266}" presName="Name13" presStyleLbl="parChTrans1D2" presStyleIdx="5" presStyleCnt="8"/>
      <dgm:spPr/>
    </dgm:pt>
    <dgm:pt modelId="{675919A1-6A84-4061-912F-7E1460A6C440}" type="pres">
      <dgm:prSet presAssocID="{A613CE63-609D-41EE-BDA2-2E922F567580}" presName="childText" presStyleLbl="bgAcc1" presStyleIdx="5" presStyleCnt="8">
        <dgm:presLayoutVars>
          <dgm:bulletEnabled val="1"/>
        </dgm:presLayoutVars>
      </dgm:prSet>
      <dgm:spPr/>
    </dgm:pt>
    <dgm:pt modelId="{0DDB1B2C-7621-444C-869B-556DC184AA7D}" type="pres">
      <dgm:prSet presAssocID="{14B4E5F4-F99F-4B79-9C33-D015C7999AF9}" presName="Name13" presStyleLbl="parChTrans1D2" presStyleIdx="6" presStyleCnt="8"/>
      <dgm:spPr/>
    </dgm:pt>
    <dgm:pt modelId="{C7F007ED-6896-4D31-BD06-6EA0919168F0}" type="pres">
      <dgm:prSet presAssocID="{FA0E8B24-9B49-4ECD-AE62-CD9E99927DAE}" presName="childText" presStyleLbl="bgAcc1" presStyleIdx="6" presStyleCnt="8">
        <dgm:presLayoutVars>
          <dgm:bulletEnabled val="1"/>
        </dgm:presLayoutVars>
      </dgm:prSet>
      <dgm:spPr/>
    </dgm:pt>
    <dgm:pt modelId="{A888621D-3465-412E-9F03-A8E136803D52}" type="pres">
      <dgm:prSet presAssocID="{A3E2518F-B38A-4467-AD3F-CA529A43EC15}" presName="Name13" presStyleLbl="parChTrans1D2" presStyleIdx="7" presStyleCnt="8"/>
      <dgm:spPr/>
    </dgm:pt>
    <dgm:pt modelId="{C319AD24-69D5-407B-9335-BDDF84586AC4}" type="pres">
      <dgm:prSet presAssocID="{4E871EEF-08D9-4AB5-94F5-C40A87181A86}" presName="childText" presStyleLbl="bgAcc1" presStyleIdx="7" presStyleCnt="8">
        <dgm:presLayoutVars>
          <dgm:bulletEnabled val="1"/>
        </dgm:presLayoutVars>
      </dgm:prSet>
      <dgm:spPr/>
    </dgm:pt>
  </dgm:ptLst>
  <dgm:cxnLst>
    <dgm:cxn modelId="{CC08DF09-33F0-4370-8655-91F2763A5E0B}" type="presOf" srcId="{1280B22B-FE2C-46A8-AE81-B62717AB1870}" destId="{B5C98AB8-9E1E-4EBD-AEAD-96A88454F76F}" srcOrd="0" destOrd="0" presId="urn:microsoft.com/office/officeart/2005/8/layout/hierarchy3"/>
    <dgm:cxn modelId="{733B5816-EBB3-495F-9691-89DE49D2AD11}" srcId="{90AAF10E-7334-4687-AC4D-A4FB5D70E66F}" destId="{F2C35723-C723-403F-9361-8635CB9D4340}" srcOrd="3" destOrd="0" parTransId="{7E86B55B-344F-4984-815E-96327EBCAF33}" sibTransId="{18B34973-49CB-450D-B92B-730467370AD5}"/>
    <dgm:cxn modelId="{D69DA21D-6C50-4A1E-8E1C-437A2A246D8C}" srcId="{90AAF10E-7334-4687-AC4D-A4FB5D70E66F}" destId="{2D7AD154-C2B2-40B8-B3A5-B654436C803C}" srcOrd="0" destOrd="0" parTransId="{92BA91FD-6A58-4DCD-8D66-FB97F267B39B}" sibTransId="{1D103ED5-8409-41BD-805B-B039457AC224}"/>
    <dgm:cxn modelId="{77F9521F-C870-4775-9778-0E6DEC42BB79}" type="presOf" srcId="{7E86B55B-344F-4984-815E-96327EBCAF33}" destId="{FD2160BB-8FFA-442D-AF58-855A82B940DD}" srcOrd="0" destOrd="0" presId="urn:microsoft.com/office/officeart/2005/8/layout/hierarchy3"/>
    <dgm:cxn modelId="{E5A53E2F-D3AA-435A-9BE0-0C7A27A86497}" type="presOf" srcId="{13F29315-8482-4C1D-BF62-EDFE33B8AD58}" destId="{4D9819D3-E317-4B54-90D2-78FBDF702E85}" srcOrd="0" destOrd="0" presId="urn:microsoft.com/office/officeart/2005/8/layout/hierarchy3"/>
    <dgm:cxn modelId="{D2DF7E35-63D3-4D5E-A3B5-5C9E4A25B659}" type="presOf" srcId="{2AA8A48D-50AD-4763-9EEB-24389D8E1CC4}" destId="{0FB1A0E6-0E86-4413-B532-6EB65A02B71A}" srcOrd="0" destOrd="0" presId="urn:microsoft.com/office/officeart/2005/8/layout/hierarchy3"/>
    <dgm:cxn modelId="{0F60B43C-372B-4581-AE2F-369F6514A3DF}" type="presOf" srcId="{2D7AD154-C2B2-40B8-B3A5-B654436C803C}" destId="{D4F787BB-FCA1-4142-927C-51E3D09260CD}" srcOrd="0" destOrd="0" presId="urn:microsoft.com/office/officeart/2005/8/layout/hierarchy3"/>
    <dgm:cxn modelId="{F9CD535B-F4A6-4465-BED0-09C79138625E}" type="presOf" srcId="{90AAF10E-7334-4687-AC4D-A4FB5D70E66F}" destId="{44DB3FA8-43B9-4EDE-B8FF-6D87B1AC6B60}" srcOrd="1" destOrd="0" presId="urn:microsoft.com/office/officeart/2005/8/layout/hierarchy3"/>
    <dgm:cxn modelId="{4506B164-09D1-4870-B536-81B4D1AFD9CA}" type="presOf" srcId="{DA9EE1CB-A284-43CF-81B4-869F28ABBF7C}" destId="{F3D549A4-4FA0-45E8-A2CD-9257CD091286}" srcOrd="0" destOrd="0" presId="urn:microsoft.com/office/officeart/2005/8/layout/hierarchy3"/>
    <dgm:cxn modelId="{004CB249-491E-406A-8184-CC38CB10CCDA}" type="presOf" srcId="{13F29315-8482-4C1D-BF62-EDFE33B8AD58}" destId="{869A0AB3-4928-4F59-A955-E3F4F78934F7}" srcOrd="1" destOrd="0" presId="urn:microsoft.com/office/officeart/2005/8/layout/hierarchy3"/>
    <dgm:cxn modelId="{357F4C59-98EA-4D35-BC9F-D325B7D121F6}" type="presOf" srcId="{4E871EEF-08D9-4AB5-94F5-C40A87181A86}" destId="{C319AD24-69D5-407B-9335-BDDF84586AC4}" srcOrd="0" destOrd="0" presId="urn:microsoft.com/office/officeart/2005/8/layout/hierarchy3"/>
    <dgm:cxn modelId="{A8697981-307E-4023-BA6B-8D3507FA1496}" type="presOf" srcId="{840ECA34-C992-4FC9-81C4-617412F32531}" destId="{BB6E13D2-AE23-4161-BB8A-21BF882B8288}" srcOrd="0" destOrd="0" presId="urn:microsoft.com/office/officeart/2005/8/layout/hierarchy3"/>
    <dgm:cxn modelId="{DF6DB78D-3B06-41E4-975A-D3CF9FF736B4}" srcId="{13F29315-8482-4C1D-BF62-EDFE33B8AD58}" destId="{FA0E8B24-9B49-4ECD-AE62-CD9E99927DAE}" srcOrd="2" destOrd="0" parTransId="{14B4E5F4-F99F-4B79-9C33-D015C7999AF9}" sibTransId="{87551C24-D291-46B2-8643-FE51A5A87154}"/>
    <dgm:cxn modelId="{354D0496-F630-4E2A-A8D9-F56D9314F795}" srcId="{90AAF10E-7334-4687-AC4D-A4FB5D70E66F}" destId="{BDFB903B-C2E7-4D74-AB34-3BB0D250438A}" srcOrd="2" destOrd="0" parTransId="{840ECA34-C992-4FC9-81C4-617412F32531}" sibTransId="{18202420-4460-402F-BACC-3D84683D44D4}"/>
    <dgm:cxn modelId="{A4EAC9A0-38AA-456B-905A-1BDC66651277}" type="presOf" srcId="{A613CE63-609D-41EE-BDA2-2E922F567580}" destId="{675919A1-6A84-4061-912F-7E1460A6C440}" srcOrd="0" destOrd="0" presId="urn:microsoft.com/office/officeart/2005/8/layout/hierarchy3"/>
    <dgm:cxn modelId="{3B4257A9-A557-4826-A98F-57DEE3CEA099}" type="presOf" srcId="{CC46A16B-24AF-4D0C-AC8A-9D49B72ECC33}" destId="{4CB26B86-DC8F-4DDA-B072-0177EE7C2A44}" srcOrd="0" destOrd="0" presId="urn:microsoft.com/office/officeart/2005/8/layout/hierarchy3"/>
    <dgm:cxn modelId="{2256FBB1-782E-4B00-85BF-0F88E498CCEA}" srcId="{13F29315-8482-4C1D-BF62-EDFE33B8AD58}" destId="{4E871EEF-08D9-4AB5-94F5-C40A87181A86}" srcOrd="3" destOrd="0" parTransId="{A3E2518F-B38A-4467-AD3F-CA529A43EC15}" sibTransId="{DCEE40A4-0942-4AC8-967E-CAD91F4E50E4}"/>
    <dgm:cxn modelId="{EC36EDB7-14DD-4EEF-B458-1CD1A9F5AA37}" srcId="{13F29315-8482-4C1D-BF62-EDFE33B8AD58}" destId="{A613CE63-609D-41EE-BDA2-2E922F567580}" srcOrd="1" destOrd="0" parTransId="{510FF7D2-3DB3-42DE-A35D-87F3C7BA2266}" sibTransId="{17A4ED97-29D8-40DC-9F76-148176D758F6}"/>
    <dgm:cxn modelId="{C4447DBD-1C49-4727-9148-C3C44398756C}" type="presOf" srcId="{92BA91FD-6A58-4DCD-8D66-FB97F267B39B}" destId="{9D31B30D-D3CF-495A-B0F4-7EE62FCAF658}" srcOrd="0" destOrd="0" presId="urn:microsoft.com/office/officeart/2005/8/layout/hierarchy3"/>
    <dgm:cxn modelId="{B0BFE0C4-610F-4C5B-A5BB-03EBF9C4146D}" type="presOf" srcId="{A3E2518F-B38A-4467-AD3F-CA529A43EC15}" destId="{A888621D-3465-412E-9F03-A8E136803D52}" srcOrd="0" destOrd="0" presId="urn:microsoft.com/office/officeart/2005/8/layout/hierarchy3"/>
    <dgm:cxn modelId="{0098E0C6-805C-4311-A3A8-C84DBE0B0DF3}" type="presOf" srcId="{90AAF10E-7334-4687-AC4D-A4FB5D70E66F}" destId="{D36CB7FC-6939-44DD-B825-67DB57C3D4E1}" srcOrd="0" destOrd="0" presId="urn:microsoft.com/office/officeart/2005/8/layout/hierarchy3"/>
    <dgm:cxn modelId="{F9F4E5CB-5023-436E-B63C-FFA4D961431E}" type="presOf" srcId="{C0633011-FC44-4CE3-8438-2D80A618F908}" destId="{FF2BDE97-C3E9-46A5-A771-C5F2DB2AE9CE}" srcOrd="0" destOrd="0" presId="urn:microsoft.com/office/officeart/2005/8/layout/hierarchy3"/>
    <dgm:cxn modelId="{268369CD-9A00-404F-A43C-F88A6B2A47AA}" type="presOf" srcId="{BDFB903B-C2E7-4D74-AB34-3BB0D250438A}" destId="{6CD2C496-1E63-4116-8466-9569AA3732E9}" srcOrd="0" destOrd="0" presId="urn:microsoft.com/office/officeart/2005/8/layout/hierarchy3"/>
    <dgm:cxn modelId="{5E26E2D7-CF6E-4214-9A2E-F0E8A2BE55E6}" srcId="{13F29315-8482-4C1D-BF62-EDFE33B8AD58}" destId="{2AA8A48D-50AD-4763-9EEB-24389D8E1CC4}" srcOrd="0" destOrd="0" parTransId="{CC46A16B-24AF-4D0C-AC8A-9D49B72ECC33}" sibTransId="{4F96D636-10C7-42E6-BFF1-353AD1A15230}"/>
    <dgm:cxn modelId="{6286B1D9-B261-41DE-AF56-15C3AF65B390}" type="presOf" srcId="{FA0E8B24-9B49-4ECD-AE62-CD9E99927DAE}" destId="{C7F007ED-6896-4D31-BD06-6EA0919168F0}" srcOrd="0" destOrd="0" presId="urn:microsoft.com/office/officeart/2005/8/layout/hierarchy3"/>
    <dgm:cxn modelId="{ED1EE0DC-0149-448F-9E91-C9747D1D1F81}" srcId="{C0633011-FC44-4CE3-8438-2D80A618F908}" destId="{90AAF10E-7334-4687-AC4D-A4FB5D70E66F}" srcOrd="0" destOrd="0" parTransId="{A4C78918-21E4-4230-A816-15C1F14516BE}" sibTransId="{AE9AA958-EFDA-4574-8977-3330335A0D96}"/>
    <dgm:cxn modelId="{DAE1B2DF-0A4E-4F72-9F5E-9C71C1DA5563}" type="presOf" srcId="{510FF7D2-3DB3-42DE-A35D-87F3C7BA2266}" destId="{E796E8A1-16D3-46A8-A631-4D4004675DD5}" srcOrd="0" destOrd="0" presId="urn:microsoft.com/office/officeart/2005/8/layout/hierarchy3"/>
    <dgm:cxn modelId="{E0CBF2E3-9756-43C1-8DE4-0058198432E6}" type="presOf" srcId="{14B4E5F4-F99F-4B79-9C33-D015C7999AF9}" destId="{0DDB1B2C-7621-444C-869B-556DC184AA7D}" srcOrd="0" destOrd="0" presId="urn:microsoft.com/office/officeart/2005/8/layout/hierarchy3"/>
    <dgm:cxn modelId="{C0E439EA-BA19-4D49-A45F-574E6D531A1D}" type="presOf" srcId="{F2C35723-C723-403F-9361-8635CB9D4340}" destId="{42EBB598-C819-4A70-A6BA-2581B92B7F1F}" srcOrd="0" destOrd="0" presId="urn:microsoft.com/office/officeart/2005/8/layout/hierarchy3"/>
    <dgm:cxn modelId="{04EC92F4-A39E-4EA0-A6DD-5DF9D20B6368}" srcId="{90AAF10E-7334-4687-AC4D-A4FB5D70E66F}" destId="{1280B22B-FE2C-46A8-AE81-B62717AB1870}" srcOrd="1" destOrd="0" parTransId="{DA9EE1CB-A284-43CF-81B4-869F28ABBF7C}" sibTransId="{264C6FDE-D4D4-41C6-A4D3-07A96ACC1A64}"/>
    <dgm:cxn modelId="{9CC3B5FA-DEB7-47CE-B480-0599F23F93AB}" srcId="{C0633011-FC44-4CE3-8438-2D80A618F908}" destId="{13F29315-8482-4C1D-BF62-EDFE33B8AD58}" srcOrd="1" destOrd="0" parTransId="{58A2C68A-881C-4834-82E8-199D3CBFD4F9}" sibTransId="{25E7A118-FEA7-4C69-B4CD-0485DBD133A3}"/>
    <dgm:cxn modelId="{E1C5A3D4-7DCE-454C-880C-2286EABEE5ED}" type="presParOf" srcId="{FF2BDE97-C3E9-46A5-A771-C5F2DB2AE9CE}" destId="{ECBAE7B8-8E4E-4A62-97CC-9D7D19CF81DB}" srcOrd="0" destOrd="0" presId="urn:microsoft.com/office/officeart/2005/8/layout/hierarchy3"/>
    <dgm:cxn modelId="{A4604108-C55B-44AF-825A-3C1CE38C9509}" type="presParOf" srcId="{ECBAE7B8-8E4E-4A62-97CC-9D7D19CF81DB}" destId="{0FC43617-FB87-44AD-98A4-735ED1377C06}" srcOrd="0" destOrd="0" presId="urn:microsoft.com/office/officeart/2005/8/layout/hierarchy3"/>
    <dgm:cxn modelId="{701D00C9-CC91-43A3-8922-50DD9B2C6038}" type="presParOf" srcId="{0FC43617-FB87-44AD-98A4-735ED1377C06}" destId="{D36CB7FC-6939-44DD-B825-67DB57C3D4E1}" srcOrd="0" destOrd="0" presId="urn:microsoft.com/office/officeart/2005/8/layout/hierarchy3"/>
    <dgm:cxn modelId="{81AD0CB4-19D8-4870-88A8-275D604C7D6E}" type="presParOf" srcId="{0FC43617-FB87-44AD-98A4-735ED1377C06}" destId="{44DB3FA8-43B9-4EDE-B8FF-6D87B1AC6B60}" srcOrd="1" destOrd="0" presId="urn:microsoft.com/office/officeart/2005/8/layout/hierarchy3"/>
    <dgm:cxn modelId="{76761FCC-549D-4E58-B965-E9A4AF4C8036}" type="presParOf" srcId="{ECBAE7B8-8E4E-4A62-97CC-9D7D19CF81DB}" destId="{1722872D-E4CF-4AC4-B09B-AB332964BBCD}" srcOrd="1" destOrd="0" presId="urn:microsoft.com/office/officeart/2005/8/layout/hierarchy3"/>
    <dgm:cxn modelId="{2F10EEA4-5AF1-4D1B-91DD-B8B6466DA211}" type="presParOf" srcId="{1722872D-E4CF-4AC4-B09B-AB332964BBCD}" destId="{9D31B30D-D3CF-495A-B0F4-7EE62FCAF658}" srcOrd="0" destOrd="0" presId="urn:microsoft.com/office/officeart/2005/8/layout/hierarchy3"/>
    <dgm:cxn modelId="{1138316A-EBCC-4931-88B3-2A0D282955E9}" type="presParOf" srcId="{1722872D-E4CF-4AC4-B09B-AB332964BBCD}" destId="{D4F787BB-FCA1-4142-927C-51E3D09260CD}" srcOrd="1" destOrd="0" presId="urn:microsoft.com/office/officeart/2005/8/layout/hierarchy3"/>
    <dgm:cxn modelId="{C22703FB-2EB1-42D7-8DFD-3B993E3CFAD5}" type="presParOf" srcId="{1722872D-E4CF-4AC4-B09B-AB332964BBCD}" destId="{F3D549A4-4FA0-45E8-A2CD-9257CD091286}" srcOrd="2" destOrd="0" presId="urn:microsoft.com/office/officeart/2005/8/layout/hierarchy3"/>
    <dgm:cxn modelId="{1137A4BA-136F-40DB-AF70-90C3A19C2E90}" type="presParOf" srcId="{1722872D-E4CF-4AC4-B09B-AB332964BBCD}" destId="{B5C98AB8-9E1E-4EBD-AEAD-96A88454F76F}" srcOrd="3" destOrd="0" presId="urn:microsoft.com/office/officeart/2005/8/layout/hierarchy3"/>
    <dgm:cxn modelId="{CB69BD84-C400-406C-A7AF-D7D7E2BF7C8F}" type="presParOf" srcId="{1722872D-E4CF-4AC4-B09B-AB332964BBCD}" destId="{BB6E13D2-AE23-4161-BB8A-21BF882B8288}" srcOrd="4" destOrd="0" presId="urn:microsoft.com/office/officeart/2005/8/layout/hierarchy3"/>
    <dgm:cxn modelId="{C1FBA452-71D7-4449-B387-D993A9F58E61}" type="presParOf" srcId="{1722872D-E4CF-4AC4-B09B-AB332964BBCD}" destId="{6CD2C496-1E63-4116-8466-9569AA3732E9}" srcOrd="5" destOrd="0" presId="urn:microsoft.com/office/officeart/2005/8/layout/hierarchy3"/>
    <dgm:cxn modelId="{FE4FDE3B-8370-43CD-A976-E22A94377E29}" type="presParOf" srcId="{1722872D-E4CF-4AC4-B09B-AB332964BBCD}" destId="{FD2160BB-8FFA-442D-AF58-855A82B940DD}" srcOrd="6" destOrd="0" presId="urn:microsoft.com/office/officeart/2005/8/layout/hierarchy3"/>
    <dgm:cxn modelId="{2DD6392E-0963-481B-8DFE-3B644ECEBD5B}" type="presParOf" srcId="{1722872D-E4CF-4AC4-B09B-AB332964BBCD}" destId="{42EBB598-C819-4A70-A6BA-2581B92B7F1F}" srcOrd="7" destOrd="0" presId="urn:microsoft.com/office/officeart/2005/8/layout/hierarchy3"/>
    <dgm:cxn modelId="{1FC1F4C6-4C3F-46FE-952B-62BE2C85DAB6}" type="presParOf" srcId="{FF2BDE97-C3E9-46A5-A771-C5F2DB2AE9CE}" destId="{9A327519-8D83-4BAA-93CE-532FF492729A}" srcOrd="1" destOrd="0" presId="urn:microsoft.com/office/officeart/2005/8/layout/hierarchy3"/>
    <dgm:cxn modelId="{080F8136-5277-4F5A-9CEC-A30E1BD71776}" type="presParOf" srcId="{9A327519-8D83-4BAA-93CE-532FF492729A}" destId="{E68A89BB-0AE6-477A-9BBE-779D6762CD76}" srcOrd="0" destOrd="0" presId="urn:microsoft.com/office/officeart/2005/8/layout/hierarchy3"/>
    <dgm:cxn modelId="{8A88DBD4-DD73-408C-BEB5-64FA60854CFA}" type="presParOf" srcId="{E68A89BB-0AE6-477A-9BBE-779D6762CD76}" destId="{4D9819D3-E317-4B54-90D2-78FBDF702E85}" srcOrd="0" destOrd="0" presId="urn:microsoft.com/office/officeart/2005/8/layout/hierarchy3"/>
    <dgm:cxn modelId="{946136E2-4445-4608-82A1-396EAFF67028}" type="presParOf" srcId="{E68A89BB-0AE6-477A-9BBE-779D6762CD76}" destId="{869A0AB3-4928-4F59-A955-E3F4F78934F7}" srcOrd="1" destOrd="0" presId="urn:microsoft.com/office/officeart/2005/8/layout/hierarchy3"/>
    <dgm:cxn modelId="{523D4753-17CA-4D62-8E9C-49B0EF7F799D}" type="presParOf" srcId="{9A327519-8D83-4BAA-93CE-532FF492729A}" destId="{7E1C13B9-B3D8-4845-A93E-6E80849948E3}" srcOrd="1" destOrd="0" presId="urn:microsoft.com/office/officeart/2005/8/layout/hierarchy3"/>
    <dgm:cxn modelId="{1845D367-A7F5-4808-875E-FED22BBE0619}" type="presParOf" srcId="{7E1C13B9-B3D8-4845-A93E-6E80849948E3}" destId="{4CB26B86-DC8F-4DDA-B072-0177EE7C2A44}" srcOrd="0" destOrd="0" presId="urn:microsoft.com/office/officeart/2005/8/layout/hierarchy3"/>
    <dgm:cxn modelId="{49EC17EE-797F-4DB6-BD52-26E485A627B3}" type="presParOf" srcId="{7E1C13B9-B3D8-4845-A93E-6E80849948E3}" destId="{0FB1A0E6-0E86-4413-B532-6EB65A02B71A}" srcOrd="1" destOrd="0" presId="urn:microsoft.com/office/officeart/2005/8/layout/hierarchy3"/>
    <dgm:cxn modelId="{5283F512-6579-4168-923B-6F9DE3138A0E}" type="presParOf" srcId="{7E1C13B9-B3D8-4845-A93E-6E80849948E3}" destId="{E796E8A1-16D3-46A8-A631-4D4004675DD5}" srcOrd="2" destOrd="0" presId="urn:microsoft.com/office/officeart/2005/8/layout/hierarchy3"/>
    <dgm:cxn modelId="{6AC26D74-41BD-43F6-8A4B-ED3662E220B9}" type="presParOf" srcId="{7E1C13B9-B3D8-4845-A93E-6E80849948E3}" destId="{675919A1-6A84-4061-912F-7E1460A6C440}" srcOrd="3" destOrd="0" presId="urn:microsoft.com/office/officeart/2005/8/layout/hierarchy3"/>
    <dgm:cxn modelId="{97DBEF3A-BA4C-4193-AC26-DC6607A9D0C7}" type="presParOf" srcId="{7E1C13B9-B3D8-4845-A93E-6E80849948E3}" destId="{0DDB1B2C-7621-444C-869B-556DC184AA7D}" srcOrd="4" destOrd="0" presId="urn:microsoft.com/office/officeart/2005/8/layout/hierarchy3"/>
    <dgm:cxn modelId="{457DF1C7-52EA-4E39-8FC4-60AB34A7C231}" type="presParOf" srcId="{7E1C13B9-B3D8-4845-A93E-6E80849948E3}" destId="{C7F007ED-6896-4D31-BD06-6EA0919168F0}" srcOrd="5" destOrd="0" presId="urn:microsoft.com/office/officeart/2005/8/layout/hierarchy3"/>
    <dgm:cxn modelId="{01356B61-21F1-44E6-8CE0-E343E3DDD47A}" type="presParOf" srcId="{7E1C13B9-B3D8-4845-A93E-6E80849948E3}" destId="{A888621D-3465-412E-9F03-A8E136803D52}" srcOrd="6" destOrd="0" presId="urn:microsoft.com/office/officeart/2005/8/layout/hierarchy3"/>
    <dgm:cxn modelId="{DC266DA3-82B7-4E6A-8034-A74FFC6F9C42}" type="presParOf" srcId="{7E1C13B9-B3D8-4845-A93E-6E80849948E3}" destId="{C319AD24-69D5-407B-9335-BDDF84586AC4}"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6CB7FC-6939-44DD-B825-67DB57C3D4E1}">
      <dsp:nvSpPr>
        <dsp:cNvPr id="0" name=""/>
        <dsp:cNvSpPr/>
      </dsp:nvSpPr>
      <dsp:spPr>
        <a:xfrm>
          <a:off x="3735773" y="1989"/>
          <a:ext cx="1544823" cy="772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39370" rIns="59055" bIns="39370" numCol="1" spcCol="1270" anchor="ctr" anchorCtr="0">
          <a:noAutofit/>
        </a:bodyPr>
        <a:lstStyle/>
        <a:p>
          <a:pPr marL="0" lvl="0" indent="0" algn="ctr" defTabSz="1377950">
            <a:lnSpc>
              <a:spcPct val="90000"/>
            </a:lnSpc>
            <a:spcBef>
              <a:spcPct val="0"/>
            </a:spcBef>
            <a:spcAft>
              <a:spcPct val="35000"/>
            </a:spcAft>
            <a:buNone/>
          </a:pPr>
          <a:r>
            <a:rPr lang="fr-FR" sz="3100" kern="1200" dirty="0"/>
            <a:t>Naturel</a:t>
          </a:r>
        </a:p>
      </dsp:txBody>
      <dsp:txXfrm>
        <a:off x="3758396" y="24612"/>
        <a:ext cx="1499577" cy="727165"/>
      </dsp:txXfrm>
    </dsp:sp>
    <dsp:sp modelId="{9D31B30D-D3CF-495A-B0F4-7EE62FCAF658}">
      <dsp:nvSpPr>
        <dsp:cNvPr id="0" name=""/>
        <dsp:cNvSpPr/>
      </dsp:nvSpPr>
      <dsp:spPr>
        <a:xfrm>
          <a:off x="3890255" y="774400"/>
          <a:ext cx="154482" cy="579308"/>
        </a:xfrm>
        <a:custGeom>
          <a:avLst/>
          <a:gdLst/>
          <a:ahLst/>
          <a:cxnLst/>
          <a:rect l="0" t="0" r="0" b="0"/>
          <a:pathLst>
            <a:path>
              <a:moveTo>
                <a:pt x="0" y="0"/>
              </a:moveTo>
              <a:lnTo>
                <a:pt x="0" y="579308"/>
              </a:lnTo>
              <a:lnTo>
                <a:pt x="154482" y="5793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4F787BB-FCA1-4142-927C-51E3D09260CD}">
      <dsp:nvSpPr>
        <dsp:cNvPr id="0" name=""/>
        <dsp:cNvSpPr/>
      </dsp:nvSpPr>
      <dsp:spPr>
        <a:xfrm>
          <a:off x="4044738" y="967503"/>
          <a:ext cx="1235858" cy="77241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fr-FR" sz="1300" kern="1200" dirty="0"/>
            <a:t>Cosmique</a:t>
          </a:r>
        </a:p>
      </dsp:txBody>
      <dsp:txXfrm>
        <a:off x="4067361" y="990126"/>
        <a:ext cx="1190612" cy="727165"/>
      </dsp:txXfrm>
    </dsp:sp>
    <dsp:sp modelId="{F3D549A4-4FA0-45E8-A2CD-9257CD091286}">
      <dsp:nvSpPr>
        <dsp:cNvPr id="0" name=""/>
        <dsp:cNvSpPr/>
      </dsp:nvSpPr>
      <dsp:spPr>
        <a:xfrm>
          <a:off x="3890255" y="774400"/>
          <a:ext cx="154482" cy="1544823"/>
        </a:xfrm>
        <a:custGeom>
          <a:avLst/>
          <a:gdLst/>
          <a:ahLst/>
          <a:cxnLst/>
          <a:rect l="0" t="0" r="0" b="0"/>
          <a:pathLst>
            <a:path>
              <a:moveTo>
                <a:pt x="0" y="0"/>
              </a:moveTo>
              <a:lnTo>
                <a:pt x="0" y="1544823"/>
              </a:lnTo>
              <a:lnTo>
                <a:pt x="154482" y="154482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5C98AB8-9E1E-4EBD-AEAD-96A88454F76F}">
      <dsp:nvSpPr>
        <dsp:cNvPr id="0" name=""/>
        <dsp:cNvSpPr/>
      </dsp:nvSpPr>
      <dsp:spPr>
        <a:xfrm>
          <a:off x="4044738" y="1933018"/>
          <a:ext cx="1235858" cy="77241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fr-FR" sz="1300" kern="1200" dirty="0"/>
            <a:t>Terrestre</a:t>
          </a:r>
        </a:p>
      </dsp:txBody>
      <dsp:txXfrm>
        <a:off x="4067361" y="1955641"/>
        <a:ext cx="1190612" cy="727165"/>
      </dsp:txXfrm>
    </dsp:sp>
    <dsp:sp modelId="{BB6E13D2-AE23-4161-BB8A-21BF882B8288}">
      <dsp:nvSpPr>
        <dsp:cNvPr id="0" name=""/>
        <dsp:cNvSpPr/>
      </dsp:nvSpPr>
      <dsp:spPr>
        <a:xfrm>
          <a:off x="3890255" y="774400"/>
          <a:ext cx="154482" cy="2510338"/>
        </a:xfrm>
        <a:custGeom>
          <a:avLst/>
          <a:gdLst/>
          <a:ahLst/>
          <a:cxnLst/>
          <a:rect l="0" t="0" r="0" b="0"/>
          <a:pathLst>
            <a:path>
              <a:moveTo>
                <a:pt x="0" y="0"/>
              </a:moveTo>
              <a:lnTo>
                <a:pt x="0" y="2510338"/>
              </a:lnTo>
              <a:lnTo>
                <a:pt x="154482" y="251033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CD2C496-1E63-4116-8466-9569AA3732E9}">
      <dsp:nvSpPr>
        <dsp:cNvPr id="0" name=""/>
        <dsp:cNvSpPr/>
      </dsp:nvSpPr>
      <dsp:spPr>
        <a:xfrm>
          <a:off x="4044738" y="2898533"/>
          <a:ext cx="1235858" cy="77241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fr-FR" sz="1300" kern="1200" dirty="0"/>
            <a:t>Inhalation</a:t>
          </a:r>
        </a:p>
      </dsp:txBody>
      <dsp:txXfrm>
        <a:off x="4067361" y="2921156"/>
        <a:ext cx="1190612" cy="727165"/>
      </dsp:txXfrm>
    </dsp:sp>
    <dsp:sp modelId="{FD2160BB-8FFA-442D-AF58-855A82B940DD}">
      <dsp:nvSpPr>
        <dsp:cNvPr id="0" name=""/>
        <dsp:cNvSpPr/>
      </dsp:nvSpPr>
      <dsp:spPr>
        <a:xfrm>
          <a:off x="3890255" y="774400"/>
          <a:ext cx="154482" cy="3475852"/>
        </a:xfrm>
        <a:custGeom>
          <a:avLst/>
          <a:gdLst/>
          <a:ahLst/>
          <a:cxnLst/>
          <a:rect l="0" t="0" r="0" b="0"/>
          <a:pathLst>
            <a:path>
              <a:moveTo>
                <a:pt x="0" y="0"/>
              </a:moveTo>
              <a:lnTo>
                <a:pt x="0" y="3475852"/>
              </a:lnTo>
              <a:lnTo>
                <a:pt x="154482" y="347585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2EBB598-C819-4A70-A6BA-2581B92B7F1F}">
      <dsp:nvSpPr>
        <dsp:cNvPr id="0" name=""/>
        <dsp:cNvSpPr/>
      </dsp:nvSpPr>
      <dsp:spPr>
        <a:xfrm>
          <a:off x="4044738" y="3864048"/>
          <a:ext cx="1235858" cy="77241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fr-FR" sz="1300" kern="1200" dirty="0"/>
            <a:t>Ingestion</a:t>
          </a:r>
        </a:p>
      </dsp:txBody>
      <dsp:txXfrm>
        <a:off x="4067361" y="3886671"/>
        <a:ext cx="1190612" cy="727165"/>
      </dsp:txXfrm>
    </dsp:sp>
    <dsp:sp modelId="{4D9819D3-E317-4B54-90D2-78FBDF702E85}">
      <dsp:nvSpPr>
        <dsp:cNvPr id="0" name=""/>
        <dsp:cNvSpPr/>
      </dsp:nvSpPr>
      <dsp:spPr>
        <a:xfrm>
          <a:off x="5666802" y="1989"/>
          <a:ext cx="1544823" cy="772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39370" rIns="59055" bIns="39370" numCol="1" spcCol="1270" anchor="ctr" anchorCtr="0">
          <a:noAutofit/>
        </a:bodyPr>
        <a:lstStyle/>
        <a:p>
          <a:pPr marL="0" lvl="0" indent="0" algn="ctr" defTabSz="1377950">
            <a:lnSpc>
              <a:spcPct val="90000"/>
            </a:lnSpc>
            <a:spcBef>
              <a:spcPct val="0"/>
            </a:spcBef>
            <a:spcAft>
              <a:spcPct val="35000"/>
            </a:spcAft>
            <a:buNone/>
          </a:pPr>
          <a:r>
            <a:rPr lang="fr-FR" sz="3100" kern="1200" dirty="0"/>
            <a:t>Artificiel</a:t>
          </a:r>
        </a:p>
      </dsp:txBody>
      <dsp:txXfrm>
        <a:off x="5689425" y="24612"/>
        <a:ext cx="1499577" cy="727165"/>
      </dsp:txXfrm>
    </dsp:sp>
    <dsp:sp modelId="{4CB26B86-DC8F-4DDA-B072-0177EE7C2A44}">
      <dsp:nvSpPr>
        <dsp:cNvPr id="0" name=""/>
        <dsp:cNvSpPr/>
      </dsp:nvSpPr>
      <dsp:spPr>
        <a:xfrm>
          <a:off x="5821285" y="774400"/>
          <a:ext cx="154482" cy="579308"/>
        </a:xfrm>
        <a:custGeom>
          <a:avLst/>
          <a:gdLst/>
          <a:ahLst/>
          <a:cxnLst/>
          <a:rect l="0" t="0" r="0" b="0"/>
          <a:pathLst>
            <a:path>
              <a:moveTo>
                <a:pt x="0" y="0"/>
              </a:moveTo>
              <a:lnTo>
                <a:pt x="0" y="579308"/>
              </a:lnTo>
              <a:lnTo>
                <a:pt x="154482" y="5793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B1A0E6-0E86-4413-B532-6EB65A02B71A}">
      <dsp:nvSpPr>
        <dsp:cNvPr id="0" name=""/>
        <dsp:cNvSpPr/>
      </dsp:nvSpPr>
      <dsp:spPr>
        <a:xfrm>
          <a:off x="5975767" y="967503"/>
          <a:ext cx="1235858" cy="77241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fr-FR" sz="1300" kern="1200" dirty="0"/>
            <a:t>Essais nucléaires atmosphériques</a:t>
          </a:r>
        </a:p>
      </dsp:txBody>
      <dsp:txXfrm>
        <a:off x="5998390" y="990126"/>
        <a:ext cx="1190612" cy="727165"/>
      </dsp:txXfrm>
    </dsp:sp>
    <dsp:sp modelId="{E796E8A1-16D3-46A8-A631-4D4004675DD5}">
      <dsp:nvSpPr>
        <dsp:cNvPr id="0" name=""/>
        <dsp:cNvSpPr/>
      </dsp:nvSpPr>
      <dsp:spPr>
        <a:xfrm>
          <a:off x="5821285" y="774400"/>
          <a:ext cx="154482" cy="1544823"/>
        </a:xfrm>
        <a:custGeom>
          <a:avLst/>
          <a:gdLst/>
          <a:ahLst/>
          <a:cxnLst/>
          <a:rect l="0" t="0" r="0" b="0"/>
          <a:pathLst>
            <a:path>
              <a:moveTo>
                <a:pt x="0" y="0"/>
              </a:moveTo>
              <a:lnTo>
                <a:pt x="0" y="1544823"/>
              </a:lnTo>
              <a:lnTo>
                <a:pt x="154482" y="154482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75919A1-6A84-4061-912F-7E1460A6C440}">
      <dsp:nvSpPr>
        <dsp:cNvPr id="0" name=""/>
        <dsp:cNvSpPr/>
      </dsp:nvSpPr>
      <dsp:spPr>
        <a:xfrm>
          <a:off x="5975767" y="1933018"/>
          <a:ext cx="1235858" cy="77241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fr-FR" sz="1300" b="1" u="sng" kern="1200" dirty="0"/>
            <a:t>Sources médicales</a:t>
          </a:r>
        </a:p>
      </dsp:txBody>
      <dsp:txXfrm>
        <a:off x="5998390" y="1955641"/>
        <a:ext cx="1190612" cy="727165"/>
      </dsp:txXfrm>
    </dsp:sp>
    <dsp:sp modelId="{0DDB1B2C-7621-444C-869B-556DC184AA7D}">
      <dsp:nvSpPr>
        <dsp:cNvPr id="0" name=""/>
        <dsp:cNvSpPr/>
      </dsp:nvSpPr>
      <dsp:spPr>
        <a:xfrm>
          <a:off x="5821285" y="774400"/>
          <a:ext cx="154482" cy="2510338"/>
        </a:xfrm>
        <a:custGeom>
          <a:avLst/>
          <a:gdLst/>
          <a:ahLst/>
          <a:cxnLst/>
          <a:rect l="0" t="0" r="0" b="0"/>
          <a:pathLst>
            <a:path>
              <a:moveTo>
                <a:pt x="0" y="0"/>
              </a:moveTo>
              <a:lnTo>
                <a:pt x="0" y="2510338"/>
              </a:lnTo>
              <a:lnTo>
                <a:pt x="154482" y="251033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7F007ED-6896-4D31-BD06-6EA0919168F0}">
      <dsp:nvSpPr>
        <dsp:cNvPr id="0" name=""/>
        <dsp:cNvSpPr/>
      </dsp:nvSpPr>
      <dsp:spPr>
        <a:xfrm>
          <a:off x="5975767" y="2898533"/>
          <a:ext cx="1235858" cy="77241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fr-FR" sz="1300" kern="1200" dirty="0"/>
            <a:t>Sources industrielles</a:t>
          </a:r>
        </a:p>
      </dsp:txBody>
      <dsp:txXfrm>
        <a:off x="5998390" y="2921156"/>
        <a:ext cx="1190612" cy="727165"/>
      </dsp:txXfrm>
    </dsp:sp>
    <dsp:sp modelId="{A888621D-3465-412E-9F03-A8E136803D52}">
      <dsp:nvSpPr>
        <dsp:cNvPr id="0" name=""/>
        <dsp:cNvSpPr/>
      </dsp:nvSpPr>
      <dsp:spPr>
        <a:xfrm>
          <a:off x="5821285" y="774400"/>
          <a:ext cx="154482" cy="3475852"/>
        </a:xfrm>
        <a:custGeom>
          <a:avLst/>
          <a:gdLst/>
          <a:ahLst/>
          <a:cxnLst/>
          <a:rect l="0" t="0" r="0" b="0"/>
          <a:pathLst>
            <a:path>
              <a:moveTo>
                <a:pt x="0" y="0"/>
              </a:moveTo>
              <a:lnTo>
                <a:pt x="0" y="3475852"/>
              </a:lnTo>
              <a:lnTo>
                <a:pt x="154482" y="347585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319AD24-69D5-407B-9335-BDDF84586AC4}">
      <dsp:nvSpPr>
        <dsp:cNvPr id="0" name=""/>
        <dsp:cNvSpPr/>
      </dsp:nvSpPr>
      <dsp:spPr>
        <a:xfrm>
          <a:off x="5975767" y="3864048"/>
          <a:ext cx="1235858" cy="77241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fr-FR" sz="1300" kern="1200" dirty="0"/>
            <a:t>Déchets radioactifs</a:t>
          </a:r>
        </a:p>
      </dsp:txBody>
      <dsp:txXfrm>
        <a:off x="5998390" y="3886671"/>
        <a:ext cx="1190612" cy="72716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FBF61A-8134-418B-8DF6-C39FC4357632}" type="datetimeFigureOut">
              <a:rPr lang="fr-CA" smtClean="0"/>
              <a:t>2022-01-25</a:t>
            </a:fld>
            <a:endParaRPr lang="fr-C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765EA6-CC54-44B2-B518-663F684F3104}" type="slidenum">
              <a:rPr lang="fr-CA" smtClean="0"/>
              <a:t>‹N°›</a:t>
            </a:fld>
            <a:endParaRPr lang="fr-CA"/>
          </a:p>
        </p:txBody>
      </p:sp>
    </p:spTree>
    <p:extLst>
      <p:ext uri="{BB962C8B-B14F-4D97-AF65-F5344CB8AC3E}">
        <p14:creationId xmlns:p14="http://schemas.microsoft.com/office/powerpoint/2010/main" val="274280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nuclearsafety.gc.ca/fra/resources/radiation/introduction-to-radiation/nuclear-and-radiation-glossary.cfm#nuclide"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3D765EA6-CC54-44B2-B518-663F684F3104}" type="slidenum">
              <a:rPr lang="fr-CA" smtClean="0"/>
              <a:t>8</a:t>
            </a:fld>
            <a:endParaRPr lang="fr-CA"/>
          </a:p>
        </p:txBody>
      </p:sp>
    </p:spTree>
    <p:extLst>
      <p:ext uri="{BB962C8B-B14F-4D97-AF65-F5344CB8AC3E}">
        <p14:creationId xmlns:p14="http://schemas.microsoft.com/office/powerpoint/2010/main" val="3527502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sz="1200" b="0" i="0" kern="1200" dirty="0">
                <a:solidFill>
                  <a:schemeClr val="tx1"/>
                </a:solidFill>
                <a:effectLst/>
                <a:latin typeface="+mn-lt"/>
                <a:ea typeface="+mn-ea"/>
                <a:cs typeface="+mn-cs"/>
              </a:rPr>
              <a:t>Un </a:t>
            </a:r>
            <a:r>
              <a:rPr lang="fr-CA" sz="1200" b="0" i="0" kern="1200" dirty="0">
                <a:solidFill>
                  <a:schemeClr val="tx1"/>
                </a:solidFill>
                <a:effectLst/>
                <a:latin typeface="+mn-lt"/>
                <a:ea typeface="+mn-ea"/>
                <a:cs typeface="+mn-cs"/>
                <a:hlinkClick r:id="rId3" tooltip="Type d'atome défini par le nombre de protons et de neutrons qui le constituent et par l'état énergétique du noyau."/>
              </a:rPr>
              <a:t>nucléide</a:t>
            </a:r>
            <a:r>
              <a:rPr lang="fr-CA" sz="1200" b="0" i="0" kern="1200" dirty="0">
                <a:solidFill>
                  <a:schemeClr val="tx1"/>
                </a:solidFill>
                <a:effectLst/>
                <a:latin typeface="+mn-lt"/>
                <a:ea typeface="+mn-ea"/>
                <a:cs typeface="+mn-cs"/>
              </a:rPr>
              <a:t> est une entité atomique caractérisée par le nombre de protons et de neutrons qui composent le noyau, lequel correspond approximativement à la masse du nucléide. Le numéro qui accompagne parfois le nom du nucléide est le nombre de masse (somme des protons et des neutrons dans le noyau). Par exemple, le carbone 12 est un nucléide de carbone avec 6 protons et 6 neutrons. </a:t>
            </a:r>
            <a:r>
              <a:rPr lang="fr-CA" sz="1050" b="0" i="0" kern="1200" dirty="0">
                <a:solidFill>
                  <a:schemeClr val="tx1"/>
                </a:solidFill>
                <a:effectLst/>
                <a:latin typeface="+mn-lt"/>
                <a:ea typeface="+mn-ea"/>
                <a:cs typeface="+mn-cs"/>
              </a:rPr>
              <a:t>(Source: https://nuclearsafety.gc.ca/fra/resources/radiation/introduction-to-radiation/atoms-nuclides-radioisotopes.cfm?pedisable=true#:~:text=Un%20nucl%C3%A9ide%20est%20une%20entit%C3%A9,des%20neutrons%20dans%20le%20noyau).)</a:t>
            </a:r>
            <a:endParaRPr lang="fr-CA" dirty="0"/>
          </a:p>
        </p:txBody>
      </p:sp>
      <p:sp>
        <p:nvSpPr>
          <p:cNvPr id="4" name="Espace réservé du numéro de diapositive 3"/>
          <p:cNvSpPr>
            <a:spLocks noGrp="1"/>
          </p:cNvSpPr>
          <p:nvPr>
            <p:ph type="sldNum" sz="quarter" idx="5"/>
          </p:nvPr>
        </p:nvSpPr>
        <p:spPr/>
        <p:txBody>
          <a:bodyPr/>
          <a:lstStyle/>
          <a:p>
            <a:fld id="{3D765EA6-CC54-44B2-B518-663F684F3104}" type="slidenum">
              <a:rPr lang="fr-CA" smtClean="0"/>
              <a:t>10</a:t>
            </a:fld>
            <a:endParaRPr lang="fr-CA"/>
          </a:p>
        </p:txBody>
      </p:sp>
    </p:spTree>
    <p:extLst>
      <p:ext uri="{BB962C8B-B14F-4D97-AF65-F5344CB8AC3E}">
        <p14:creationId xmlns:p14="http://schemas.microsoft.com/office/powerpoint/2010/main" val="3810251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sz="1200" b="1" i="0" kern="1200" dirty="0">
                <a:solidFill>
                  <a:schemeClr val="tx1"/>
                </a:solidFill>
                <a:effectLst/>
                <a:latin typeface="+mn-lt"/>
                <a:ea typeface="+mn-ea"/>
                <a:cs typeface="+mn-cs"/>
              </a:rPr>
              <a:t>Association des physiciens et ingénieurs biomédicaux du Québec</a:t>
            </a:r>
            <a:r>
              <a:rPr lang="fr-CA" sz="1200" b="0" i="0" kern="1200" dirty="0">
                <a:solidFill>
                  <a:schemeClr val="tx1"/>
                </a:solidFill>
                <a:effectLst/>
                <a:latin typeface="+mn-lt"/>
                <a:ea typeface="+mn-ea"/>
                <a:cs typeface="+mn-cs"/>
              </a:rPr>
              <a:t> (</a:t>
            </a:r>
            <a:r>
              <a:rPr lang="fr-CA" sz="1200" b="1" i="0" kern="1200" dirty="0">
                <a:solidFill>
                  <a:schemeClr val="tx1"/>
                </a:solidFill>
                <a:effectLst/>
                <a:latin typeface="+mn-lt"/>
                <a:ea typeface="+mn-ea"/>
                <a:cs typeface="+mn-cs"/>
              </a:rPr>
              <a:t>APIBQ</a:t>
            </a:r>
            <a:r>
              <a:rPr lang="fr-CA" sz="1200" b="0" i="0" kern="1200" dirty="0">
                <a:solidFill>
                  <a:schemeClr val="tx1"/>
                </a:solidFill>
                <a:effectLst/>
                <a:latin typeface="+mn-lt"/>
                <a:ea typeface="+mn-ea"/>
                <a:cs typeface="+mn-cs"/>
              </a:rPr>
              <a:t>)</a:t>
            </a:r>
            <a:endParaRPr lang="fr-CA" dirty="0"/>
          </a:p>
        </p:txBody>
      </p:sp>
      <p:sp>
        <p:nvSpPr>
          <p:cNvPr id="4" name="Espace réservé du numéro de diapositive 3"/>
          <p:cNvSpPr>
            <a:spLocks noGrp="1"/>
          </p:cNvSpPr>
          <p:nvPr>
            <p:ph type="sldNum" sz="quarter" idx="10"/>
          </p:nvPr>
        </p:nvSpPr>
        <p:spPr/>
        <p:txBody>
          <a:bodyPr/>
          <a:lstStyle/>
          <a:p>
            <a:fld id="{3D765EA6-CC54-44B2-B518-663F684F3104}" type="slidenum">
              <a:rPr lang="fr-CA" smtClean="0"/>
              <a:t>14</a:t>
            </a:fld>
            <a:endParaRPr lang="fr-CA"/>
          </a:p>
        </p:txBody>
      </p:sp>
    </p:spTree>
    <p:extLst>
      <p:ext uri="{BB962C8B-B14F-4D97-AF65-F5344CB8AC3E}">
        <p14:creationId xmlns:p14="http://schemas.microsoft.com/office/powerpoint/2010/main" val="278374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fr-CA"/>
          </a:p>
        </p:txBody>
      </p:sp>
      <p:sp>
        <p:nvSpPr>
          <p:cNvPr id="4" name="Espace réservé de la date 3"/>
          <p:cNvSpPr>
            <a:spLocks noGrp="1"/>
          </p:cNvSpPr>
          <p:nvPr>
            <p:ph type="dt" sz="half" idx="10"/>
          </p:nvPr>
        </p:nvSpPr>
        <p:spPr/>
        <p:txBody>
          <a:bodyPr/>
          <a:lstStyle/>
          <a:p>
            <a:fld id="{A8104167-9EA7-4AE3-B47E-45D2D2332F6C}" type="datetimeFigureOut">
              <a:rPr lang="fr-CA" smtClean="0"/>
              <a:t>2022-01-25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9D2E5E93-96B3-47C7-A2B3-EFB5587BE0FA}" type="slidenum">
              <a:rPr lang="fr-CA" smtClean="0"/>
              <a:t>‹N°›</a:t>
            </a:fld>
            <a:endParaRPr lang="fr-CA"/>
          </a:p>
        </p:txBody>
      </p:sp>
    </p:spTree>
    <p:extLst>
      <p:ext uri="{BB962C8B-B14F-4D97-AF65-F5344CB8AC3E}">
        <p14:creationId xmlns:p14="http://schemas.microsoft.com/office/powerpoint/2010/main" val="2149817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A8104167-9EA7-4AE3-B47E-45D2D2332F6C}" type="datetimeFigureOut">
              <a:rPr lang="fr-CA" smtClean="0"/>
              <a:t>2022-01-25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9D2E5E93-96B3-47C7-A2B3-EFB5587BE0FA}" type="slidenum">
              <a:rPr lang="fr-CA" smtClean="0"/>
              <a:t>‹N°›</a:t>
            </a:fld>
            <a:endParaRPr lang="fr-CA"/>
          </a:p>
        </p:txBody>
      </p:sp>
    </p:spTree>
    <p:extLst>
      <p:ext uri="{BB962C8B-B14F-4D97-AF65-F5344CB8AC3E}">
        <p14:creationId xmlns:p14="http://schemas.microsoft.com/office/powerpoint/2010/main" val="3179507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A8104167-9EA7-4AE3-B47E-45D2D2332F6C}" type="datetimeFigureOut">
              <a:rPr lang="fr-CA" smtClean="0"/>
              <a:t>2022-01-25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9D2E5E93-96B3-47C7-A2B3-EFB5587BE0FA}" type="slidenum">
              <a:rPr lang="fr-CA" smtClean="0"/>
              <a:t>‹N°›</a:t>
            </a:fld>
            <a:endParaRPr lang="fr-CA"/>
          </a:p>
        </p:txBody>
      </p:sp>
    </p:spTree>
    <p:extLst>
      <p:ext uri="{BB962C8B-B14F-4D97-AF65-F5344CB8AC3E}">
        <p14:creationId xmlns:p14="http://schemas.microsoft.com/office/powerpoint/2010/main" val="4053679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A8104167-9EA7-4AE3-B47E-45D2D2332F6C}" type="datetimeFigureOut">
              <a:rPr lang="fr-CA" smtClean="0"/>
              <a:t>2022-01-25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9D2E5E93-96B3-47C7-A2B3-EFB5587BE0FA}" type="slidenum">
              <a:rPr lang="fr-CA" smtClean="0"/>
              <a:t>‹N°›</a:t>
            </a:fld>
            <a:endParaRPr lang="fr-CA"/>
          </a:p>
        </p:txBody>
      </p:sp>
    </p:spTree>
    <p:extLst>
      <p:ext uri="{BB962C8B-B14F-4D97-AF65-F5344CB8AC3E}">
        <p14:creationId xmlns:p14="http://schemas.microsoft.com/office/powerpoint/2010/main" val="524211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A8104167-9EA7-4AE3-B47E-45D2D2332F6C}" type="datetimeFigureOut">
              <a:rPr lang="fr-CA" smtClean="0"/>
              <a:t>2022-01-25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9D2E5E93-96B3-47C7-A2B3-EFB5587BE0FA}" type="slidenum">
              <a:rPr lang="fr-CA" smtClean="0"/>
              <a:t>‹N°›</a:t>
            </a:fld>
            <a:endParaRPr lang="fr-CA"/>
          </a:p>
        </p:txBody>
      </p:sp>
    </p:spTree>
    <p:extLst>
      <p:ext uri="{BB962C8B-B14F-4D97-AF65-F5344CB8AC3E}">
        <p14:creationId xmlns:p14="http://schemas.microsoft.com/office/powerpoint/2010/main" val="2525031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p:cNvSpPr>
            <a:spLocks noGrp="1"/>
          </p:cNvSpPr>
          <p:nvPr>
            <p:ph type="dt" sz="half" idx="10"/>
          </p:nvPr>
        </p:nvSpPr>
        <p:spPr/>
        <p:txBody>
          <a:bodyPr/>
          <a:lstStyle/>
          <a:p>
            <a:fld id="{A8104167-9EA7-4AE3-B47E-45D2D2332F6C}" type="datetimeFigureOut">
              <a:rPr lang="fr-CA" smtClean="0"/>
              <a:t>2022-01-25</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9D2E5E93-96B3-47C7-A2B3-EFB5587BE0FA}" type="slidenum">
              <a:rPr lang="fr-CA" smtClean="0"/>
              <a:t>‹N°›</a:t>
            </a:fld>
            <a:endParaRPr lang="fr-CA"/>
          </a:p>
        </p:txBody>
      </p:sp>
    </p:spTree>
    <p:extLst>
      <p:ext uri="{BB962C8B-B14F-4D97-AF65-F5344CB8AC3E}">
        <p14:creationId xmlns:p14="http://schemas.microsoft.com/office/powerpoint/2010/main" val="4238505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p:cNvSpPr>
            <a:spLocks noGrp="1"/>
          </p:cNvSpPr>
          <p:nvPr>
            <p:ph type="dt" sz="half" idx="10"/>
          </p:nvPr>
        </p:nvSpPr>
        <p:spPr/>
        <p:txBody>
          <a:bodyPr/>
          <a:lstStyle/>
          <a:p>
            <a:fld id="{A8104167-9EA7-4AE3-B47E-45D2D2332F6C}" type="datetimeFigureOut">
              <a:rPr lang="fr-CA" smtClean="0"/>
              <a:t>2022-01-25</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9D2E5E93-96B3-47C7-A2B3-EFB5587BE0FA}" type="slidenum">
              <a:rPr lang="fr-CA" smtClean="0"/>
              <a:t>‹N°›</a:t>
            </a:fld>
            <a:endParaRPr lang="fr-CA"/>
          </a:p>
        </p:txBody>
      </p:sp>
    </p:spTree>
    <p:extLst>
      <p:ext uri="{BB962C8B-B14F-4D97-AF65-F5344CB8AC3E}">
        <p14:creationId xmlns:p14="http://schemas.microsoft.com/office/powerpoint/2010/main" val="226474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e la date 2"/>
          <p:cNvSpPr>
            <a:spLocks noGrp="1"/>
          </p:cNvSpPr>
          <p:nvPr>
            <p:ph type="dt" sz="half" idx="10"/>
          </p:nvPr>
        </p:nvSpPr>
        <p:spPr/>
        <p:txBody>
          <a:bodyPr/>
          <a:lstStyle/>
          <a:p>
            <a:fld id="{A8104167-9EA7-4AE3-B47E-45D2D2332F6C}" type="datetimeFigureOut">
              <a:rPr lang="fr-CA" smtClean="0"/>
              <a:t>2022-01-25</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9D2E5E93-96B3-47C7-A2B3-EFB5587BE0FA}" type="slidenum">
              <a:rPr lang="fr-CA" smtClean="0"/>
              <a:t>‹N°›</a:t>
            </a:fld>
            <a:endParaRPr lang="fr-CA"/>
          </a:p>
        </p:txBody>
      </p:sp>
    </p:spTree>
    <p:extLst>
      <p:ext uri="{BB962C8B-B14F-4D97-AF65-F5344CB8AC3E}">
        <p14:creationId xmlns:p14="http://schemas.microsoft.com/office/powerpoint/2010/main" val="3096291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8104167-9EA7-4AE3-B47E-45D2D2332F6C}" type="datetimeFigureOut">
              <a:rPr lang="fr-CA" smtClean="0"/>
              <a:t>2022-01-25</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9D2E5E93-96B3-47C7-A2B3-EFB5587BE0FA}" type="slidenum">
              <a:rPr lang="fr-CA" smtClean="0"/>
              <a:t>‹N°›</a:t>
            </a:fld>
            <a:endParaRPr lang="fr-CA"/>
          </a:p>
        </p:txBody>
      </p:sp>
    </p:spTree>
    <p:extLst>
      <p:ext uri="{BB962C8B-B14F-4D97-AF65-F5344CB8AC3E}">
        <p14:creationId xmlns:p14="http://schemas.microsoft.com/office/powerpoint/2010/main" val="3456896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A8104167-9EA7-4AE3-B47E-45D2D2332F6C}" type="datetimeFigureOut">
              <a:rPr lang="fr-CA" smtClean="0"/>
              <a:t>2022-01-25</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9D2E5E93-96B3-47C7-A2B3-EFB5587BE0FA}" type="slidenum">
              <a:rPr lang="fr-CA" smtClean="0"/>
              <a:t>‹N°›</a:t>
            </a:fld>
            <a:endParaRPr lang="fr-CA"/>
          </a:p>
        </p:txBody>
      </p:sp>
    </p:spTree>
    <p:extLst>
      <p:ext uri="{BB962C8B-B14F-4D97-AF65-F5344CB8AC3E}">
        <p14:creationId xmlns:p14="http://schemas.microsoft.com/office/powerpoint/2010/main" val="2617120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A8104167-9EA7-4AE3-B47E-45D2D2332F6C}" type="datetimeFigureOut">
              <a:rPr lang="fr-CA" smtClean="0"/>
              <a:t>2022-01-25</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9D2E5E93-96B3-47C7-A2B3-EFB5587BE0FA}" type="slidenum">
              <a:rPr lang="fr-CA" smtClean="0"/>
              <a:t>‹N°›</a:t>
            </a:fld>
            <a:endParaRPr lang="fr-CA"/>
          </a:p>
        </p:txBody>
      </p:sp>
    </p:spTree>
    <p:extLst>
      <p:ext uri="{BB962C8B-B14F-4D97-AF65-F5344CB8AC3E}">
        <p14:creationId xmlns:p14="http://schemas.microsoft.com/office/powerpoint/2010/main" val="2414880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104167-9EA7-4AE3-B47E-45D2D2332F6C}" type="datetimeFigureOut">
              <a:rPr lang="fr-CA" smtClean="0"/>
              <a:t>2022-01-25</a:t>
            </a:fld>
            <a:endParaRPr lang="fr-C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2E5E93-96B3-47C7-A2B3-EFB5587BE0FA}" type="slidenum">
              <a:rPr lang="fr-CA" smtClean="0"/>
              <a:t>‹N°›</a:t>
            </a:fld>
            <a:endParaRPr lang="fr-CA"/>
          </a:p>
        </p:txBody>
      </p:sp>
    </p:spTree>
    <p:extLst>
      <p:ext uri="{BB962C8B-B14F-4D97-AF65-F5344CB8AC3E}">
        <p14:creationId xmlns:p14="http://schemas.microsoft.com/office/powerpoint/2010/main" val="2928454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laradioactivite.com/site/pages/lephenomenedionisation.htm" TargetMode="External"/><Relationship Id="rId2" Type="http://schemas.openxmlformats.org/officeDocument/2006/relationships/hyperlink" Target="https://www.alloprof.qc.ca/fr/eleves/bv/sciences/la-radioactivite-s1132" TargetMode="External"/><Relationship Id="rId1" Type="http://schemas.openxmlformats.org/officeDocument/2006/relationships/slideLayout" Target="../slideLayouts/slideLayout2.xml"/><Relationship Id="rId5" Type="http://schemas.openxmlformats.org/officeDocument/2006/relationships/hyperlink" Target="https://nuclearsafety.gc.ca/fra/resources/radiation/introduction-to-radiation/radiation-doses.cfm#5" TargetMode="External"/><Relationship Id="rId4" Type="http://schemas.openxmlformats.org/officeDocument/2006/relationships/hyperlink" Target="https://nuclearsafety.gc.ca/fra/resources/radiation/introduction-to-radiation/types-and-sources-of-radiation.cf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CA" dirty="0">
                <a:solidFill>
                  <a:srgbClr val="00B050"/>
                </a:solidFill>
              </a:rPr>
              <a:t>Catégories et sources de rayonnement</a:t>
            </a:r>
          </a:p>
        </p:txBody>
      </p:sp>
      <p:pic>
        <p:nvPicPr>
          <p:cNvPr id="1026" name="Picture 2" descr="Cette image montre des exemples de sources de rayonnement non ionisant, notamment les micro ondes, les moniteurs pour bébés, les lignes de transport d’électricité, les rayons UVB, la peinture phosphorescente et des téléphones cellulair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9975" y="4074538"/>
            <a:ext cx="4011311" cy="192138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ette image montre quatre types de désintégration radioactive et les matériaux qui peuvent les bloquer. Le rayonnement alpha est bloqué par le papier, le rayonnement bêta est bloqué par l’aluminium, le rayonnement gamma est bloqué par le plomb et le rayonnement neutronique est bloqué par l’eau."/>
          <p:cNvPicPr>
            <a:picLocks noChangeAspect="1" noChangeArrowheads="1"/>
          </p:cNvPicPr>
          <p:nvPr/>
        </p:nvPicPr>
        <p:blipFill rotWithShape="1">
          <a:blip r:embed="rId3">
            <a:extLst>
              <a:ext uri="{28A0092B-C50C-407E-A947-70E740481C1C}">
                <a14:useLocalDpi xmlns:a14="http://schemas.microsoft.com/office/drawing/2010/main" val="0"/>
              </a:ext>
            </a:extLst>
          </a:blip>
          <a:srcRect t="16065"/>
          <a:stretch/>
        </p:blipFill>
        <p:spPr bwMode="auto">
          <a:xfrm>
            <a:off x="5422055" y="4027990"/>
            <a:ext cx="5759089" cy="233858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442977" y="6270561"/>
            <a:ext cx="9225023" cy="307777"/>
          </a:xfrm>
          <a:prstGeom prst="rect">
            <a:avLst/>
          </a:prstGeom>
        </p:spPr>
        <p:txBody>
          <a:bodyPr wrap="square">
            <a:spAutoFit/>
          </a:bodyPr>
          <a:lstStyle/>
          <a:p>
            <a:r>
              <a:rPr lang="fr-CA" sz="1400" dirty="0"/>
              <a:t>Source: https://nuclearsafety.gc.ca/fra/resources/radiation/introduction-to-radiation/types-and-sources-of-radiation.cfm</a:t>
            </a:r>
          </a:p>
        </p:txBody>
      </p:sp>
    </p:spTree>
    <p:extLst>
      <p:ext uri="{BB962C8B-B14F-4D97-AF65-F5344CB8AC3E}">
        <p14:creationId xmlns:p14="http://schemas.microsoft.com/office/powerpoint/2010/main" val="1219781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rPr>
              <a:t>Radioactivité</a:t>
            </a:r>
          </a:p>
        </p:txBody>
      </p:sp>
      <p:sp>
        <p:nvSpPr>
          <p:cNvPr id="3" name="Espace réservé du contenu 2"/>
          <p:cNvSpPr>
            <a:spLocks noGrp="1"/>
          </p:cNvSpPr>
          <p:nvPr>
            <p:ph idx="1"/>
          </p:nvPr>
        </p:nvSpPr>
        <p:spPr/>
        <p:txBody>
          <a:bodyPr/>
          <a:lstStyle/>
          <a:p>
            <a:r>
              <a:rPr lang="fr-CA" dirty="0"/>
              <a:t>Propriété des nucléides instables de perdre spontanément de leur masse en émettant des particules ou des rayonnements électromagnétiques. (Larousse)</a:t>
            </a:r>
          </a:p>
          <a:p>
            <a:r>
              <a:rPr lang="fr-CA" dirty="0"/>
              <a:t>Émission de trois types de rayonnements:</a:t>
            </a:r>
          </a:p>
          <a:p>
            <a:pPr lvl="1"/>
            <a:r>
              <a:rPr lang="fr-CA" dirty="0"/>
              <a:t>Rayonnements alpha (</a:t>
            </a:r>
            <a:r>
              <a:rPr lang="el-GR" dirty="0"/>
              <a:t>α</a:t>
            </a:r>
            <a:r>
              <a:rPr lang="fr-CA" dirty="0"/>
              <a:t>)</a:t>
            </a:r>
          </a:p>
          <a:p>
            <a:pPr lvl="1"/>
            <a:r>
              <a:rPr lang="fr-CA" dirty="0"/>
              <a:t>Rayonnements bêta (</a:t>
            </a:r>
            <a:r>
              <a:rPr lang="el-GR" dirty="0"/>
              <a:t>β</a:t>
            </a:r>
            <a:r>
              <a:rPr lang="fr-CA" dirty="0"/>
              <a:t>)</a:t>
            </a:r>
          </a:p>
          <a:p>
            <a:pPr lvl="1"/>
            <a:r>
              <a:rPr lang="fr-CA" dirty="0"/>
              <a:t>Rayonnement gamma (</a:t>
            </a:r>
            <a:r>
              <a:rPr lang="el-GR" dirty="0"/>
              <a:t>γ</a:t>
            </a:r>
            <a:r>
              <a:rPr lang="fr-CA" dirty="0"/>
              <a:t>)</a:t>
            </a:r>
          </a:p>
          <a:p>
            <a:r>
              <a:rPr lang="fr-CA" dirty="0"/>
              <a:t>Chaque atome radioactif est caractérisé par sa demi-vie: temps requis pour que son activité diminue par un facteur de deux.</a:t>
            </a:r>
          </a:p>
          <a:p>
            <a:pPr marL="0" indent="0">
              <a:buNone/>
            </a:pPr>
            <a:endParaRPr lang="fr-CA" dirty="0"/>
          </a:p>
          <a:p>
            <a:pPr lvl="1"/>
            <a:endParaRPr lang="fr-CA" dirty="0"/>
          </a:p>
        </p:txBody>
      </p:sp>
      <p:sp>
        <p:nvSpPr>
          <p:cNvPr id="4" name="Rectangle 3">
            <a:extLst>
              <a:ext uri="{FF2B5EF4-FFF2-40B4-BE49-F238E27FC236}">
                <a16:creationId xmlns:a16="http://schemas.microsoft.com/office/drawing/2014/main" id="{6EC176EB-1CE6-4F1C-8749-DB44633014EC}"/>
              </a:ext>
            </a:extLst>
          </p:cNvPr>
          <p:cNvSpPr/>
          <p:nvPr/>
        </p:nvSpPr>
        <p:spPr>
          <a:xfrm>
            <a:off x="10656277" y="244476"/>
            <a:ext cx="1123540" cy="470000"/>
          </a:xfrm>
          <a:prstGeom prst="rect">
            <a:avLst/>
          </a:prstGeom>
        </p:spPr>
        <p:txBody>
          <a:bodyPr wrap="square">
            <a:spAutoFit/>
          </a:bodyPr>
          <a:lstStyle/>
          <a:p>
            <a:pPr>
              <a:lnSpc>
                <a:spcPct val="107000"/>
              </a:lnSpc>
              <a:spcAft>
                <a:spcPts val="800"/>
              </a:spcAft>
            </a:pPr>
            <a:r>
              <a:rPr lang="fr-CA" sz="2400" dirty="0">
                <a:latin typeface="Calibri" panose="020F0502020204030204" pitchFamily="34" charset="0"/>
                <a:ea typeface="Calibri" panose="020F0502020204030204" pitchFamily="34" charset="0"/>
                <a:cs typeface="Times New Roman" panose="02020603050405020304" pitchFamily="18" charset="0"/>
              </a:rPr>
              <a:t>p. 10</a:t>
            </a:r>
          </a:p>
        </p:txBody>
      </p:sp>
    </p:spTree>
    <p:extLst>
      <p:ext uri="{BB962C8B-B14F-4D97-AF65-F5344CB8AC3E}">
        <p14:creationId xmlns:p14="http://schemas.microsoft.com/office/powerpoint/2010/main" val="1963590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rPr>
              <a:t>Sources de rayonnement ionisant</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774592127"/>
              </p:ext>
            </p:extLst>
          </p:nvPr>
        </p:nvGraphicFramePr>
        <p:xfrm>
          <a:off x="838200" y="1393372"/>
          <a:ext cx="10947400" cy="46384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ZoneTexte 5"/>
          <p:cNvSpPr txBox="1"/>
          <p:nvPr/>
        </p:nvSpPr>
        <p:spPr>
          <a:xfrm>
            <a:off x="5138055" y="6031821"/>
            <a:ext cx="957945" cy="523220"/>
          </a:xfrm>
          <a:prstGeom prst="rect">
            <a:avLst/>
          </a:prstGeom>
          <a:noFill/>
        </p:spPr>
        <p:txBody>
          <a:bodyPr wrap="square" rtlCol="0">
            <a:spAutoFit/>
          </a:bodyPr>
          <a:lstStyle/>
          <a:p>
            <a:r>
              <a:rPr lang="fr-CA" sz="2800" b="1" dirty="0"/>
              <a:t>60%</a:t>
            </a:r>
            <a:r>
              <a:rPr lang="fr-CA" sz="2800" baseline="30000" dirty="0"/>
              <a:t>1</a:t>
            </a:r>
          </a:p>
        </p:txBody>
      </p:sp>
      <p:sp>
        <p:nvSpPr>
          <p:cNvPr id="7" name="ZoneTexte 6"/>
          <p:cNvSpPr txBox="1"/>
          <p:nvPr/>
        </p:nvSpPr>
        <p:spPr>
          <a:xfrm>
            <a:off x="7024914" y="6031821"/>
            <a:ext cx="1059543" cy="523220"/>
          </a:xfrm>
          <a:prstGeom prst="rect">
            <a:avLst/>
          </a:prstGeom>
          <a:noFill/>
        </p:spPr>
        <p:txBody>
          <a:bodyPr wrap="square" rtlCol="0">
            <a:spAutoFit/>
          </a:bodyPr>
          <a:lstStyle/>
          <a:p>
            <a:r>
              <a:rPr lang="fr-CA" sz="2800" b="1" dirty="0"/>
              <a:t>40%</a:t>
            </a:r>
            <a:r>
              <a:rPr lang="fr-CA" sz="2800" baseline="30000" dirty="0"/>
              <a:t>1</a:t>
            </a:r>
          </a:p>
        </p:txBody>
      </p:sp>
      <p:sp>
        <p:nvSpPr>
          <p:cNvPr id="8" name="Rectangle 7"/>
          <p:cNvSpPr/>
          <p:nvPr/>
        </p:nvSpPr>
        <p:spPr>
          <a:xfrm>
            <a:off x="7968343" y="6396335"/>
            <a:ext cx="4223657" cy="461665"/>
          </a:xfrm>
          <a:prstGeom prst="rect">
            <a:avLst/>
          </a:prstGeom>
        </p:spPr>
        <p:txBody>
          <a:bodyPr wrap="square">
            <a:spAutoFit/>
          </a:bodyPr>
          <a:lstStyle/>
          <a:p>
            <a:r>
              <a:rPr lang="fr-CA" sz="1200" dirty="0"/>
              <a:t>1.https://nuclearsafety.gc.ca/fra/resources/radiation/introduction-to-radiation/radiation-doses.cfm#5</a:t>
            </a:r>
          </a:p>
        </p:txBody>
      </p:sp>
      <p:sp>
        <p:nvSpPr>
          <p:cNvPr id="9" name="Rectangle 8">
            <a:extLst>
              <a:ext uri="{FF2B5EF4-FFF2-40B4-BE49-F238E27FC236}">
                <a16:creationId xmlns:a16="http://schemas.microsoft.com/office/drawing/2014/main" id="{02BF4DAC-A88D-4C26-B206-FB868B790E51}"/>
              </a:ext>
            </a:extLst>
          </p:cNvPr>
          <p:cNvSpPr/>
          <p:nvPr/>
        </p:nvSpPr>
        <p:spPr>
          <a:xfrm>
            <a:off x="10656277" y="244476"/>
            <a:ext cx="1123540" cy="470000"/>
          </a:xfrm>
          <a:prstGeom prst="rect">
            <a:avLst/>
          </a:prstGeom>
        </p:spPr>
        <p:txBody>
          <a:bodyPr wrap="square">
            <a:spAutoFit/>
          </a:bodyPr>
          <a:lstStyle/>
          <a:p>
            <a:pPr>
              <a:lnSpc>
                <a:spcPct val="107000"/>
              </a:lnSpc>
              <a:spcAft>
                <a:spcPts val="800"/>
              </a:spcAft>
            </a:pPr>
            <a:r>
              <a:rPr lang="fr-CA" sz="2400" dirty="0">
                <a:latin typeface="Calibri" panose="020F0502020204030204" pitchFamily="34" charset="0"/>
                <a:ea typeface="Calibri" panose="020F0502020204030204" pitchFamily="34" charset="0"/>
                <a:cs typeface="Times New Roman" panose="02020603050405020304" pitchFamily="18" charset="0"/>
              </a:rPr>
              <a:t>p. 11</a:t>
            </a:r>
          </a:p>
        </p:txBody>
      </p:sp>
    </p:spTree>
    <p:extLst>
      <p:ext uri="{BB962C8B-B14F-4D97-AF65-F5344CB8AC3E}">
        <p14:creationId xmlns:p14="http://schemas.microsoft.com/office/powerpoint/2010/main" val="764995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rPr>
              <a:t>Source naturelle</a:t>
            </a:r>
          </a:p>
        </p:txBody>
      </p:sp>
      <p:sp>
        <p:nvSpPr>
          <p:cNvPr id="3" name="Espace réservé du contenu 2"/>
          <p:cNvSpPr>
            <a:spLocks noGrp="1"/>
          </p:cNvSpPr>
          <p:nvPr>
            <p:ph idx="1"/>
          </p:nvPr>
        </p:nvSpPr>
        <p:spPr/>
        <p:txBody>
          <a:bodyPr>
            <a:normAutofit fontScale="92500" lnSpcReduction="10000"/>
          </a:bodyPr>
          <a:lstStyle/>
          <a:p>
            <a:r>
              <a:rPr lang="fr-CA" dirty="0">
                <a:solidFill>
                  <a:srgbClr val="002060"/>
                </a:solidFill>
              </a:rPr>
              <a:t>Rayonnement cosmique:</a:t>
            </a:r>
          </a:p>
          <a:p>
            <a:pPr lvl="1"/>
            <a:r>
              <a:rPr lang="fr-CA" dirty="0"/>
              <a:t>Intensité dépend:</a:t>
            </a:r>
          </a:p>
          <a:p>
            <a:pPr lvl="2"/>
            <a:r>
              <a:rPr lang="fr-CA" dirty="0"/>
              <a:t>De la situation géographique</a:t>
            </a:r>
          </a:p>
          <a:p>
            <a:pPr lvl="2"/>
            <a:r>
              <a:rPr lang="fr-CA" dirty="0"/>
              <a:t>De l’altitude</a:t>
            </a:r>
          </a:p>
          <a:p>
            <a:pPr lvl="3"/>
            <a:r>
              <a:rPr lang="fr-CA" dirty="0"/>
              <a:t>Intensité augmente avec l’altitude.</a:t>
            </a:r>
          </a:p>
          <a:p>
            <a:pPr lvl="3"/>
            <a:r>
              <a:rPr lang="fr-CA" dirty="0"/>
              <a:t>L’épaisseur de la couche atmosphérique diminue en altitude et laisse donc passer plus de rayons cosmiques.</a:t>
            </a:r>
          </a:p>
          <a:p>
            <a:r>
              <a:rPr lang="fr-CA" dirty="0">
                <a:solidFill>
                  <a:srgbClr val="002060"/>
                </a:solidFill>
              </a:rPr>
              <a:t>Rayonnement terrestre</a:t>
            </a:r>
          </a:p>
          <a:p>
            <a:pPr lvl="1"/>
            <a:r>
              <a:rPr lang="fr-CA" dirty="0"/>
              <a:t>« La composition de la croûte terrestre est une importante source de rayonnement. » (CCSN)</a:t>
            </a:r>
          </a:p>
          <a:p>
            <a:pPr lvl="1"/>
            <a:r>
              <a:rPr lang="fr-CA" dirty="0"/>
              <a:t>Les dépôts naturels d’uranium, de potassium et de thorium, lors de leur désintégration naturelle, émettent de petites quantités de rayonnements ionisant.</a:t>
            </a:r>
          </a:p>
          <a:p>
            <a:pPr lvl="1"/>
            <a:r>
              <a:rPr lang="fr-CA" dirty="0"/>
              <a:t>L’uranium et le thorium sont partout.</a:t>
            </a:r>
          </a:p>
          <a:p>
            <a:endParaRPr lang="fr-CA" dirty="0"/>
          </a:p>
        </p:txBody>
      </p:sp>
      <p:sp>
        <p:nvSpPr>
          <p:cNvPr id="4" name="ZoneTexte 3">
            <a:extLst>
              <a:ext uri="{FF2B5EF4-FFF2-40B4-BE49-F238E27FC236}">
                <a16:creationId xmlns:a16="http://schemas.microsoft.com/office/drawing/2014/main" id="{07CD733A-44CF-4FA3-97BF-DA9C48D179B8}"/>
              </a:ext>
            </a:extLst>
          </p:cNvPr>
          <p:cNvSpPr txBox="1"/>
          <p:nvPr/>
        </p:nvSpPr>
        <p:spPr>
          <a:xfrm>
            <a:off x="9976338" y="515815"/>
            <a:ext cx="1617785" cy="461665"/>
          </a:xfrm>
          <a:prstGeom prst="rect">
            <a:avLst/>
          </a:prstGeom>
          <a:noFill/>
        </p:spPr>
        <p:txBody>
          <a:bodyPr wrap="square" rtlCol="0">
            <a:spAutoFit/>
          </a:bodyPr>
          <a:lstStyle/>
          <a:p>
            <a:r>
              <a:rPr lang="fr-CA" sz="2400" dirty="0"/>
              <a:t>p. 5 et 6</a:t>
            </a:r>
          </a:p>
        </p:txBody>
      </p:sp>
    </p:spTree>
    <p:extLst>
      <p:ext uri="{BB962C8B-B14F-4D97-AF65-F5344CB8AC3E}">
        <p14:creationId xmlns:p14="http://schemas.microsoft.com/office/powerpoint/2010/main" val="3434351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rPr>
              <a:t>Source naturelle</a:t>
            </a:r>
          </a:p>
        </p:txBody>
      </p:sp>
      <p:sp>
        <p:nvSpPr>
          <p:cNvPr id="3" name="Espace réservé du contenu 2"/>
          <p:cNvSpPr>
            <a:spLocks noGrp="1"/>
          </p:cNvSpPr>
          <p:nvPr>
            <p:ph idx="1"/>
          </p:nvPr>
        </p:nvSpPr>
        <p:spPr/>
        <p:txBody>
          <a:bodyPr/>
          <a:lstStyle/>
          <a:p>
            <a:r>
              <a:rPr lang="fr-CA" dirty="0">
                <a:solidFill>
                  <a:srgbClr val="002060"/>
                </a:solidFill>
              </a:rPr>
              <a:t>Exposition par inhalation:</a:t>
            </a:r>
          </a:p>
          <a:p>
            <a:pPr lvl="1"/>
            <a:r>
              <a:rPr lang="fr-CA" dirty="0"/>
              <a:t>Inhalation de gaz radioactifs produits par des minéraux présents dans le sol et le substrat rocheux.</a:t>
            </a:r>
          </a:p>
          <a:p>
            <a:pPr lvl="1"/>
            <a:r>
              <a:rPr lang="fr-CA" dirty="0"/>
              <a:t>Radon: gaz radioactif incolore et inodore qui provient de la désintégration de l’uranium 238. </a:t>
            </a:r>
          </a:p>
          <a:p>
            <a:pPr lvl="2"/>
            <a:r>
              <a:rPr lang="fr-CA" dirty="0"/>
              <a:t>Peut s’accumuler dans les maisons.</a:t>
            </a:r>
          </a:p>
          <a:p>
            <a:pPr lvl="2"/>
            <a:r>
              <a:rPr lang="fr-CA" dirty="0"/>
              <a:t>Plus grande source d’exposition au rayonnement naturel.</a:t>
            </a:r>
          </a:p>
          <a:p>
            <a:r>
              <a:rPr lang="fr-CA" dirty="0">
                <a:solidFill>
                  <a:srgbClr val="002060"/>
                </a:solidFill>
              </a:rPr>
              <a:t>Exposition par ingestion:</a:t>
            </a:r>
          </a:p>
          <a:p>
            <a:pPr lvl="1"/>
            <a:r>
              <a:rPr lang="fr-CA" dirty="0"/>
              <a:t>« Des quantités négligeables de minéraux radioactifs se trouvent naturellement dans les aliments et l’eau potable. » (CCSN)</a:t>
            </a:r>
          </a:p>
          <a:p>
            <a:pPr lvl="1"/>
            <a:endParaRPr lang="fr-CA" dirty="0">
              <a:solidFill>
                <a:srgbClr val="002060"/>
              </a:solidFill>
            </a:endParaRPr>
          </a:p>
        </p:txBody>
      </p:sp>
      <p:sp>
        <p:nvSpPr>
          <p:cNvPr id="4" name="Rectangle 3">
            <a:extLst>
              <a:ext uri="{FF2B5EF4-FFF2-40B4-BE49-F238E27FC236}">
                <a16:creationId xmlns:a16="http://schemas.microsoft.com/office/drawing/2014/main" id="{86428789-84BD-4786-AB43-48FA0F502D1D}"/>
              </a:ext>
            </a:extLst>
          </p:cNvPr>
          <p:cNvSpPr/>
          <p:nvPr/>
        </p:nvSpPr>
        <p:spPr>
          <a:xfrm>
            <a:off x="10656277" y="244476"/>
            <a:ext cx="1123540" cy="470000"/>
          </a:xfrm>
          <a:prstGeom prst="rect">
            <a:avLst/>
          </a:prstGeom>
        </p:spPr>
        <p:txBody>
          <a:bodyPr wrap="square">
            <a:spAutoFit/>
          </a:bodyPr>
          <a:lstStyle/>
          <a:p>
            <a:pPr>
              <a:lnSpc>
                <a:spcPct val="107000"/>
              </a:lnSpc>
              <a:spcAft>
                <a:spcPts val="800"/>
              </a:spcAft>
            </a:pPr>
            <a:r>
              <a:rPr lang="fr-CA" sz="2400" dirty="0">
                <a:latin typeface="Calibri" panose="020F0502020204030204" pitchFamily="34" charset="0"/>
                <a:ea typeface="Calibri" panose="020F0502020204030204" pitchFamily="34" charset="0"/>
                <a:cs typeface="Times New Roman" panose="02020603050405020304" pitchFamily="18" charset="0"/>
              </a:rPr>
              <a:t>p. 6</a:t>
            </a:r>
          </a:p>
        </p:txBody>
      </p:sp>
    </p:spTree>
    <p:extLst>
      <p:ext uri="{BB962C8B-B14F-4D97-AF65-F5344CB8AC3E}">
        <p14:creationId xmlns:p14="http://schemas.microsoft.com/office/powerpoint/2010/main" val="2806439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rPr>
              <a:t>Source artificielle</a:t>
            </a:r>
          </a:p>
        </p:txBody>
      </p:sp>
      <p:sp>
        <p:nvSpPr>
          <p:cNvPr id="3" name="Espace réservé du contenu 2"/>
          <p:cNvSpPr>
            <a:spLocks noGrp="1"/>
          </p:cNvSpPr>
          <p:nvPr>
            <p:ph idx="1"/>
          </p:nvPr>
        </p:nvSpPr>
        <p:spPr>
          <a:xfrm>
            <a:off x="838202" y="1825625"/>
            <a:ext cx="6215742" cy="4351338"/>
          </a:xfrm>
        </p:spPr>
        <p:txBody>
          <a:bodyPr>
            <a:normAutofit lnSpcReduction="10000"/>
          </a:bodyPr>
          <a:lstStyle/>
          <a:p>
            <a:r>
              <a:rPr lang="fr-CA" dirty="0">
                <a:solidFill>
                  <a:srgbClr val="002060"/>
                </a:solidFill>
              </a:rPr>
              <a:t>Essais nucléaires atmosphériques:</a:t>
            </a:r>
          </a:p>
          <a:p>
            <a:pPr lvl="1"/>
            <a:r>
              <a:rPr lang="fr-CA" dirty="0"/>
              <a:t>Entraînent des rejets d’éléments radioactifs (retombées) dans l’atmosphère.</a:t>
            </a:r>
          </a:p>
          <a:p>
            <a:pPr lvl="1"/>
            <a:endParaRPr lang="fr-CA" dirty="0"/>
          </a:p>
          <a:p>
            <a:r>
              <a:rPr lang="fr-CA" dirty="0">
                <a:solidFill>
                  <a:srgbClr val="002060"/>
                </a:solidFill>
              </a:rPr>
              <a:t>Sources médicales:</a:t>
            </a:r>
          </a:p>
          <a:p>
            <a:pPr lvl="1"/>
            <a:r>
              <a:rPr lang="fr-CA" dirty="0"/>
              <a:t>Appareils à rayons X (radiographie, </a:t>
            </a:r>
            <a:r>
              <a:rPr lang="fr-CA" b="1" u="sng" dirty="0"/>
              <a:t>tomodensitométrie</a:t>
            </a:r>
            <a:r>
              <a:rPr lang="fr-CA" dirty="0"/>
              <a:t>, …).</a:t>
            </a:r>
          </a:p>
          <a:p>
            <a:pPr lvl="1"/>
            <a:r>
              <a:rPr lang="fr-CA" dirty="0"/>
              <a:t>Médecine nucléaire: isotopes radioactifs.</a:t>
            </a:r>
          </a:p>
          <a:p>
            <a:pPr lvl="1"/>
            <a:r>
              <a:rPr lang="fr-CA" dirty="0"/>
              <a:t>Sert au diagnostic et au traitement des maladies.</a:t>
            </a:r>
          </a:p>
          <a:p>
            <a:pPr lvl="1"/>
            <a:r>
              <a:rPr lang="fr-CA" b="1" dirty="0"/>
              <a:t>Plus grande source de radiation artificielle</a:t>
            </a:r>
            <a:r>
              <a:rPr lang="fr-CA" dirty="0"/>
              <a:t>.</a:t>
            </a:r>
          </a:p>
        </p:txBody>
      </p:sp>
      <p:sp>
        <p:nvSpPr>
          <p:cNvPr id="5" name="ZoneTexte 4"/>
          <p:cNvSpPr txBox="1"/>
          <p:nvPr/>
        </p:nvSpPr>
        <p:spPr>
          <a:xfrm>
            <a:off x="7711606" y="6311900"/>
            <a:ext cx="4480394" cy="276999"/>
          </a:xfrm>
          <a:prstGeom prst="rect">
            <a:avLst/>
          </a:prstGeom>
          <a:noFill/>
        </p:spPr>
        <p:txBody>
          <a:bodyPr wrap="square" rtlCol="0">
            <a:spAutoFit/>
          </a:bodyPr>
          <a:lstStyle/>
          <a:p>
            <a:r>
              <a:rPr lang="fr-CA" sz="1200" dirty="0"/>
              <a:t>Source: Étude de dose en tomodensitométrie Québec 2008, APIBQ.</a:t>
            </a:r>
          </a:p>
        </p:txBody>
      </p:sp>
      <p:pic>
        <p:nvPicPr>
          <p:cNvPr id="7" name="Image 6"/>
          <p:cNvPicPr>
            <a:picLocks noChangeAspect="1"/>
          </p:cNvPicPr>
          <p:nvPr/>
        </p:nvPicPr>
        <p:blipFill>
          <a:blip r:embed="rId3"/>
          <a:stretch>
            <a:fillRect/>
          </a:stretch>
        </p:blipFill>
        <p:spPr>
          <a:xfrm>
            <a:off x="6791305" y="2815772"/>
            <a:ext cx="5400695" cy="3361192"/>
          </a:xfrm>
          <a:prstGeom prst="rect">
            <a:avLst/>
          </a:prstGeom>
        </p:spPr>
      </p:pic>
      <p:sp>
        <p:nvSpPr>
          <p:cNvPr id="6" name="Rectangle 5">
            <a:extLst>
              <a:ext uri="{FF2B5EF4-FFF2-40B4-BE49-F238E27FC236}">
                <a16:creationId xmlns:a16="http://schemas.microsoft.com/office/drawing/2014/main" id="{E3B63B47-4AB0-4AFC-B596-638499AB274B}"/>
              </a:ext>
            </a:extLst>
          </p:cNvPr>
          <p:cNvSpPr/>
          <p:nvPr/>
        </p:nvSpPr>
        <p:spPr>
          <a:xfrm>
            <a:off x="10656277" y="244476"/>
            <a:ext cx="1123540" cy="470000"/>
          </a:xfrm>
          <a:prstGeom prst="rect">
            <a:avLst/>
          </a:prstGeom>
        </p:spPr>
        <p:txBody>
          <a:bodyPr wrap="square">
            <a:spAutoFit/>
          </a:bodyPr>
          <a:lstStyle/>
          <a:p>
            <a:pPr>
              <a:lnSpc>
                <a:spcPct val="107000"/>
              </a:lnSpc>
              <a:spcAft>
                <a:spcPts val="800"/>
              </a:spcAft>
            </a:pPr>
            <a:r>
              <a:rPr lang="fr-CA" sz="2400" dirty="0">
                <a:latin typeface="Calibri" panose="020F0502020204030204" pitchFamily="34" charset="0"/>
                <a:ea typeface="Calibri" panose="020F0502020204030204" pitchFamily="34" charset="0"/>
                <a:cs typeface="Times New Roman" panose="02020603050405020304" pitchFamily="18" charset="0"/>
              </a:rPr>
              <a:t>p. 8</a:t>
            </a:r>
          </a:p>
        </p:txBody>
      </p:sp>
    </p:spTree>
    <p:extLst>
      <p:ext uri="{BB962C8B-B14F-4D97-AF65-F5344CB8AC3E}">
        <p14:creationId xmlns:p14="http://schemas.microsoft.com/office/powerpoint/2010/main" val="3267100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rPr>
              <a:t>Source artificielle</a:t>
            </a:r>
          </a:p>
        </p:txBody>
      </p:sp>
      <p:sp>
        <p:nvSpPr>
          <p:cNvPr id="3" name="Espace réservé du contenu 2"/>
          <p:cNvSpPr>
            <a:spLocks noGrp="1"/>
          </p:cNvSpPr>
          <p:nvPr>
            <p:ph idx="1"/>
          </p:nvPr>
        </p:nvSpPr>
        <p:spPr/>
        <p:txBody>
          <a:bodyPr/>
          <a:lstStyle/>
          <a:p>
            <a:r>
              <a:rPr lang="fr-CA" dirty="0">
                <a:solidFill>
                  <a:srgbClr val="002060"/>
                </a:solidFill>
              </a:rPr>
              <a:t>Sources industrielles:</a:t>
            </a:r>
          </a:p>
          <a:p>
            <a:pPr lvl="1"/>
            <a:r>
              <a:rPr lang="fr-CA" dirty="0"/>
              <a:t>Détecteurs de fumée</a:t>
            </a:r>
          </a:p>
          <a:p>
            <a:pPr lvl="1"/>
            <a:r>
              <a:rPr lang="fr-CA" dirty="0"/>
              <a:t>Panneaux fluorescents…</a:t>
            </a:r>
          </a:p>
          <a:p>
            <a:pPr lvl="1"/>
            <a:endParaRPr lang="fr-CA" dirty="0"/>
          </a:p>
          <a:p>
            <a:r>
              <a:rPr lang="fr-CA" dirty="0">
                <a:solidFill>
                  <a:srgbClr val="002060"/>
                </a:solidFill>
              </a:rPr>
              <a:t>Déchets radioactifs:</a:t>
            </a:r>
          </a:p>
          <a:p>
            <a:pPr lvl="1"/>
            <a:r>
              <a:rPr lang="fr-CA" dirty="0"/>
              <a:t>Centrales nucléaires</a:t>
            </a:r>
          </a:p>
          <a:p>
            <a:pPr lvl="1"/>
            <a:r>
              <a:rPr lang="fr-CA" dirty="0"/>
              <a:t>Mines d’uranium</a:t>
            </a:r>
          </a:p>
        </p:txBody>
      </p:sp>
      <p:sp>
        <p:nvSpPr>
          <p:cNvPr id="4" name="Rectangle 3">
            <a:extLst>
              <a:ext uri="{FF2B5EF4-FFF2-40B4-BE49-F238E27FC236}">
                <a16:creationId xmlns:a16="http://schemas.microsoft.com/office/drawing/2014/main" id="{36A5FDA5-6AAE-444E-8C5F-5E3AE14B6837}"/>
              </a:ext>
            </a:extLst>
          </p:cNvPr>
          <p:cNvSpPr/>
          <p:nvPr/>
        </p:nvSpPr>
        <p:spPr>
          <a:xfrm>
            <a:off x="10374923" y="244476"/>
            <a:ext cx="1404894" cy="470000"/>
          </a:xfrm>
          <a:prstGeom prst="rect">
            <a:avLst/>
          </a:prstGeom>
        </p:spPr>
        <p:txBody>
          <a:bodyPr wrap="square">
            <a:spAutoFit/>
          </a:bodyPr>
          <a:lstStyle/>
          <a:p>
            <a:pPr>
              <a:lnSpc>
                <a:spcPct val="107000"/>
              </a:lnSpc>
              <a:spcAft>
                <a:spcPts val="800"/>
              </a:spcAft>
            </a:pPr>
            <a:r>
              <a:rPr lang="fr-CA" sz="2400" dirty="0">
                <a:latin typeface="Calibri" panose="020F0502020204030204" pitchFamily="34" charset="0"/>
                <a:ea typeface="Calibri" panose="020F0502020204030204" pitchFamily="34" charset="0"/>
                <a:cs typeface="Times New Roman" panose="02020603050405020304" pitchFamily="18" charset="0"/>
              </a:rPr>
              <a:t>p. 8 et 9</a:t>
            </a:r>
          </a:p>
        </p:txBody>
      </p:sp>
    </p:spTree>
    <p:extLst>
      <p:ext uri="{BB962C8B-B14F-4D97-AF65-F5344CB8AC3E}">
        <p14:creationId xmlns:p14="http://schemas.microsoft.com/office/powerpoint/2010/main" val="1963799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xemples de doses de rayonnement"/>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4948" b="5361"/>
          <a:stretch/>
        </p:blipFill>
        <p:spPr bwMode="auto">
          <a:xfrm>
            <a:off x="1413516" y="319314"/>
            <a:ext cx="8674325" cy="631371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612571" y="6581001"/>
            <a:ext cx="7619999" cy="276999"/>
          </a:xfrm>
          <a:prstGeom prst="rect">
            <a:avLst/>
          </a:prstGeom>
        </p:spPr>
        <p:txBody>
          <a:bodyPr wrap="square">
            <a:spAutoFit/>
          </a:bodyPr>
          <a:lstStyle/>
          <a:p>
            <a:r>
              <a:rPr lang="fr-CA" sz="1200" dirty="0"/>
              <a:t>Source: https://nuclearsafety.gc.ca/fra/resources/radiation/introduction-to-radiation/radiation-doses.cfm#5</a:t>
            </a:r>
          </a:p>
        </p:txBody>
      </p:sp>
      <p:sp>
        <p:nvSpPr>
          <p:cNvPr id="5" name="Rectangle 4">
            <a:extLst>
              <a:ext uri="{FF2B5EF4-FFF2-40B4-BE49-F238E27FC236}">
                <a16:creationId xmlns:a16="http://schemas.microsoft.com/office/drawing/2014/main" id="{ABC7BE86-1E9F-4294-A488-825432CF029C}"/>
              </a:ext>
            </a:extLst>
          </p:cNvPr>
          <p:cNvSpPr/>
          <p:nvPr/>
        </p:nvSpPr>
        <p:spPr>
          <a:xfrm>
            <a:off x="10656277" y="244476"/>
            <a:ext cx="1123540" cy="470000"/>
          </a:xfrm>
          <a:prstGeom prst="rect">
            <a:avLst/>
          </a:prstGeom>
        </p:spPr>
        <p:txBody>
          <a:bodyPr wrap="square">
            <a:spAutoFit/>
          </a:bodyPr>
          <a:lstStyle/>
          <a:p>
            <a:pPr>
              <a:lnSpc>
                <a:spcPct val="107000"/>
              </a:lnSpc>
              <a:spcAft>
                <a:spcPts val="800"/>
              </a:spcAft>
            </a:pPr>
            <a:r>
              <a:rPr lang="fr-CA" sz="2400" dirty="0">
                <a:latin typeface="Calibri" panose="020F0502020204030204" pitchFamily="34" charset="0"/>
                <a:ea typeface="Calibri" panose="020F0502020204030204" pitchFamily="34" charset="0"/>
                <a:cs typeface="Times New Roman" panose="02020603050405020304" pitchFamily="18" charset="0"/>
              </a:rPr>
              <a:t>p. 11</a:t>
            </a:r>
          </a:p>
        </p:txBody>
      </p:sp>
    </p:spTree>
    <p:extLst>
      <p:ext uri="{BB962C8B-B14F-4D97-AF65-F5344CB8AC3E}">
        <p14:creationId xmlns:p14="http://schemas.microsoft.com/office/powerpoint/2010/main" val="336739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rPr>
              <a:t>Références</a:t>
            </a:r>
          </a:p>
        </p:txBody>
      </p:sp>
      <p:sp>
        <p:nvSpPr>
          <p:cNvPr id="3" name="Espace réservé du contenu 2"/>
          <p:cNvSpPr>
            <a:spLocks noGrp="1"/>
          </p:cNvSpPr>
          <p:nvPr>
            <p:ph idx="1"/>
          </p:nvPr>
        </p:nvSpPr>
        <p:spPr/>
        <p:txBody>
          <a:bodyPr>
            <a:normAutofit/>
          </a:bodyPr>
          <a:lstStyle/>
          <a:p>
            <a:r>
              <a:rPr lang="fr-CA" dirty="0"/>
              <a:t>Étude de dose en tomodensitométrie Québec 2008, APIBQ.</a:t>
            </a:r>
            <a:endParaRPr lang="fr-CA" dirty="0">
              <a:hlinkClick r:id="rId2"/>
            </a:endParaRPr>
          </a:p>
          <a:p>
            <a:r>
              <a:rPr lang="fr-CA" dirty="0">
                <a:hlinkClick r:id="rId3"/>
              </a:rPr>
              <a:t>https://www.laradioactivite.com/site/pages/lephenomenedionisation.htm</a:t>
            </a:r>
            <a:endParaRPr lang="fr-CA" dirty="0"/>
          </a:p>
          <a:p>
            <a:r>
              <a:rPr lang="fr-CA" dirty="0"/>
              <a:t>Larousse.fr</a:t>
            </a:r>
          </a:p>
          <a:p>
            <a:r>
              <a:rPr lang="fr-CA" dirty="0">
                <a:hlinkClick r:id="rId4"/>
              </a:rPr>
              <a:t>https://nuclearsafety.gc.ca/fra/resources/radiation/introduction-to-radiation/types-and-sources-of-radiation.cfm</a:t>
            </a:r>
            <a:endParaRPr lang="fr-CA" dirty="0"/>
          </a:p>
          <a:p>
            <a:r>
              <a:rPr lang="fr-CA" dirty="0">
                <a:hlinkClick r:id="rId5"/>
              </a:rPr>
              <a:t>https://nuclearsafety.gc.ca/fra/resources/radiation/introduction-to-radiation/radiation-doses.cfm#5</a:t>
            </a:r>
            <a:endParaRPr lang="fr-CA" dirty="0"/>
          </a:p>
          <a:p>
            <a:endParaRPr lang="fr-CA" dirty="0"/>
          </a:p>
        </p:txBody>
      </p:sp>
    </p:spTree>
    <p:extLst>
      <p:ext uri="{BB962C8B-B14F-4D97-AF65-F5344CB8AC3E}">
        <p14:creationId xmlns:p14="http://schemas.microsoft.com/office/powerpoint/2010/main" val="1462170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rPr>
              <a:t>2 types de rayonnement</a:t>
            </a:r>
          </a:p>
        </p:txBody>
      </p:sp>
      <p:sp>
        <p:nvSpPr>
          <p:cNvPr id="3" name="Espace réservé du contenu 2"/>
          <p:cNvSpPr>
            <a:spLocks noGrp="1"/>
          </p:cNvSpPr>
          <p:nvPr>
            <p:ph idx="1"/>
          </p:nvPr>
        </p:nvSpPr>
        <p:spPr/>
        <p:txBody>
          <a:bodyPr/>
          <a:lstStyle/>
          <a:p>
            <a:r>
              <a:rPr lang="fr-CA" b="1" dirty="0"/>
              <a:t>Ionisant</a:t>
            </a:r>
          </a:p>
          <a:p>
            <a:r>
              <a:rPr lang="fr-CA" dirty="0"/>
              <a:t>Non ionisant</a:t>
            </a:r>
          </a:p>
        </p:txBody>
      </p:sp>
      <p:pic>
        <p:nvPicPr>
          <p:cNvPr id="1026" name="Picture 2" descr="https://www.laradioactivite.com/site/images/ionisation_atom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2500" y="1574576"/>
            <a:ext cx="4691300" cy="466135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662500" y="6239330"/>
            <a:ext cx="4691300" cy="523220"/>
          </a:xfrm>
          <a:prstGeom prst="rect">
            <a:avLst/>
          </a:prstGeom>
        </p:spPr>
        <p:txBody>
          <a:bodyPr wrap="square">
            <a:spAutoFit/>
          </a:bodyPr>
          <a:lstStyle/>
          <a:p>
            <a:r>
              <a:rPr lang="fr-CA" sz="1400" dirty="0" err="1"/>
              <a:t>Source:https</a:t>
            </a:r>
            <a:r>
              <a:rPr lang="fr-CA" sz="1400" dirty="0"/>
              <a:t>://www.laradioactivite.com/site/pages/lephenomenedionisation.htm</a:t>
            </a:r>
          </a:p>
        </p:txBody>
      </p:sp>
      <p:sp>
        <p:nvSpPr>
          <p:cNvPr id="6" name="Rectangle 5">
            <a:extLst>
              <a:ext uri="{FF2B5EF4-FFF2-40B4-BE49-F238E27FC236}">
                <a16:creationId xmlns:a16="http://schemas.microsoft.com/office/drawing/2014/main" id="{8F433751-5A7E-4EF6-B83E-EE15ABF9C101}"/>
              </a:ext>
            </a:extLst>
          </p:cNvPr>
          <p:cNvSpPr/>
          <p:nvPr/>
        </p:nvSpPr>
        <p:spPr>
          <a:xfrm>
            <a:off x="10656277" y="244476"/>
            <a:ext cx="1123540" cy="470000"/>
          </a:xfrm>
          <a:prstGeom prst="rect">
            <a:avLst/>
          </a:prstGeom>
        </p:spPr>
        <p:txBody>
          <a:bodyPr wrap="square">
            <a:spAutoFit/>
          </a:bodyPr>
          <a:lstStyle/>
          <a:p>
            <a:pPr>
              <a:lnSpc>
                <a:spcPct val="107000"/>
              </a:lnSpc>
              <a:spcAft>
                <a:spcPts val="800"/>
              </a:spcAft>
            </a:pPr>
            <a:r>
              <a:rPr lang="fr-CA" sz="2400" dirty="0">
                <a:latin typeface="Calibri" panose="020F0502020204030204" pitchFamily="34" charset="0"/>
                <a:ea typeface="Calibri" panose="020F0502020204030204" pitchFamily="34" charset="0"/>
                <a:cs typeface="Times New Roman" panose="02020603050405020304" pitchFamily="18" charset="0"/>
              </a:rPr>
              <a:t>p. 1</a:t>
            </a:r>
          </a:p>
        </p:txBody>
      </p:sp>
    </p:spTree>
    <p:extLst>
      <p:ext uri="{BB962C8B-B14F-4D97-AF65-F5344CB8AC3E}">
        <p14:creationId xmlns:p14="http://schemas.microsoft.com/office/powerpoint/2010/main" val="3992681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rPr>
              <a:t>Rayonnement ionisants</a:t>
            </a:r>
          </a:p>
        </p:txBody>
      </p:sp>
      <p:sp>
        <p:nvSpPr>
          <p:cNvPr id="3" name="Espace réservé du contenu 2"/>
          <p:cNvSpPr>
            <a:spLocks noGrp="1"/>
          </p:cNvSpPr>
          <p:nvPr>
            <p:ph idx="1"/>
          </p:nvPr>
        </p:nvSpPr>
        <p:spPr/>
        <p:txBody>
          <a:bodyPr/>
          <a:lstStyle/>
          <a:p>
            <a:r>
              <a:rPr lang="fr-CA" dirty="0"/>
              <a:t>Corpusculaires</a:t>
            </a:r>
          </a:p>
          <a:p>
            <a:pPr lvl="1"/>
            <a:r>
              <a:rPr lang="fr-CA" dirty="0"/>
              <a:t>Particules qui se déplacent à grande vitesse.</a:t>
            </a:r>
          </a:p>
          <a:p>
            <a:pPr lvl="1"/>
            <a:r>
              <a:rPr lang="fr-CA" dirty="0"/>
              <a:t>Peuvent être chargées ou non.</a:t>
            </a:r>
          </a:p>
          <a:p>
            <a:pPr lvl="1"/>
            <a:r>
              <a:rPr lang="fr-CA" dirty="0"/>
              <a:t>Alpha, bêta, neutrons</a:t>
            </a:r>
          </a:p>
          <a:p>
            <a:pPr marL="457200" lvl="1" indent="0">
              <a:buNone/>
            </a:pPr>
            <a:endParaRPr lang="fr-CA" sz="1600" dirty="0"/>
          </a:p>
          <a:p>
            <a:r>
              <a:rPr lang="fr-CA" dirty="0"/>
              <a:t>Non-corpusculaires ou électromagnétiques</a:t>
            </a:r>
          </a:p>
          <a:p>
            <a:pPr lvl="1"/>
            <a:r>
              <a:rPr lang="fr-CA" dirty="0"/>
              <a:t>Sans masse ni charge.</a:t>
            </a:r>
          </a:p>
          <a:p>
            <a:pPr lvl="1"/>
            <a:r>
              <a:rPr lang="fr-CA" dirty="0"/>
              <a:t>Voyagent à la vitesse de la lumière</a:t>
            </a:r>
          </a:p>
          <a:p>
            <a:pPr lvl="1"/>
            <a:r>
              <a:rPr lang="fr-CA" dirty="0"/>
              <a:t>Sous forme d’onde</a:t>
            </a:r>
          </a:p>
          <a:p>
            <a:pPr lvl="1"/>
            <a:r>
              <a:rPr lang="fr-CA" dirty="0"/>
              <a:t>Gamma, rayons X</a:t>
            </a:r>
          </a:p>
        </p:txBody>
      </p:sp>
      <p:sp>
        <p:nvSpPr>
          <p:cNvPr id="4" name="ZoneTexte 3"/>
          <p:cNvSpPr txBox="1"/>
          <p:nvPr/>
        </p:nvSpPr>
        <p:spPr>
          <a:xfrm>
            <a:off x="1931043" y="5896401"/>
            <a:ext cx="8329914" cy="830997"/>
          </a:xfrm>
          <a:prstGeom prst="rect">
            <a:avLst/>
          </a:prstGeom>
          <a:noFill/>
          <a:ln w="19050">
            <a:solidFill>
              <a:schemeClr val="accent1"/>
            </a:solidFill>
          </a:ln>
        </p:spPr>
        <p:txBody>
          <a:bodyPr wrap="square" rtlCol="0">
            <a:spAutoFit/>
          </a:bodyPr>
          <a:lstStyle/>
          <a:p>
            <a:pPr algn="ctr"/>
            <a:r>
              <a:rPr lang="fr-CA" sz="2400" dirty="0"/>
              <a:t>Le déplacement et l’absorption des rayonnements électromagnétiques diffèrent des rayonnements corpusculaires.</a:t>
            </a:r>
          </a:p>
        </p:txBody>
      </p:sp>
      <p:pic>
        <p:nvPicPr>
          <p:cNvPr id="6" name="Image 5"/>
          <p:cNvPicPr>
            <a:picLocks noChangeAspect="1"/>
          </p:cNvPicPr>
          <p:nvPr/>
        </p:nvPicPr>
        <p:blipFill>
          <a:blip r:embed="rId2"/>
          <a:stretch>
            <a:fillRect/>
          </a:stretch>
        </p:blipFill>
        <p:spPr>
          <a:xfrm>
            <a:off x="4465939" y="5165078"/>
            <a:ext cx="2931310" cy="430666"/>
          </a:xfrm>
          <a:prstGeom prst="rect">
            <a:avLst/>
          </a:prstGeom>
        </p:spPr>
      </p:pic>
    </p:spTree>
    <p:extLst>
      <p:ext uri="{BB962C8B-B14F-4D97-AF65-F5344CB8AC3E}">
        <p14:creationId xmlns:p14="http://schemas.microsoft.com/office/powerpoint/2010/main" val="3813588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rPr>
              <a:t>Radiation corpusculaire</a:t>
            </a:r>
          </a:p>
        </p:txBody>
      </p:sp>
      <p:sp>
        <p:nvSpPr>
          <p:cNvPr id="3" name="Espace réservé du contenu 2"/>
          <p:cNvSpPr>
            <a:spLocks noGrp="1"/>
          </p:cNvSpPr>
          <p:nvPr>
            <p:ph idx="1"/>
          </p:nvPr>
        </p:nvSpPr>
        <p:spPr/>
        <p:txBody>
          <a:bodyPr/>
          <a:lstStyle/>
          <a:p>
            <a:r>
              <a:rPr lang="fr-CA" dirty="0"/>
              <a:t>Particule alpha (ɑ)</a:t>
            </a:r>
          </a:p>
          <a:p>
            <a:pPr lvl="1"/>
            <a:r>
              <a:rPr lang="fr-CA" dirty="0"/>
              <a:t>Grande taille.</a:t>
            </a:r>
          </a:p>
          <a:p>
            <a:pPr lvl="1"/>
            <a:r>
              <a:rPr lang="fr-CA" dirty="0"/>
              <a:t>Forte charge positive.</a:t>
            </a:r>
          </a:p>
          <a:p>
            <a:pPr lvl="1"/>
            <a:r>
              <a:rPr lang="fr-CA" dirty="0"/>
              <a:t>Constituée de 2 protons et 2 neutrons.</a:t>
            </a:r>
          </a:p>
          <a:p>
            <a:pPr lvl="1"/>
            <a:r>
              <a:rPr lang="fr-CA" dirty="0"/>
              <a:t>Se produit majoritairement dans les noyaux des éléments les plus lourds (numéro atomique élevé).</a:t>
            </a:r>
          </a:p>
          <a:p>
            <a:pPr lvl="1"/>
            <a:r>
              <a:rPr lang="fr-CA" dirty="0"/>
              <a:t>Se déplace lentement en abandonnant son énergie sur une courte trajectoire.</a:t>
            </a:r>
          </a:p>
          <a:p>
            <a:pPr lvl="1"/>
            <a:r>
              <a:rPr lang="fr-CA" dirty="0"/>
              <a:t>Très peu pénétrante: arrêtée par une feuille de papier (ne peut donc pas traverser la peau).</a:t>
            </a:r>
          </a:p>
        </p:txBody>
      </p:sp>
      <p:pic>
        <p:nvPicPr>
          <p:cNvPr id="4" name="Image 3"/>
          <p:cNvPicPr>
            <a:picLocks noChangeAspect="1"/>
          </p:cNvPicPr>
          <p:nvPr/>
        </p:nvPicPr>
        <p:blipFill>
          <a:blip r:embed="rId2"/>
          <a:stretch>
            <a:fillRect/>
          </a:stretch>
        </p:blipFill>
        <p:spPr>
          <a:xfrm>
            <a:off x="8310753" y="1730265"/>
            <a:ext cx="1280432" cy="1280432"/>
          </a:xfrm>
          <a:prstGeom prst="rect">
            <a:avLst/>
          </a:prstGeom>
        </p:spPr>
      </p:pic>
      <p:sp>
        <p:nvSpPr>
          <p:cNvPr id="5" name="Rectangle 4"/>
          <p:cNvSpPr/>
          <p:nvPr/>
        </p:nvSpPr>
        <p:spPr>
          <a:xfrm>
            <a:off x="8142514" y="3010697"/>
            <a:ext cx="3890930" cy="430887"/>
          </a:xfrm>
          <a:prstGeom prst="rect">
            <a:avLst/>
          </a:prstGeom>
        </p:spPr>
        <p:txBody>
          <a:bodyPr wrap="square">
            <a:spAutoFit/>
          </a:bodyPr>
          <a:lstStyle/>
          <a:p>
            <a:r>
              <a:rPr lang="fr-CA" sz="1100" dirty="0" err="1"/>
              <a:t>Source:https</a:t>
            </a:r>
            <a:r>
              <a:rPr lang="fr-CA" sz="1100" dirty="0"/>
              <a:t>://nuclearsafety.gc.ca/fra/resources/radiation/introduction-to-radiation/types-and-sources-of-radiation.cfm</a:t>
            </a:r>
          </a:p>
        </p:txBody>
      </p:sp>
    </p:spTree>
    <p:extLst>
      <p:ext uri="{BB962C8B-B14F-4D97-AF65-F5344CB8AC3E}">
        <p14:creationId xmlns:p14="http://schemas.microsoft.com/office/powerpoint/2010/main" val="4173256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rPr>
              <a:t>Radiation corpusculaire</a:t>
            </a:r>
          </a:p>
        </p:txBody>
      </p:sp>
      <p:sp>
        <p:nvSpPr>
          <p:cNvPr id="3" name="Espace réservé du contenu 2"/>
          <p:cNvSpPr>
            <a:spLocks noGrp="1"/>
          </p:cNvSpPr>
          <p:nvPr>
            <p:ph idx="1"/>
          </p:nvPr>
        </p:nvSpPr>
        <p:spPr/>
        <p:txBody>
          <a:bodyPr/>
          <a:lstStyle/>
          <a:p>
            <a:r>
              <a:rPr lang="fr-CA" dirty="0"/>
              <a:t>Particule bêta:</a:t>
            </a:r>
          </a:p>
          <a:p>
            <a:pPr lvl="1"/>
            <a:r>
              <a:rPr lang="fr-CA" dirty="0"/>
              <a:t>Particule négative.</a:t>
            </a:r>
          </a:p>
          <a:p>
            <a:pPr lvl="1"/>
            <a:r>
              <a:rPr lang="fr-CA" dirty="0"/>
              <a:t>Plus pénétrante que la particule alpha.</a:t>
            </a:r>
          </a:p>
          <a:p>
            <a:pPr lvl="1"/>
            <a:r>
              <a:rPr lang="fr-CA" dirty="0"/>
              <a:t>Se produit lorsqu'un neutron se transforme en proton au sein d'un noyau instable, ce qui est accompagné par l'</a:t>
            </a:r>
            <a:r>
              <a:rPr lang="fr-CA" b="1" dirty="0"/>
              <a:t>émission d'une particule de charge négative</a:t>
            </a:r>
            <a:r>
              <a:rPr lang="fr-CA" dirty="0"/>
              <a:t>: un électron.</a:t>
            </a:r>
          </a:p>
          <a:p>
            <a:pPr lvl="1"/>
            <a:r>
              <a:rPr lang="fr-CA" dirty="0"/>
              <a:t>Parcoure plusieurs mètres dans l’air et 1 à 2 cm dans les tissus vivants.</a:t>
            </a:r>
          </a:p>
        </p:txBody>
      </p:sp>
    </p:spTree>
    <p:extLst>
      <p:ext uri="{BB962C8B-B14F-4D97-AF65-F5344CB8AC3E}">
        <p14:creationId xmlns:p14="http://schemas.microsoft.com/office/powerpoint/2010/main" val="1347056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rPr>
              <a:t>Radiation corpusculaire</a:t>
            </a:r>
            <a:endParaRPr lang="fr-CA" dirty="0"/>
          </a:p>
        </p:txBody>
      </p:sp>
      <p:sp>
        <p:nvSpPr>
          <p:cNvPr id="3" name="Espace réservé du contenu 2"/>
          <p:cNvSpPr>
            <a:spLocks noGrp="1"/>
          </p:cNvSpPr>
          <p:nvPr>
            <p:ph idx="1"/>
          </p:nvPr>
        </p:nvSpPr>
        <p:spPr/>
        <p:txBody>
          <a:bodyPr/>
          <a:lstStyle/>
          <a:p>
            <a:r>
              <a:rPr lang="fr-CA" dirty="0"/>
              <a:t>Neutron</a:t>
            </a:r>
          </a:p>
          <a:p>
            <a:pPr lvl="1"/>
            <a:r>
              <a:rPr lang="fr-CA" dirty="0"/>
              <a:t>« Se produit lorsque des neutrons sont éjectés du noyau par fission nucléaire et par d’autres processus ». (CCSN)</a:t>
            </a:r>
          </a:p>
          <a:p>
            <a:pPr lvl="2"/>
            <a:r>
              <a:rPr lang="fr-CA" dirty="0"/>
              <a:t>Exemple: réaction nucléaire.</a:t>
            </a:r>
          </a:p>
        </p:txBody>
      </p:sp>
      <p:sp>
        <p:nvSpPr>
          <p:cNvPr id="4" name="Rectangle 3">
            <a:extLst>
              <a:ext uri="{FF2B5EF4-FFF2-40B4-BE49-F238E27FC236}">
                <a16:creationId xmlns:a16="http://schemas.microsoft.com/office/drawing/2014/main" id="{31499285-73BC-4A4C-BAD4-BB2E4149601E}"/>
              </a:ext>
            </a:extLst>
          </p:cNvPr>
          <p:cNvSpPr/>
          <p:nvPr/>
        </p:nvSpPr>
        <p:spPr>
          <a:xfrm>
            <a:off x="10656277" y="244476"/>
            <a:ext cx="1123540" cy="470000"/>
          </a:xfrm>
          <a:prstGeom prst="rect">
            <a:avLst/>
          </a:prstGeom>
        </p:spPr>
        <p:txBody>
          <a:bodyPr wrap="square">
            <a:spAutoFit/>
          </a:bodyPr>
          <a:lstStyle/>
          <a:p>
            <a:pPr>
              <a:lnSpc>
                <a:spcPct val="107000"/>
              </a:lnSpc>
              <a:spcAft>
                <a:spcPts val="800"/>
              </a:spcAft>
            </a:pPr>
            <a:r>
              <a:rPr lang="fr-CA" sz="2400" dirty="0">
                <a:latin typeface="Calibri" panose="020F0502020204030204" pitchFamily="34" charset="0"/>
                <a:ea typeface="Calibri" panose="020F0502020204030204" pitchFamily="34" charset="0"/>
                <a:cs typeface="Times New Roman" panose="02020603050405020304" pitchFamily="18" charset="0"/>
              </a:rPr>
              <a:t>p. 2</a:t>
            </a:r>
          </a:p>
        </p:txBody>
      </p:sp>
    </p:spTree>
    <p:extLst>
      <p:ext uri="{BB962C8B-B14F-4D97-AF65-F5344CB8AC3E}">
        <p14:creationId xmlns:p14="http://schemas.microsoft.com/office/powerpoint/2010/main" val="259209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rPr>
              <a:t>Radiation électromagnétique</a:t>
            </a:r>
          </a:p>
        </p:txBody>
      </p:sp>
      <p:sp>
        <p:nvSpPr>
          <p:cNvPr id="3" name="Espace réservé du contenu 2"/>
          <p:cNvSpPr>
            <a:spLocks noGrp="1"/>
          </p:cNvSpPr>
          <p:nvPr>
            <p:ph idx="1"/>
          </p:nvPr>
        </p:nvSpPr>
        <p:spPr>
          <a:xfrm>
            <a:off x="838200" y="1825625"/>
            <a:ext cx="6812666" cy="4351338"/>
          </a:xfrm>
        </p:spPr>
        <p:txBody>
          <a:bodyPr/>
          <a:lstStyle/>
          <a:p>
            <a:r>
              <a:rPr lang="fr-CA" dirty="0"/>
              <a:t>Rayonnement gamma:</a:t>
            </a:r>
          </a:p>
          <a:p>
            <a:pPr lvl="1"/>
            <a:r>
              <a:rPr lang="fr-CA" dirty="0"/>
              <a:t>Rayonnement électromagnétique.</a:t>
            </a:r>
          </a:p>
          <a:p>
            <a:pPr lvl="1"/>
            <a:r>
              <a:rPr lang="fr-CA" dirty="0"/>
              <a:t>Sans masse ni charge.</a:t>
            </a:r>
          </a:p>
          <a:p>
            <a:pPr lvl="1"/>
            <a:r>
              <a:rPr lang="fr-CA" dirty="0"/>
              <a:t>Généralement émis immédiatement après l’éjection d’une particule alpha ou bêta</a:t>
            </a:r>
          </a:p>
          <a:p>
            <a:pPr lvl="1"/>
            <a:r>
              <a:rPr lang="fr-CA" dirty="0"/>
              <a:t>Grande capacité à traverser la matière.</a:t>
            </a:r>
          </a:p>
          <a:p>
            <a:pPr lvl="2"/>
            <a:r>
              <a:rPr lang="fr-CA" dirty="0"/>
              <a:t>Traverse le corps humain, mais est absorbé par des matériaux denses (béton, plomb).</a:t>
            </a:r>
          </a:p>
          <a:p>
            <a:pPr marL="457200" lvl="1" indent="0">
              <a:buNone/>
            </a:pPr>
            <a:endParaRPr lang="fr-CA" dirty="0"/>
          </a:p>
        </p:txBody>
      </p:sp>
      <p:pic>
        <p:nvPicPr>
          <p:cNvPr id="2050" name="Picture 2" descr="File:Gammadecay-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5345" y="1979271"/>
            <a:ext cx="3578455" cy="353670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775345" y="5650913"/>
            <a:ext cx="3578456" cy="600164"/>
          </a:xfrm>
          <a:prstGeom prst="rect">
            <a:avLst/>
          </a:prstGeom>
        </p:spPr>
        <p:txBody>
          <a:bodyPr wrap="square">
            <a:spAutoFit/>
          </a:bodyPr>
          <a:lstStyle/>
          <a:p>
            <a:r>
              <a:rPr lang="fr-CA" sz="1100" dirty="0"/>
              <a:t>Source: https://commons.wikimedia.org/wiki/File:Gammadecay-1.jpg</a:t>
            </a:r>
          </a:p>
        </p:txBody>
      </p:sp>
    </p:spTree>
    <p:extLst>
      <p:ext uri="{BB962C8B-B14F-4D97-AF65-F5344CB8AC3E}">
        <p14:creationId xmlns:p14="http://schemas.microsoft.com/office/powerpoint/2010/main" val="3981474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rPr>
              <a:t>Radiation électromagnétique</a:t>
            </a:r>
            <a:endParaRPr lang="fr-CA" dirty="0"/>
          </a:p>
        </p:txBody>
      </p:sp>
      <p:sp>
        <p:nvSpPr>
          <p:cNvPr id="3" name="Espace réservé du contenu 2"/>
          <p:cNvSpPr>
            <a:spLocks noGrp="1"/>
          </p:cNvSpPr>
          <p:nvPr>
            <p:ph idx="1"/>
          </p:nvPr>
        </p:nvSpPr>
        <p:spPr/>
        <p:txBody>
          <a:bodyPr/>
          <a:lstStyle/>
          <a:p>
            <a:r>
              <a:rPr lang="fr-CA" dirty="0"/>
              <a:t>Rayons X (se comparent aux rayons gamma):</a:t>
            </a:r>
          </a:p>
          <a:p>
            <a:pPr lvl="1"/>
            <a:r>
              <a:rPr lang="fr-CA" dirty="0"/>
              <a:t>Rayonnement électromagnétique.</a:t>
            </a:r>
          </a:p>
          <a:p>
            <a:pPr lvl="1"/>
            <a:r>
              <a:rPr lang="fr-CA" dirty="0"/>
              <a:t>Sans masse ni charge.</a:t>
            </a:r>
          </a:p>
          <a:p>
            <a:pPr lvl="1"/>
            <a:r>
              <a:rPr lang="fr-CA" b="1" dirty="0"/>
              <a:t>Surtout produits artificiellement</a:t>
            </a:r>
            <a:r>
              <a:rPr lang="fr-CA" dirty="0"/>
              <a:t>: freinage d’un électron se déplaçant rapidement.</a:t>
            </a:r>
          </a:p>
          <a:p>
            <a:pPr lvl="1"/>
            <a:r>
              <a:rPr lang="fr-CA" dirty="0"/>
              <a:t>Grande capacité à traverser la matière</a:t>
            </a:r>
          </a:p>
          <a:p>
            <a:pPr lvl="2"/>
            <a:r>
              <a:rPr lang="fr-CA" dirty="0"/>
              <a:t>Traverse le corps humain, mais est absorbé par des matériaux denses (béton, plomb).</a:t>
            </a:r>
          </a:p>
          <a:p>
            <a:pPr lvl="2"/>
            <a:endParaRPr lang="fr-CA" dirty="0"/>
          </a:p>
          <a:p>
            <a:pPr lvl="1"/>
            <a:endParaRPr lang="fr-CA" dirty="0"/>
          </a:p>
        </p:txBody>
      </p:sp>
    </p:spTree>
    <p:extLst>
      <p:ext uri="{BB962C8B-B14F-4D97-AF65-F5344CB8AC3E}">
        <p14:creationId xmlns:p14="http://schemas.microsoft.com/office/powerpoint/2010/main" val="2193560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B050"/>
                </a:solidFill>
              </a:rPr>
              <a:t>Pouvoir de pénétration des rayonnements</a:t>
            </a:r>
          </a:p>
        </p:txBody>
      </p:sp>
      <p:pic>
        <p:nvPicPr>
          <p:cNvPr id="2050" name="Picture 2" descr="Cette image montre quatre types de désintégration radioactive et les matériaux qui peuvent les bloquer. Le rayonnement alpha est bloqué par le papier, le rayonnement bêta est bloqué par l’aluminium, le rayonnement gamma est bloqué par le plomb et le rayonnement neutronique est bloqué par l’eau."/>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19985" y="1690688"/>
            <a:ext cx="8743178" cy="422989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481943" y="5949609"/>
            <a:ext cx="7344227" cy="276999"/>
          </a:xfrm>
          <a:prstGeom prst="rect">
            <a:avLst/>
          </a:prstGeom>
        </p:spPr>
        <p:txBody>
          <a:bodyPr wrap="square">
            <a:spAutoFit/>
          </a:bodyPr>
          <a:lstStyle/>
          <a:p>
            <a:r>
              <a:rPr lang="fr-CA" sz="1200" dirty="0"/>
              <a:t>Source: https://www.nuclearsafety.gc.ca/images/radiation-information/types-of-decay-fra.jpg</a:t>
            </a:r>
          </a:p>
        </p:txBody>
      </p:sp>
      <p:sp>
        <p:nvSpPr>
          <p:cNvPr id="5" name="Rectangle 4">
            <a:extLst>
              <a:ext uri="{FF2B5EF4-FFF2-40B4-BE49-F238E27FC236}">
                <a16:creationId xmlns:a16="http://schemas.microsoft.com/office/drawing/2014/main" id="{F0BE34A5-7186-48E8-95D5-C3462C4B119C}"/>
              </a:ext>
            </a:extLst>
          </p:cNvPr>
          <p:cNvSpPr/>
          <p:nvPr/>
        </p:nvSpPr>
        <p:spPr>
          <a:xfrm>
            <a:off x="10656277" y="244476"/>
            <a:ext cx="1123540" cy="470000"/>
          </a:xfrm>
          <a:prstGeom prst="rect">
            <a:avLst/>
          </a:prstGeom>
        </p:spPr>
        <p:txBody>
          <a:bodyPr wrap="square">
            <a:spAutoFit/>
          </a:bodyPr>
          <a:lstStyle/>
          <a:p>
            <a:pPr>
              <a:lnSpc>
                <a:spcPct val="107000"/>
              </a:lnSpc>
              <a:spcAft>
                <a:spcPts val="800"/>
              </a:spcAft>
            </a:pPr>
            <a:r>
              <a:rPr lang="fr-CA" sz="2400" dirty="0">
                <a:latin typeface="Calibri" panose="020F0502020204030204" pitchFamily="34" charset="0"/>
                <a:ea typeface="Calibri" panose="020F0502020204030204" pitchFamily="34" charset="0"/>
                <a:cs typeface="Times New Roman" panose="02020603050405020304" pitchFamily="18" charset="0"/>
              </a:rPr>
              <a:t>p. 4</a:t>
            </a:r>
          </a:p>
        </p:txBody>
      </p:sp>
    </p:spTree>
    <p:extLst>
      <p:ext uri="{BB962C8B-B14F-4D97-AF65-F5344CB8AC3E}">
        <p14:creationId xmlns:p14="http://schemas.microsoft.com/office/powerpoint/2010/main" val="31582512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1162</TotalTime>
  <Words>1062</Words>
  <Application>Microsoft Office PowerPoint</Application>
  <PresentationFormat>Grand écran</PresentationFormat>
  <Paragraphs>134</Paragraphs>
  <Slides>17</Slides>
  <Notes>3</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17</vt:i4>
      </vt:variant>
    </vt:vector>
  </HeadingPairs>
  <TitlesOfParts>
    <vt:vector size="22" baseType="lpstr">
      <vt:lpstr>Arial</vt:lpstr>
      <vt:lpstr>Calibri</vt:lpstr>
      <vt:lpstr>Calibri Light</vt:lpstr>
      <vt:lpstr>Times New Roman</vt:lpstr>
      <vt:lpstr>Thème Office</vt:lpstr>
      <vt:lpstr>Catégories et sources de rayonnement</vt:lpstr>
      <vt:lpstr>2 types de rayonnement</vt:lpstr>
      <vt:lpstr>Rayonnement ionisants</vt:lpstr>
      <vt:lpstr>Radiation corpusculaire</vt:lpstr>
      <vt:lpstr>Radiation corpusculaire</vt:lpstr>
      <vt:lpstr>Radiation corpusculaire</vt:lpstr>
      <vt:lpstr>Radiation électromagnétique</vt:lpstr>
      <vt:lpstr>Radiation électromagnétique</vt:lpstr>
      <vt:lpstr>Pouvoir de pénétration des rayonnements</vt:lpstr>
      <vt:lpstr>Radioactivité</vt:lpstr>
      <vt:lpstr>Sources de rayonnement ionisant</vt:lpstr>
      <vt:lpstr>Source naturelle</vt:lpstr>
      <vt:lpstr>Source naturelle</vt:lpstr>
      <vt:lpstr>Source artificielle</vt:lpstr>
      <vt:lpstr>Source artificielle</vt:lpstr>
      <vt:lpstr>Présentation PowerPoint</vt:lpstr>
      <vt:lpstr>Références</vt:lpstr>
    </vt:vector>
  </TitlesOfParts>
  <Company>Cégep de Rimouski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Sources de radiation et types de rayonnement</dc:title>
  <dc:creator>projecteur</dc:creator>
  <cp:lastModifiedBy>Karine Bouchard-Picard</cp:lastModifiedBy>
  <cp:revision>57</cp:revision>
  <dcterms:created xsi:type="dcterms:W3CDTF">2021-01-26T19:48:24Z</dcterms:created>
  <dcterms:modified xsi:type="dcterms:W3CDTF">2022-01-25T18:51:12Z</dcterms:modified>
</cp:coreProperties>
</file>