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4" r:id="rId4"/>
    <p:sldId id="265" r:id="rId5"/>
    <p:sldId id="266" r:id="rId6"/>
    <p:sldId id="258" r:id="rId7"/>
    <p:sldId id="261" r:id="rId8"/>
    <p:sldId id="262" r:id="rId9"/>
    <p:sldId id="263" r:id="rId10"/>
    <p:sldId id="260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898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014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080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045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523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2022-02-04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031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2022-02-04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29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2022-02-04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034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2022-02-04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27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2022-02-04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8895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6A939-AF84-4FF2-90E1-76AB1596B5A8}" type="datetimeFigureOut">
              <a:rPr lang="fr-CA" smtClean="0"/>
              <a:t>2022-02-04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7530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6A939-AF84-4FF2-90E1-76AB1596B5A8}" type="datetimeFigureOut">
              <a:rPr lang="fr-CA" smtClean="0"/>
              <a:t>2022-02-04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5B9F-954C-4292-93C4-800CAB1044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001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n.fr/FR/professionnels_sante/radiopro_travailleurs/Pages/rad_travailleurs_grossesse.aspx#.YCFXjehKjIU" TargetMode="External"/><Relationship Id="rId2" Type="http://schemas.openxmlformats.org/officeDocument/2006/relationships/hyperlink" Target="https://fr.wikipedia.org/wiki/Acide_d%C3%A9soxyribonucl%C3%A9iqu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aradioactivite.com/site/pages/lephenomenedionisation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timroepmq.ca/wp-content/uploads/2018/10/F-enceinte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>
                <a:solidFill>
                  <a:srgbClr val="00B050"/>
                </a:solidFill>
              </a:rPr>
              <a:t>Effets biologiques du rayonnement</a:t>
            </a:r>
          </a:p>
        </p:txBody>
      </p:sp>
    </p:spTree>
    <p:extLst>
      <p:ext uri="{BB962C8B-B14F-4D97-AF65-F5344CB8AC3E}">
        <p14:creationId xmlns:p14="http://schemas.microsoft.com/office/powerpoint/2010/main" val="3871873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Références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sz="2400" dirty="0"/>
              <a:t>BUSHONG, S.C., </a:t>
            </a:r>
            <a:r>
              <a:rPr lang="fr-CA" sz="2400" i="1" dirty="0" err="1"/>
              <a:t>Radiologic</a:t>
            </a:r>
            <a:r>
              <a:rPr lang="fr-CA" sz="2400" i="1" dirty="0"/>
              <a:t> science for </a:t>
            </a:r>
            <a:r>
              <a:rPr lang="fr-CA" sz="2400" i="1" dirty="0" err="1"/>
              <a:t>technologists</a:t>
            </a:r>
            <a:r>
              <a:rPr lang="fr-CA" sz="2400" i="1" dirty="0"/>
              <a:t>. </a:t>
            </a:r>
            <a:r>
              <a:rPr lang="fr-CA" sz="2400" i="1" dirty="0" err="1"/>
              <a:t>Physics</a:t>
            </a:r>
            <a:r>
              <a:rPr lang="fr-CA" sz="2400" i="1" dirty="0"/>
              <a:t>, </a:t>
            </a:r>
            <a:r>
              <a:rPr lang="fr-CA" sz="2400" i="1" dirty="0" err="1"/>
              <a:t>biology</a:t>
            </a:r>
            <a:r>
              <a:rPr lang="fr-CA" sz="2400" i="1" dirty="0"/>
              <a:t>, and protection</a:t>
            </a:r>
            <a:r>
              <a:rPr lang="fr-CA" sz="2400" dirty="0"/>
              <a:t>, 10</a:t>
            </a:r>
            <a:r>
              <a:rPr lang="fr-CA" sz="2400" baseline="30000" dirty="0"/>
              <a:t>e</a:t>
            </a:r>
            <a:r>
              <a:rPr lang="fr-CA" sz="2400" dirty="0"/>
              <a:t> édition, Elsevier </a:t>
            </a:r>
            <a:r>
              <a:rPr lang="fr-CA" sz="2400" dirty="0" err="1"/>
              <a:t>Mosby</a:t>
            </a:r>
            <a:r>
              <a:rPr lang="fr-CA" sz="2400" dirty="0"/>
              <a:t>, 2013. </a:t>
            </a:r>
          </a:p>
          <a:p>
            <a:r>
              <a:rPr lang="fr-CA" sz="2400" dirty="0"/>
              <a:t>DILLENSEGER, J.-P., E., MOERSCHEL, C. ZORN, </a:t>
            </a:r>
            <a:r>
              <a:rPr lang="fr-CA" sz="2400" i="1" dirty="0"/>
              <a:t>Guide des technologies de l’imagerie médicale et de la radiothérapie Quand la théorie éclaire la pratique, </a:t>
            </a:r>
            <a:r>
              <a:rPr lang="fr-CA" sz="2400" dirty="0"/>
              <a:t>Elsevier Masson, 2016.</a:t>
            </a:r>
          </a:p>
          <a:p>
            <a:r>
              <a:rPr lang="fr-CA" sz="2400" dirty="0">
                <a:hlinkClick r:id="rId2"/>
              </a:rPr>
              <a:t>https://fr.wikipedia.org/wiki/Acide_d%C3%A9soxyribonucl%C3%A9ique</a:t>
            </a:r>
            <a:r>
              <a:rPr lang="fr-CA" sz="2400" dirty="0"/>
              <a:t>.</a:t>
            </a:r>
          </a:p>
          <a:p>
            <a:r>
              <a:rPr lang="fr-CA" sz="2400" dirty="0">
                <a:hlinkClick r:id="rId3"/>
              </a:rPr>
              <a:t>https://www.irsn.fr/FR/professionnels_sante/radiopro_travailleurs/Pages/rad_travailleurs_grossesse.aspx#.YCFXjehKjIU</a:t>
            </a:r>
            <a:endParaRPr lang="fr-CA" sz="2400" dirty="0"/>
          </a:p>
          <a:p>
            <a:r>
              <a:rPr lang="fr-CA" sz="2400" dirty="0">
                <a:hlinkClick r:id="rId4"/>
              </a:rPr>
              <a:t>https://www.laradioactivite.com/site/pages/lephenomenedionisation.htm</a:t>
            </a:r>
            <a:r>
              <a:rPr lang="fr-CA" sz="2400" dirty="0"/>
              <a:t>.</a:t>
            </a:r>
          </a:p>
          <a:p>
            <a:r>
              <a:rPr lang="fr-CA" sz="2400" dirty="0"/>
              <a:t>GIGUÈRE, J.-Y. et L. JOLY. La radioprotection en radiodiagnostic, 4e édition, Centre collégial de développement de matériel didactique, 2015</a:t>
            </a:r>
          </a:p>
          <a:p>
            <a:r>
              <a:rPr lang="fr-CA" sz="2400" dirty="0"/>
              <a:t>LECLET, H. et M. MADOUX. </a:t>
            </a:r>
            <a:r>
              <a:rPr lang="fr-CA" sz="2400" i="1" dirty="0"/>
              <a:t>Guide pratique de radioprotection en radiologie médicale, 100 fiches techniques pour comprendre et agir</a:t>
            </a:r>
            <a:r>
              <a:rPr lang="fr-CA" sz="2400" dirty="0"/>
              <a:t>. </a:t>
            </a:r>
            <a:r>
              <a:rPr lang="fr-CA" sz="2400" dirty="0" err="1"/>
              <a:t>Sauramps</a:t>
            </a:r>
            <a:r>
              <a:rPr lang="fr-CA" sz="2400" dirty="0"/>
              <a:t> médical, 2012.</a:t>
            </a:r>
          </a:p>
        </p:txBody>
      </p:sp>
    </p:spTree>
    <p:extLst>
      <p:ext uri="{BB962C8B-B14F-4D97-AF65-F5344CB8AC3E}">
        <p14:creationId xmlns:p14="http://schemas.microsoft.com/office/powerpoint/2010/main" val="3779215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Effets stochastiques - aléatoires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Ces effets sont liés à des modifications non létales de la cellule (mutation qui n’empêche pas la cellule de continuer à se diviser).</a:t>
            </a:r>
          </a:p>
          <a:p>
            <a:r>
              <a:rPr lang="fr-CA" dirty="0"/>
              <a:t>Le risque augmente en fonction de la dose (et non la gravité).</a:t>
            </a:r>
          </a:p>
          <a:p>
            <a:pPr lvl="1"/>
            <a:r>
              <a:rPr lang="fr-CA" dirty="0"/>
              <a:t>Par exemple, la l’irradiation ne fait qu’augmenter la probabilité d’apparition de la leucémie chez un groupe de personnes et non sa gravité.</a:t>
            </a:r>
          </a:p>
          <a:p>
            <a:r>
              <a:rPr lang="fr-CA" dirty="0"/>
              <a:t>Aucune dose seuil (en théorie, aucune preuve scientifique).</a:t>
            </a:r>
          </a:p>
          <a:p>
            <a:r>
              <a:rPr lang="fr-CA" dirty="0"/>
              <a:t>Cette augmentation de probabilité peut être le résultat de plusieurs petites irradiations comme celles délivrées en radiodiagnostic.</a:t>
            </a:r>
          </a:p>
          <a:p>
            <a:r>
              <a:rPr lang="fr-CA" dirty="0"/>
              <a:t>Les </a:t>
            </a:r>
            <a:r>
              <a:rPr lang="fr-CA" b="1" dirty="0"/>
              <a:t>effets stochastiques sont ceux auxquels sont principalement exposés les patients et le personnel en radiodiagnostic</a:t>
            </a:r>
            <a:r>
              <a:rPr lang="fr-C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206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Principaux effets stochastiques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CA" b="1" dirty="0"/>
              <a:t>Cancers et effets génétiques</a:t>
            </a:r>
          </a:p>
          <a:p>
            <a:r>
              <a:rPr lang="fr-CA" dirty="0"/>
              <a:t>Cancer (cellule somatique)</a:t>
            </a:r>
          </a:p>
          <a:p>
            <a:pPr lvl="1"/>
            <a:r>
              <a:rPr lang="fr-CA" dirty="0"/>
              <a:t>Leucémie</a:t>
            </a:r>
          </a:p>
          <a:p>
            <a:pPr lvl="1"/>
            <a:r>
              <a:rPr lang="fr-CA" dirty="0"/>
              <a:t>Cancer de la thyroïde</a:t>
            </a:r>
          </a:p>
          <a:p>
            <a:pPr lvl="1"/>
            <a:r>
              <a:rPr lang="fr-CA" dirty="0"/>
              <a:t>Cancer du sein</a:t>
            </a:r>
          </a:p>
          <a:p>
            <a:pPr lvl="1"/>
            <a:r>
              <a:rPr lang="fr-CA" dirty="0"/>
              <a:t>Autres cancers</a:t>
            </a:r>
          </a:p>
          <a:p>
            <a:r>
              <a:rPr lang="fr-CA" dirty="0"/>
              <a:t>Très grande période de latence (+ 10 ans) sauf la leucémie qui apparaît dans les quelques années suivant l’irradiation.</a:t>
            </a:r>
          </a:p>
          <a:p>
            <a:r>
              <a:rPr lang="fr-CA" dirty="0"/>
              <a:t>Selon la CIPR, il existe un risque d’environ 5%/sievert de développer un cancer.</a:t>
            </a:r>
          </a:p>
          <a:p>
            <a:r>
              <a:rPr lang="fr-CA" dirty="0"/>
              <a:t>La radiosensibilité des tissus et organes varie considérablement.</a:t>
            </a:r>
          </a:p>
        </p:txBody>
      </p:sp>
    </p:spTree>
    <p:extLst>
      <p:ext uri="{BB962C8B-B14F-4D97-AF65-F5344CB8AC3E}">
        <p14:creationId xmlns:p14="http://schemas.microsoft.com/office/powerpoint/2010/main" val="359362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Principaux effets stochastiques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Effets génétiques (cellule germinale)	</a:t>
            </a:r>
          </a:p>
          <a:p>
            <a:pPr lvl="1"/>
            <a:r>
              <a:rPr lang="fr-CA" dirty="0"/>
              <a:t>Lors de l’irradiation d’un ou des 2 futurs parents avant la procréation.</a:t>
            </a:r>
          </a:p>
          <a:p>
            <a:pPr lvl="1"/>
            <a:r>
              <a:rPr lang="fr-CA" dirty="0"/>
              <a:t>Effets qui sont susceptibles de se produire chez la descendance des personnes dont les cellules germinales ont été exposées au rayonnement ionisant.</a:t>
            </a:r>
          </a:p>
          <a:p>
            <a:pPr lvl="1"/>
            <a:r>
              <a:rPr lang="fr-CA" dirty="0"/>
              <a:t>Ne sont pas établis avec certitude chez l’humain et sont négligeables par rapport au nombre d’altérations spontanées. (LECLET et MADOUX, 2012).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30514" y="4630057"/>
            <a:ext cx="9985829" cy="193899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CA" sz="2400" b="1" dirty="0"/>
              <a:t>« Les rayonnements ionisants à forte dose ont un effet cancérogène certain … mais cet effet reste relativement faible par rapport aux autres risques cancérogènes.</a:t>
            </a:r>
          </a:p>
          <a:p>
            <a:r>
              <a:rPr lang="fr-CA" sz="2400" b="1" dirty="0"/>
              <a:t>Les effets des faibles doses n’ont pas pu être mis en évidence à ce jour. » (LECLET et MADOUX, 2012)</a:t>
            </a:r>
          </a:p>
        </p:txBody>
      </p:sp>
    </p:spTree>
    <p:extLst>
      <p:ext uri="{BB962C8B-B14F-4D97-AF65-F5344CB8AC3E}">
        <p14:creationId xmlns:p14="http://schemas.microsoft.com/office/powerpoint/2010/main" val="1709838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6E3C03-D513-434B-8BEC-ECB96C5E6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488858" cy="1325563"/>
          </a:xfrm>
        </p:spPr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Radioexposition d’une femme enceinte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CE3035-995B-4BB0-8D87-0D5F68D85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Activité en équipe.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21CF88A-4118-4025-B4A7-D573AA263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9453" y="-66368"/>
            <a:ext cx="5502547" cy="699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438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Grossesse et exposition aux rayonnements ionisants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Irradiation de l’embryon ou du fœtus.</a:t>
            </a:r>
          </a:p>
          <a:p>
            <a:r>
              <a:rPr lang="fr-CA" dirty="0"/>
              <a:t>Le risque n’est pas le même selon le stade de la grossesse.</a:t>
            </a:r>
          </a:p>
          <a:p>
            <a:r>
              <a:rPr lang="fr-CA" dirty="0"/>
              <a:t>Possibilité de malformations ou de cancer à long terme.</a:t>
            </a:r>
          </a:p>
        </p:txBody>
      </p:sp>
    </p:spTree>
    <p:extLst>
      <p:ext uri="{BB962C8B-B14F-4D97-AF65-F5344CB8AC3E}">
        <p14:creationId xmlns:p14="http://schemas.microsoft.com/office/powerpoint/2010/main" val="4224629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Stades de développement du </a:t>
            </a:r>
            <a:r>
              <a:rPr lang="fr-CA" dirty="0" err="1">
                <a:solidFill>
                  <a:srgbClr val="00B050"/>
                </a:solidFill>
              </a:rPr>
              <a:t>foetus</a:t>
            </a:r>
            <a:endParaRPr lang="fr-CA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CA" dirty="0"/>
              <a:t>Section 7.1 du </a:t>
            </a:r>
            <a:r>
              <a:rPr lang="fr-CA" i="1" dirty="0"/>
              <a:t>Guide des technologies de l’imagerie médicale et de la radiothérapie</a:t>
            </a:r>
            <a:r>
              <a:rPr lang="fr-CA" dirty="0"/>
              <a:t>, p. 440.</a:t>
            </a:r>
          </a:p>
          <a:p>
            <a:r>
              <a:rPr lang="fr-CA" b="1" dirty="0"/>
              <a:t>Période préimplantatoire (0 - 2</a:t>
            </a:r>
            <a:r>
              <a:rPr lang="fr-CA" b="1" baseline="30000" dirty="0"/>
              <a:t>e</a:t>
            </a:r>
            <a:r>
              <a:rPr lang="fr-CA" b="1" dirty="0"/>
              <a:t> semaine </a:t>
            </a:r>
            <a:r>
              <a:rPr lang="fr-CA" b="1" dirty="0" err="1"/>
              <a:t>postconception</a:t>
            </a:r>
            <a:r>
              <a:rPr lang="fr-CA" b="1" dirty="0"/>
              <a:t>)</a:t>
            </a:r>
          </a:p>
          <a:p>
            <a:pPr lvl="1"/>
            <a:r>
              <a:rPr lang="fr-CA" dirty="0"/>
              <a:t>Fécondation de l’ovocyte</a:t>
            </a:r>
          </a:p>
          <a:p>
            <a:pPr lvl="1"/>
            <a:r>
              <a:rPr lang="fr-CA" dirty="0"/>
              <a:t>Premières divisions cellulaires</a:t>
            </a:r>
          </a:p>
          <a:p>
            <a:pPr lvl="1"/>
            <a:r>
              <a:rPr lang="fr-CA" dirty="0"/>
              <a:t>Nidification sur la paroi utérine</a:t>
            </a:r>
          </a:p>
          <a:p>
            <a:pPr lvl="1"/>
            <a:r>
              <a:rPr lang="fr-CA" dirty="0"/>
              <a:t>Dure environ 14 jours</a:t>
            </a:r>
          </a:p>
          <a:p>
            <a:r>
              <a:rPr lang="fr-CA" b="1" dirty="0"/>
              <a:t>Période d’organogenèse (3</a:t>
            </a:r>
            <a:r>
              <a:rPr lang="fr-CA" b="1" baseline="30000" dirty="0"/>
              <a:t>e </a:t>
            </a:r>
            <a:r>
              <a:rPr lang="fr-CA" b="1" dirty="0"/>
              <a:t>- 8</a:t>
            </a:r>
            <a:r>
              <a:rPr lang="fr-CA" b="1" baseline="30000" dirty="0"/>
              <a:t>e</a:t>
            </a:r>
            <a:r>
              <a:rPr lang="fr-CA" b="1" dirty="0"/>
              <a:t> semaine </a:t>
            </a:r>
            <a:r>
              <a:rPr lang="fr-CA" b="1" dirty="0" err="1"/>
              <a:t>postconception</a:t>
            </a:r>
            <a:r>
              <a:rPr lang="fr-CA" b="1" dirty="0"/>
              <a:t>)</a:t>
            </a:r>
          </a:p>
          <a:p>
            <a:pPr lvl="1"/>
            <a:r>
              <a:rPr lang="fr-CA" dirty="0"/>
              <a:t>Aussi appelée phase de grande organogenèse</a:t>
            </a:r>
          </a:p>
          <a:p>
            <a:pPr lvl="1"/>
            <a:r>
              <a:rPr lang="fr-CA" dirty="0"/>
              <a:t>Développement de l’embryon</a:t>
            </a:r>
          </a:p>
          <a:p>
            <a:pPr lvl="1"/>
            <a:r>
              <a:rPr lang="fr-CA" dirty="0"/>
              <a:t>Formation des organes (cœur, tube neural, foie, membres)</a:t>
            </a:r>
          </a:p>
          <a:p>
            <a:r>
              <a:rPr lang="fr-CA" b="1" dirty="0"/>
              <a:t>Période fœtale (9</a:t>
            </a:r>
            <a:r>
              <a:rPr lang="fr-CA" b="1" baseline="30000" dirty="0"/>
              <a:t>e</a:t>
            </a:r>
            <a:r>
              <a:rPr lang="fr-CA" b="1" dirty="0"/>
              <a:t> – 40</a:t>
            </a:r>
            <a:r>
              <a:rPr lang="fr-CA" b="1" baseline="30000" dirty="0"/>
              <a:t>e</a:t>
            </a:r>
            <a:r>
              <a:rPr lang="fr-CA" b="1" dirty="0"/>
              <a:t> semaine </a:t>
            </a:r>
            <a:r>
              <a:rPr lang="fr-CA" b="1" dirty="0" err="1"/>
              <a:t>postconception</a:t>
            </a:r>
            <a:r>
              <a:rPr lang="fr-CA" b="1" dirty="0"/>
              <a:t>)</a:t>
            </a:r>
          </a:p>
          <a:p>
            <a:pPr lvl="1"/>
            <a:r>
              <a:rPr lang="fr-CA" dirty="0"/>
              <a:t>Longue période de croissance et de développement.</a:t>
            </a:r>
          </a:p>
          <a:p>
            <a:pPr lvl="2"/>
            <a:r>
              <a:rPr lang="fr-CA" dirty="0"/>
              <a:t>Différenciation des organes sexuels</a:t>
            </a:r>
          </a:p>
          <a:p>
            <a:pPr lvl="2"/>
            <a:r>
              <a:rPr lang="fr-CA" dirty="0"/>
              <a:t>Maturation des organes, du système nerveux, des fonctions sensorielles.</a:t>
            </a:r>
          </a:p>
          <a:p>
            <a:pPr lvl="2"/>
            <a:r>
              <a:rPr lang="fr-CA" dirty="0"/>
              <a:t>À 9 mois, le cerveau continu de se développer.</a:t>
            </a:r>
          </a:p>
        </p:txBody>
      </p:sp>
    </p:spTree>
    <p:extLst>
      <p:ext uri="{BB962C8B-B14F-4D97-AF65-F5344CB8AC3E}">
        <p14:creationId xmlns:p14="http://schemas.microsoft.com/office/powerpoint/2010/main" val="3103777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050"/>
                </a:solidFill>
              </a:rPr>
              <a:t>Effets des rayons X sur la grossesse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CA" dirty="0"/>
              <a:t>Lire avis de radioprotection de l’OTIMROEPMQ – </a:t>
            </a:r>
            <a:r>
              <a:rPr lang="fr-CA" dirty="0">
                <a:hlinkClick r:id="rId2"/>
              </a:rPr>
              <a:t>Radioexposition d’une femme enceinte</a:t>
            </a:r>
            <a:r>
              <a:rPr lang="fr-CA" dirty="0"/>
              <a:t>.</a:t>
            </a:r>
          </a:p>
          <a:p>
            <a:r>
              <a:rPr lang="fr-CA" dirty="0"/>
              <a:t>Période préimplantatoire (0 - 2</a:t>
            </a:r>
            <a:r>
              <a:rPr lang="fr-CA" baseline="30000" dirty="0"/>
              <a:t>e</a:t>
            </a:r>
            <a:r>
              <a:rPr lang="fr-CA" dirty="0"/>
              <a:t> semaine </a:t>
            </a:r>
            <a:r>
              <a:rPr lang="fr-CA" dirty="0" err="1"/>
              <a:t>postconception</a:t>
            </a:r>
            <a:r>
              <a:rPr lang="fr-CA" dirty="0"/>
              <a:t>)</a:t>
            </a:r>
          </a:p>
          <a:p>
            <a:pPr lvl="1"/>
            <a:r>
              <a:rPr lang="fr-CA" b="1" u="sng" dirty="0"/>
              <a:t>Loi du tout ou rien</a:t>
            </a:r>
            <a:r>
              <a:rPr lang="fr-CA" dirty="0"/>
              <a:t>.</a:t>
            </a:r>
          </a:p>
          <a:p>
            <a:r>
              <a:rPr lang="fr-CA" dirty="0"/>
              <a:t>Période d’organogenèse (3</a:t>
            </a:r>
            <a:r>
              <a:rPr lang="fr-CA" baseline="30000" dirty="0"/>
              <a:t>e</a:t>
            </a:r>
            <a:r>
              <a:rPr lang="fr-CA" dirty="0"/>
              <a:t> - 8</a:t>
            </a:r>
            <a:r>
              <a:rPr lang="fr-CA" baseline="30000" dirty="0"/>
              <a:t>e</a:t>
            </a:r>
            <a:r>
              <a:rPr lang="fr-CA" dirty="0"/>
              <a:t> semaine </a:t>
            </a:r>
            <a:r>
              <a:rPr lang="fr-CA" dirty="0" err="1"/>
              <a:t>postconception</a:t>
            </a:r>
            <a:r>
              <a:rPr lang="fr-CA" dirty="0"/>
              <a:t>)</a:t>
            </a:r>
          </a:p>
          <a:p>
            <a:pPr lvl="1"/>
            <a:r>
              <a:rPr lang="fr-CA" dirty="0"/>
              <a:t>Radiosensibilité de l’enfant à naître la plus forte, surtout entre 3</a:t>
            </a:r>
            <a:r>
              <a:rPr lang="fr-CA" baseline="30000" dirty="0"/>
              <a:t>e</a:t>
            </a:r>
            <a:r>
              <a:rPr lang="fr-CA" dirty="0"/>
              <a:t> et 5</a:t>
            </a:r>
            <a:r>
              <a:rPr lang="fr-CA" baseline="30000" dirty="0"/>
              <a:t>e</a:t>
            </a:r>
            <a:r>
              <a:rPr lang="fr-CA" dirty="0"/>
              <a:t> semaine </a:t>
            </a:r>
            <a:r>
              <a:rPr lang="fr-CA" dirty="0" err="1"/>
              <a:t>postconception</a:t>
            </a:r>
            <a:r>
              <a:rPr lang="fr-CA" dirty="0"/>
              <a:t>.</a:t>
            </a:r>
          </a:p>
          <a:p>
            <a:pPr lvl="1"/>
            <a:r>
              <a:rPr lang="fr-CA" b="1" dirty="0"/>
              <a:t>Risque de malformation majeure</a:t>
            </a:r>
            <a:r>
              <a:rPr lang="fr-CA" dirty="0"/>
              <a:t>.</a:t>
            </a:r>
          </a:p>
          <a:p>
            <a:pPr lvl="1"/>
            <a:r>
              <a:rPr lang="fr-CA" dirty="0"/>
              <a:t>Effet déterminant qui n’apparaît </a:t>
            </a:r>
            <a:r>
              <a:rPr lang="fr-CA" b="1" dirty="0"/>
              <a:t>qu’au-dessus de 100 </a:t>
            </a:r>
            <a:r>
              <a:rPr lang="fr-CA" b="1" dirty="0" err="1"/>
              <a:t>mGy</a:t>
            </a:r>
            <a:r>
              <a:rPr lang="fr-CA" dirty="0"/>
              <a:t>.</a:t>
            </a:r>
          </a:p>
          <a:p>
            <a:r>
              <a:rPr lang="fr-CA" dirty="0"/>
              <a:t>Période fœtale (9</a:t>
            </a:r>
            <a:r>
              <a:rPr lang="fr-CA" baseline="30000" dirty="0"/>
              <a:t>e</a:t>
            </a:r>
            <a:r>
              <a:rPr lang="fr-CA" dirty="0"/>
              <a:t> – 40</a:t>
            </a:r>
            <a:r>
              <a:rPr lang="fr-CA" baseline="30000" dirty="0"/>
              <a:t>e</a:t>
            </a:r>
            <a:r>
              <a:rPr lang="fr-CA" dirty="0"/>
              <a:t> semaine </a:t>
            </a:r>
            <a:r>
              <a:rPr lang="fr-CA" dirty="0" err="1"/>
              <a:t>postconception</a:t>
            </a:r>
            <a:r>
              <a:rPr lang="fr-CA" dirty="0"/>
              <a:t>)</a:t>
            </a:r>
          </a:p>
          <a:p>
            <a:pPr lvl="1"/>
            <a:r>
              <a:rPr lang="fr-CA" dirty="0"/>
              <a:t>Risque de </a:t>
            </a:r>
            <a:r>
              <a:rPr lang="fr-CA" b="1" dirty="0"/>
              <a:t>malformation mineure ou partielle </a:t>
            </a:r>
            <a:r>
              <a:rPr lang="fr-CA" dirty="0"/>
              <a:t>d’un organe.</a:t>
            </a:r>
          </a:p>
          <a:p>
            <a:pPr lvl="1"/>
            <a:r>
              <a:rPr lang="fr-CA" b="1" dirty="0"/>
              <a:t>Phase de développement très importante du cerveau jusqu’à la 15</a:t>
            </a:r>
            <a:r>
              <a:rPr lang="fr-CA" b="1" baseline="30000" dirty="0"/>
              <a:t>e</a:t>
            </a:r>
            <a:r>
              <a:rPr lang="fr-CA" b="1" dirty="0"/>
              <a:t> semaine </a:t>
            </a:r>
            <a:r>
              <a:rPr lang="fr-CA" dirty="0"/>
              <a:t>(migration neuronale). </a:t>
            </a:r>
            <a:r>
              <a:rPr lang="fr-CA" b="1" dirty="0"/>
              <a:t>Risque de retard mental (seuil de 500 </a:t>
            </a:r>
            <a:r>
              <a:rPr lang="fr-CA" b="1" dirty="0" err="1"/>
              <a:t>mGy</a:t>
            </a:r>
            <a:r>
              <a:rPr lang="fr-CA" b="1" dirty="0"/>
              <a:t>)</a:t>
            </a:r>
            <a:r>
              <a:rPr lang="fr-CA" dirty="0"/>
              <a:t>.</a:t>
            </a:r>
          </a:p>
          <a:p>
            <a:pPr lvl="1"/>
            <a:r>
              <a:rPr lang="fr-CA" b="1" dirty="0"/>
              <a:t>Risque de diminution du QI au-dessus de 200 </a:t>
            </a:r>
            <a:r>
              <a:rPr lang="fr-CA" b="1" dirty="0" err="1"/>
              <a:t>mGy</a:t>
            </a:r>
            <a:r>
              <a:rPr lang="fr-CA" dirty="0"/>
              <a:t>.</a:t>
            </a:r>
          </a:p>
          <a:p>
            <a:pPr lvl="1"/>
            <a:r>
              <a:rPr lang="fr-CA" dirty="0"/>
              <a:t>Un retard mental (QI &lt; 70) est observé spontanément chez 3% des enfants.</a:t>
            </a:r>
          </a:p>
          <a:p>
            <a:pPr marL="0" indent="0">
              <a:buNone/>
            </a:pPr>
            <a:r>
              <a:rPr lang="fr-CA" dirty="0"/>
              <a:t>Risque de développer un </a:t>
            </a:r>
            <a:r>
              <a:rPr lang="fr-CA" b="1" dirty="0"/>
              <a:t>cancer</a:t>
            </a:r>
            <a:r>
              <a:rPr lang="fr-CA" dirty="0"/>
              <a:t> s’ajoute à ces risques.</a:t>
            </a:r>
          </a:p>
        </p:txBody>
      </p:sp>
    </p:spTree>
    <p:extLst>
      <p:ext uri="{BB962C8B-B14F-4D97-AF65-F5344CB8AC3E}">
        <p14:creationId xmlns:p14="http://schemas.microsoft.com/office/powerpoint/2010/main" val="358228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69488" y="307278"/>
            <a:ext cx="4653023" cy="618139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946921" y="6488668"/>
            <a:ext cx="4298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IRSN, Grossesse et exposition aux rayonnements ionisants, 2011</a:t>
            </a:r>
            <a:r>
              <a:rPr lang="fr-C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782577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828</Words>
  <Application>Microsoft Office PowerPoint</Application>
  <PresentationFormat>Grand écran</PresentationFormat>
  <Paragraphs>70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Effets biologiques du rayonnement</vt:lpstr>
      <vt:lpstr>Effets stochastiques - aléatoires</vt:lpstr>
      <vt:lpstr>Principaux effets stochastiques</vt:lpstr>
      <vt:lpstr>Principaux effets stochastiques</vt:lpstr>
      <vt:lpstr>Radioexposition d’une femme enceinte</vt:lpstr>
      <vt:lpstr>Grossesse et exposition aux rayonnements ionisants</vt:lpstr>
      <vt:lpstr>Stades de développement du foetus</vt:lpstr>
      <vt:lpstr>Effets des rayons X sur la grossesse</vt:lpstr>
      <vt:lpstr>Présentation PowerPoint</vt:lpstr>
      <vt:lpstr>Références</vt:lpstr>
    </vt:vector>
  </TitlesOfParts>
  <Company>Cégep de Rimouski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projecteur</dc:creator>
  <cp:lastModifiedBy>Karine Bouchard-Picard</cp:lastModifiedBy>
  <cp:revision>34</cp:revision>
  <dcterms:created xsi:type="dcterms:W3CDTF">2021-02-02T19:21:35Z</dcterms:created>
  <dcterms:modified xsi:type="dcterms:W3CDTF">2022-02-04T15:52:03Z</dcterms:modified>
</cp:coreProperties>
</file>