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1" r:id="rId3"/>
    <p:sldId id="288" r:id="rId4"/>
    <p:sldId id="289" r:id="rId5"/>
    <p:sldId id="290" r:id="rId6"/>
    <p:sldId id="295" r:id="rId7"/>
    <p:sldId id="291" r:id="rId8"/>
    <p:sldId id="292" r:id="rId9"/>
    <p:sldId id="293" r:id="rId10"/>
    <p:sldId id="294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A95A67-D7B6-4BA1-925B-A2B59FB2865A}" type="datetimeFigureOut">
              <a:rPr lang="fr-CA" smtClean="0"/>
              <a:t>2022-02-08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BD19D-446E-43C1-B703-B8803F6352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6526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8BD19D-446E-43C1-B703-B8803F6352BE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8683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A7D674-C602-4072-BBAF-C448A7683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37A269-8CB8-46E1-AA73-4183D51F8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A4AF63-27AF-4AE2-98A5-867DA60A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2FC-D1A8-48FB-B294-F5016CB43732}" type="datetimeFigureOut">
              <a:rPr lang="fr-CA" smtClean="0"/>
              <a:t>2022-02-08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BFDFAB-F230-46FB-9DF0-D97EE274D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244BBC-8E4D-4C37-BE57-FC81D2AB3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3D78-121A-4221-8A02-ED9C8363C6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1986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3B1EAD-DBED-47E4-9EDF-B54731097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CE863AE-447C-4449-AF69-16CAD81DB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949DCA-E77B-42A3-94D3-5454510AE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2FC-D1A8-48FB-B294-F5016CB43732}" type="datetimeFigureOut">
              <a:rPr lang="fr-CA" smtClean="0"/>
              <a:t>2022-02-08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AD1EEE-E325-4F1C-868E-B63ADA826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53D549-30DE-4C62-A601-DEE39B819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3D78-121A-4221-8A02-ED9C8363C6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6796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0EDC464-AC06-4EED-9235-B85C7F2273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E26915B-E5E5-4D02-BBE0-85C26271A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645886-A9D8-4770-9193-DE6B033D9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2FC-D1A8-48FB-B294-F5016CB43732}" type="datetimeFigureOut">
              <a:rPr lang="fr-CA" smtClean="0"/>
              <a:t>2022-02-08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530042-52C8-4588-B1AC-926569A3B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7F015C-D1B9-4947-8E9F-79F9FC623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3D78-121A-4221-8A02-ED9C8363C6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0829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0CA385-B46D-4A0C-960B-4ADB69C06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46D596-537E-4FAE-B0C8-190CDE743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267609-68DB-4614-8FBF-AE35F3B4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2FC-D1A8-48FB-B294-F5016CB43732}" type="datetimeFigureOut">
              <a:rPr lang="fr-CA" smtClean="0"/>
              <a:t>2022-02-08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842A70-5AA6-436D-87FB-76FA59238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B80C4E-7FEF-4C21-917F-7BCA405B5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3D78-121A-4221-8A02-ED9C8363C6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023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F8A610-A906-4FAE-9A4C-A4919225C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56ADCE-05C0-4129-9C86-083F95304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389843-C3AB-4250-AC42-E304ACA3F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2FC-D1A8-48FB-B294-F5016CB43732}" type="datetimeFigureOut">
              <a:rPr lang="fr-CA" smtClean="0"/>
              <a:t>2022-02-08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2227B8-F394-4F9B-8521-12178D23C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63ED03-69EB-4ADA-847C-BDEE89844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3D78-121A-4221-8A02-ED9C8363C6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68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6D26FC-46FC-4E1A-9E56-DDF22E353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74082E-0617-4242-94FF-84938B197A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6BEF051-B23B-431D-AEE8-BCD29CA37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4B91D50-BDEB-4CF7-9FF5-BD9258A6A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2FC-D1A8-48FB-B294-F5016CB43732}" type="datetimeFigureOut">
              <a:rPr lang="fr-CA" smtClean="0"/>
              <a:t>2022-02-08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B82308-E7A6-43C0-AF19-DD62D2AA0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D7C631-3054-4C29-9545-076EECE92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3D78-121A-4221-8A02-ED9C8363C6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366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2AED35-7289-4F32-AA88-790126E27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193CA9-79A1-4777-8688-1E180C5D9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7E0D594-5280-4D8C-8EC7-DA0BF7744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2A47E70-2AE1-4259-A499-37D643BF39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432D52D-03CF-4D5F-837A-CA4743B04C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4AE6CFE-EC08-447D-A0D0-4D17BF3A5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2FC-D1A8-48FB-B294-F5016CB43732}" type="datetimeFigureOut">
              <a:rPr lang="fr-CA" smtClean="0"/>
              <a:t>2022-02-08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E84F1FA-2F85-4C41-89A9-4F7D50B87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1ACD04B-0880-4062-B644-2ACC4A1C2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3D78-121A-4221-8A02-ED9C8363C6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6059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69BD08-943D-480A-9509-C762E4E95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FBA32CF-BAC6-448D-BAB4-7A3D00374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2FC-D1A8-48FB-B294-F5016CB43732}" type="datetimeFigureOut">
              <a:rPr lang="fr-CA" smtClean="0"/>
              <a:t>2022-02-08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E973D66-2B1D-4163-9B28-A78CEAE32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A81F9D5-83E7-41F2-9EC2-2898F8F58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3D78-121A-4221-8A02-ED9C8363C6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275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57BD7AC-ADD8-4AA6-918E-2CE98E9DA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2FC-D1A8-48FB-B294-F5016CB43732}" type="datetimeFigureOut">
              <a:rPr lang="fr-CA" smtClean="0"/>
              <a:t>2022-02-08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794E111-3C25-4689-B6E8-822A0DAFC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7525E10-8CB5-4681-897E-636F7C6E6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3D78-121A-4221-8A02-ED9C8363C6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00116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46CE2D-030D-4D13-879A-A3EAA96DF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B5DB52-8FA7-4BF9-854D-57E3AB590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CEA31EC-C0FE-4033-A104-D9C571280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859EAF6-53A4-462B-B4CB-AEFFFE83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2FC-D1A8-48FB-B294-F5016CB43732}" type="datetimeFigureOut">
              <a:rPr lang="fr-CA" smtClean="0"/>
              <a:t>2022-02-08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7FF3C1-1FAC-4638-ACCE-240196082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246ADA-AAA1-4AA1-A8A3-5C97EABCD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3D78-121A-4221-8A02-ED9C8363C6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73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6E00A7-8010-4056-9FB4-12E8FE7ED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B4829AF-96B5-4235-A0A0-7FDAE0E92C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7A02355-8C50-4498-8E1D-396A070C74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FA1921B-049B-4599-B17F-6E817B005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2FC-D1A8-48FB-B294-F5016CB43732}" type="datetimeFigureOut">
              <a:rPr lang="fr-CA" smtClean="0"/>
              <a:t>2022-02-08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B3C7E79-90E6-4259-A8AA-EA9AB87E9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5152CC-118E-4553-B663-B21C07D4D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3D78-121A-4221-8A02-ED9C8363C6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2904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B37526A-A4FE-440D-8D49-D3710723F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A85423C-2F44-44EA-8DC0-DB38E567C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389835-1249-4075-B07F-AA08C21EC8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252FC-D1A8-48FB-B294-F5016CB43732}" type="datetimeFigureOut">
              <a:rPr lang="fr-CA" smtClean="0"/>
              <a:t>2022-02-08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0B85B2-1CA3-4761-B7A1-6E972DBA38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087EF5-D61E-4219-A111-F81242D9FA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C3D78-121A-4221-8A02-ED9C8363C66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1554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maios.com/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18E14F-5569-4744-98D1-8FEAF2DDE8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>
                <a:solidFill>
                  <a:srgbClr val="FF0000"/>
                </a:solidFill>
              </a:rPr>
              <a:t>Réseau vasculaire cérébral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39D1C7-CBAB-4934-92DC-6AF7347B2E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8975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7015D4-E939-4116-A543-C3FA1D733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70C0"/>
                </a:solidFill>
              </a:rPr>
              <a:t>Cavité crânienne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EF64B2-ACAF-4A87-BF00-DF73331DB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381500" cy="4351338"/>
          </a:xfrm>
        </p:spPr>
        <p:txBody>
          <a:bodyPr>
            <a:normAutofit lnSpcReduction="10000"/>
          </a:bodyPr>
          <a:lstStyle/>
          <a:p>
            <a:r>
              <a:rPr lang="fr-CA" dirty="0"/>
              <a:t>Sinus sagittal inférieur rejoint le </a:t>
            </a:r>
            <a:r>
              <a:rPr lang="fr-CA" b="1" dirty="0"/>
              <a:t>sinus droit</a:t>
            </a:r>
          </a:p>
          <a:p>
            <a:r>
              <a:rPr lang="fr-CA" dirty="0"/>
              <a:t>Le sinus droit et le sinus sagittal supérieur aboutissent dans les </a:t>
            </a:r>
            <a:r>
              <a:rPr lang="fr-CA" b="1" dirty="0"/>
              <a:t>sinus transverses</a:t>
            </a:r>
            <a:r>
              <a:rPr lang="fr-CA" dirty="0"/>
              <a:t>.</a:t>
            </a:r>
          </a:p>
          <a:p>
            <a:r>
              <a:rPr lang="fr-CA" dirty="0"/>
              <a:t>Les sinus transverses drainent le sang dans les </a:t>
            </a:r>
            <a:r>
              <a:rPr lang="fr-CA" b="1" dirty="0"/>
              <a:t>sinus sigmoïdes </a:t>
            </a:r>
            <a:r>
              <a:rPr lang="fr-CA" dirty="0"/>
              <a:t>qui sortent du crâne (jugulaires internes)</a:t>
            </a:r>
          </a:p>
        </p:txBody>
      </p:sp>
    </p:spTree>
    <p:extLst>
      <p:ext uri="{BB962C8B-B14F-4D97-AF65-F5344CB8AC3E}">
        <p14:creationId xmlns:p14="http://schemas.microsoft.com/office/powerpoint/2010/main" val="1684236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52D759-142A-479D-9DFC-612109B11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Artères destinées à l’encéphale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B122671D-028B-4DF5-BCAD-782D6BE362A9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64334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b="1"/>
              <a:t>Carotides communes:</a:t>
            </a:r>
          </a:p>
          <a:p>
            <a:pPr lvl="1"/>
            <a:r>
              <a:rPr lang="fr-CA" b="1"/>
              <a:t>Carotides internes</a:t>
            </a:r>
          </a:p>
          <a:p>
            <a:pPr lvl="2"/>
            <a:r>
              <a:rPr lang="fr-CA"/>
              <a:t>Pénètrent dans le crâne par le canal carotidien de l’os temporal (irrigue cerveau, yeux)</a:t>
            </a:r>
          </a:p>
          <a:p>
            <a:pPr lvl="1"/>
            <a:r>
              <a:rPr lang="fr-CA" b="1"/>
              <a:t>Carotides externes </a:t>
            </a:r>
            <a:r>
              <a:rPr lang="fr-CA"/>
              <a:t>(irriguent régions superficielles du cou et de la tête)</a:t>
            </a:r>
          </a:p>
          <a:p>
            <a:pPr lvl="1"/>
            <a:endParaRPr lang="fr-CA"/>
          </a:p>
          <a:p>
            <a:r>
              <a:rPr lang="fr-CA" b="1"/>
              <a:t>Subclavières:</a:t>
            </a:r>
          </a:p>
          <a:p>
            <a:pPr lvl="1"/>
            <a:r>
              <a:rPr lang="fr-CA" b="1"/>
              <a:t>A. vertébrales </a:t>
            </a:r>
            <a:r>
              <a:rPr lang="fr-CA"/>
              <a:t>(irriguent tronc cérébral, cervelet, cerveau), s’unissent et forment </a:t>
            </a:r>
            <a:r>
              <a:rPr lang="fr-CA" b="1"/>
              <a:t>l’artère basilaire</a:t>
            </a:r>
            <a:r>
              <a:rPr lang="fr-CA"/>
              <a:t>.</a:t>
            </a:r>
            <a:endParaRPr lang="fr-CA" dirty="0"/>
          </a:p>
        </p:txBody>
      </p:sp>
      <p:sp>
        <p:nvSpPr>
          <p:cNvPr id="14" name="Espace réservé du contenu 13">
            <a:extLst>
              <a:ext uri="{FF2B5EF4-FFF2-40B4-BE49-F238E27FC236}">
                <a16:creationId xmlns:a16="http://schemas.microsoft.com/office/drawing/2014/main" id="{87D0F564-2FD5-4629-9B22-8EB6F429E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98297" cy="4351338"/>
          </a:xfrm>
        </p:spPr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75284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F1539C-D89D-47F3-8ED5-9F8C744B5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15743" cy="4351338"/>
          </a:xfrm>
        </p:spPr>
        <p:txBody>
          <a:bodyPr/>
          <a:lstStyle/>
          <a:p>
            <a:r>
              <a:rPr lang="fr-CA" b="1" dirty="0"/>
              <a:t>Artère carotide interne</a:t>
            </a:r>
          </a:p>
          <a:p>
            <a:pPr lvl="1"/>
            <a:r>
              <a:rPr lang="fr-CA" dirty="0"/>
              <a:t>Se ramifie après avoir franchi le canal carotidien de l’os temporal.</a:t>
            </a:r>
          </a:p>
          <a:p>
            <a:pPr lvl="1"/>
            <a:r>
              <a:rPr lang="fr-CA" dirty="0"/>
              <a:t>Donne:</a:t>
            </a:r>
          </a:p>
          <a:p>
            <a:pPr lvl="2"/>
            <a:r>
              <a:rPr lang="fr-CA" sz="2400" b="1" dirty="0"/>
              <a:t>Artère cérébrale antérieure </a:t>
            </a:r>
          </a:p>
          <a:p>
            <a:pPr lvl="3"/>
            <a:r>
              <a:rPr lang="fr-CA" sz="2400" dirty="0"/>
              <a:t>Forme une anastomose avec l’artère cérébrale antérieure de l’autre côté grâce à l’artère communicante antérieure.</a:t>
            </a:r>
          </a:p>
          <a:p>
            <a:pPr lvl="2"/>
            <a:r>
              <a:rPr lang="fr-CA" sz="2400" b="1" dirty="0"/>
              <a:t>Artère cérébrale moyenne </a:t>
            </a:r>
            <a:r>
              <a:rPr lang="fr-CA" sz="2400" dirty="0"/>
              <a:t>(ou sylvienne)</a:t>
            </a:r>
          </a:p>
          <a:p>
            <a:pPr lvl="2"/>
            <a:endParaRPr lang="fr-CA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AB9BAC3-AD82-4D33-81A4-DAF8F27D35EB}"/>
              </a:ext>
            </a:extLst>
          </p:cNvPr>
          <p:cNvSpPr txBox="1"/>
          <p:nvPr/>
        </p:nvSpPr>
        <p:spPr>
          <a:xfrm>
            <a:off x="435811" y="6098609"/>
            <a:ext cx="6618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/>
              <a:t>Anastomose: communication entre deux vaisseaux</a:t>
            </a:r>
          </a:p>
        </p:txBody>
      </p:sp>
    </p:spTree>
    <p:extLst>
      <p:ext uri="{BB962C8B-B14F-4D97-AF65-F5344CB8AC3E}">
        <p14:creationId xmlns:p14="http://schemas.microsoft.com/office/powerpoint/2010/main" val="3261864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F1539C-D89D-47F3-8ED5-9F8C744B5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15743" cy="4351338"/>
          </a:xfrm>
        </p:spPr>
        <p:txBody>
          <a:bodyPr>
            <a:normAutofit/>
          </a:bodyPr>
          <a:lstStyle/>
          <a:p>
            <a:r>
              <a:rPr lang="fr-CA" b="1" dirty="0"/>
              <a:t>Artères vertébrales</a:t>
            </a:r>
          </a:p>
          <a:p>
            <a:pPr lvl="1"/>
            <a:r>
              <a:rPr lang="fr-CA" dirty="0"/>
              <a:t>Issues des artères subclavières</a:t>
            </a:r>
          </a:p>
          <a:p>
            <a:pPr lvl="1"/>
            <a:r>
              <a:rPr lang="fr-CA" dirty="0"/>
              <a:t>Traversent le foramen transversaire des vertèbres cervicales et pénètrent dans le crâne par le foramen magnum.</a:t>
            </a:r>
          </a:p>
          <a:p>
            <a:pPr lvl="1"/>
            <a:r>
              <a:rPr lang="fr-CA" dirty="0"/>
              <a:t>Se réunissent pour former </a:t>
            </a:r>
            <a:r>
              <a:rPr lang="fr-CA" b="1" dirty="0"/>
              <a:t>l’artère basilaire </a:t>
            </a:r>
            <a:r>
              <a:rPr lang="fr-CA" dirty="0"/>
              <a:t>qui passe le long de la surface postérieure du dos de la selle, se divise en </a:t>
            </a:r>
            <a:r>
              <a:rPr lang="fr-CA" b="1" dirty="0"/>
              <a:t>artères cérébrales postérieures droite et gauche </a:t>
            </a:r>
            <a:r>
              <a:rPr lang="fr-CA" dirty="0"/>
              <a:t>(irriguent partie postérieure du cerveau).</a:t>
            </a:r>
            <a:endParaRPr lang="fr-CA" b="1" dirty="0"/>
          </a:p>
        </p:txBody>
      </p:sp>
    </p:spTree>
    <p:extLst>
      <p:ext uri="{BB962C8B-B14F-4D97-AF65-F5344CB8AC3E}">
        <p14:creationId xmlns:p14="http://schemas.microsoft.com/office/powerpoint/2010/main" val="4243439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50BDFD-9B13-435D-AACA-F505E0C83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FF0000"/>
                </a:solidFill>
              </a:rPr>
              <a:t>Cercle artériel du cerveau (cercle de Willis)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F8D912-42FF-4EB6-90F3-8F0C57000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Formé:</a:t>
            </a:r>
          </a:p>
          <a:p>
            <a:pPr lvl="1"/>
            <a:r>
              <a:rPr lang="fr-CA" dirty="0"/>
              <a:t>Des </a:t>
            </a:r>
            <a:r>
              <a:rPr lang="fr-CA" b="1" dirty="0"/>
              <a:t>artères cérébrales postérieures</a:t>
            </a:r>
          </a:p>
          <a:p>
            <a:pPr lvl="1"/>
            <a:r>
              <a:rPr lang="fr-CA" dirty="0"/>
              <a:t>Des </a:t>
            </a:r>
            <a:r>
              <a:rPr lang="fr-CA" b="1" dirty="0"/>
              <a:t>artères communicantes postérieures </a:t>
            </a:r>
            <a:r>
              <a:rPr lang="fr-CA" dirty="0"/>
              <a:t>(relient les artères cérébrales postérieures aux artères cérébrales moyennes)</a:t>
            </a:r>
          </a:p>
          <a:p>
            <a:pPr lvl="1"/>
            <a:r>
              <a:rPr lang="fr-CA" b="1" dirty="0"/>
              <a:t>Artères carotides internes </a:t>
            </a:r>
            <a:r>
              <a:rPr lang="fr-CA" dirty="0"/>
              <a:t>(qui forment les </a:t>
            </a:r>
            <a:r>
              <a:rPr lang="fr-CA" b="1" dirty="0"/>
              <a:t>artères cérébrales moyennes</a:t>
            </a:r>
            <a:r>
              <a:rPr lang="fr-CA" dirty="0"/>
              <a:t>)</a:t>
            </a:r>
          </a:p>
          <a:p>
            <a:pPr lvl="1"/>
            <a:r>
              <a:rPr lang="fr-CA" b="1" dirty="0"/>
              <a:t>Artères cérébrales antérieures</a:t>
            </a:r>
          </a:p>
          <a:p>
            <a:pPr lvl="1"/>
            <a:r>
              <a:rPr lang="fr-CA" b="1" dirty="0"/>
              <a:t>De l’artère communicante antérieure </a:t>
            </a:r>
            <a:r>
              <a:rPr lang="fr-CA" dirty="0"/>
              <a:t>(relie les deux artères cérébrales antérieures)</a:t>
            </a:r>
          </a:p>
          <a:p>
            <a:pPr lvl="1"/>
            <a:endParaRPr lang="fr-CA" dirty="0"/>
          </a:p>
          <a:p>
            <a:r>
              <a:rPr lang="fr-CA" dirty="0"/>
              <a:t>Fonction: équilibrer la pression artérielle dans l’encéphale et offrir des voies alternatives en cas d’obstruction d’un vaisseau.</a:t>
            </a:r>
          </a:p>
        </p:txBody>
      </p:sp>
    </p:spTree>
    <p:extLst>
      <p:ext uri="{BB962C8B-B14F-4D97-AF65-F5344CB8AC3E}">
        <p14:creationId xmlns:p14="http://schemas.microsoft.com/office/powerpoint/2010/main" val="407665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30961B-9FFF-426B-9D5F-4C7C16A62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FF0000"/>
                </a:solidFill>
              </a:rPr>
              <a:t>Artériographie </a:t>
            </a:r>
            <a:r>
              <a:rPr lang="fr-CA" b="1" dirty="0">
                <a:solidFill>
                  <a:srgbClr val="FF0000"/>
                </a:solidFill>
              </a:rPr>
              <a:t>carotidienne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FD5A46F-73E6-43B3-8E24-9E937B818732}"/>
              </a:ext>
            </a:extLst>
          </p:cNvPr>
          <p:cNvSpPr txBox="1"/>
          <p:nvPr/>
        </p:nvSpPr>
        <p:spPr>
          <a:xfrm>
            <a:off x="952500" y="6228834"/>
            <a:ext cx="4221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Artériographie carotidienne de face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DE4F3C1D-DBCC-4B1B-8475-804400506F3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893" t="26621" r="8838" b="11382"/>
          <a:stretch/>
        </p:blipFill>
        <p:spPr>
          <a:xfrm>
            <a:off x="5355787" y="1825624"/>
            <a:ext cx="4394621" cy="4403210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77E13355-3EB0-4FAF-8DE2-22989E4EEF1B}"/>
              </a:ext>
            </a:extLst>
          </p:cNvPr>
          <p:cNvSpPr txBox="1"/>
          <p:nvPr/>
        </p:nvSpPr>
        <p:spPr>
          <a:xfrm>
            <a:off x="5355787" y="6216430"/>
            <a:ext cx="4221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Artériographie carotidienne de profil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2252ED6-0D2E-4AD4-B1DC-00A47A19C782}"/>
              </a:ext>
            </a:extLst>
          </p:cNvPr>
          <p:cNvSpPr txBox="1"/>
          <p:nvPr/>
        </p:nvSpPr>
        <p:spPr>
          <a:xfrm>
            <a:off x="7125224" y="5562934"/>
            <a:ext cx="194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Carotide interne</a:t>
            </a: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B0AE73E2-7C48-49E6-8F2B-95B4FE4F240D}"/>
              </a:ext>
            </a:extLst>
          </p:cNvPr>
          <p:cNvCxnSpPr>
            <a:cxnSpLocks/>
          </p:cNvCxnSpPr>
          <p:nvPr/>
        </p:nvCxnSpPr>
        <p:spPr>
          <a:xfrm flipH="1" flipV="1">
            <a:off x="6667092" y="5523467"/>
            <a:ext cx="458132" cy="1846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D5A4A4D5-28C4-4646-9F5F-DF5377DC0CE7}"/>
              </a:ext>
            </a:extLst>
          </p:cNvPr>
          <p:cNvSpPr txBox="1"/>
          <p:nvPr/>
        </p:nvSpPr>
        <p:spPr>
          <a:xfrm>
            <a:off x="8337550" y="4344008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Cérébrale antérieure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72A8ED46-F1FD-483F-BA36-45AF0D392728}"/>
              </a:ext>
            </a:extLst>
          </p:cNvPr>
          <p:cNvSpPr txBox="1"/>
          <p:nvPr/>
        </p:nvSpPr>
        <p:spPr>
          <a:xfrm>
            <a:off x="6263384" y="3962668"/>
            <a:ext cx="118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Cérébrale moyenne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DDB8D227-C218-4987-99B3-5050E7C08066}"/>
              </a:ext>
            </a:extLst>
          </p:cNvPr>
          <p:cNvCxnSpPr>
            <a:cxnSpLocks/>
          </p:cNvCxnSpPr>
          <p:nvPr/>
        </p:nvCxnSpPr>
        <p:spPr>
          <a:xfrm flipH="1" flipV="1">
            <a:off x="8018862" y="4344007"/>
            <a:ext cx="404443" cy="2135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1080D554-F6DC-4351-9FD4-D446884CC08D}"/>
              </a:ext>
            </a:extLst>
          </p:cNvPr>
          <p:cNvCxnSpPr>
            <a:cxnSpLocks/>
          </p:cNvCxnSpPr>
          <p:nvPr/>
        </p:nvCxnSpPr>
        <p:spPr>
          <a:xfrm flipV="1">
            <a:off x="7264400" y="4049957"/>
            <a:ext cx="363243" cy="2358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5C8AFB14-147B-4110-89A8-14AF718B5535}"/>
              </a:ext>
            </a:extLst>
          </p:cNvPr>
          <p:cNvSpPr txBox="1"/>
          <p:nvPr/>
        </p:nvSpPr>
        <p:spPr>
          <a:xfrm>
            <a:off x="9931819" y="1825624"/>
            <a:ext cx="19565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/>
              <a:t>Siphon carotidien: </a:t>
            </a:r>
            <a:r>
              <a:rPr lang="fr-CA" dirty="0"/>
              <a:t>partie en forme de U ou de S de l’artère carotide interne qui varie avec l’âge. Il s’agit principalement d’un repère radiologique, les limites ne sont donc pas bien définies anatomiquement.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3672AA4-B06F-430B-8A25-53BAA2B880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956" r="4602"/>
          <a:stretch/>
        </p:blipFill>
        <p:spPr>
          <a:xfrm>
            <a:off x="890736" y="1598885"/>
            <a:ext cx="4045546" cy="4675504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441A6FD2-B387-4FF4-8625-945B1EA3CC93}"/>
              </a:ext>
            </a:extLst>
          </p:cNvPr>
          <p:cNvSpPr txBox="1"/>
          <p:nvPr/>
        </p:nvSpPr>
        <p:spPr>
          <a:xfrm>
            <a:off x="963704" y="5288789"/>
            <a:ext cx="118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/>
              <a:t>Cérébrale moyenne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41EEF00A-9377-4777-871B-844FD94688E5}"/>
              </a:ext>
            </a:extLst>
          </p:cNvPr>
          <p:cNvCxnSpPr>
            <a:cxnSpLocks/>
          </p:cNvCxnSpPr>
          <p:nvPr/>
        </p:nvCxnSpPr>
        <p:spPr>
          <a:xfrm flipV="1">
            <a:off x="2063079" y="5221553"/>
            <a:ext cx="458132" cy="4443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9EAE2D75-55A2-4101-AF80-8B765E94C7D3}"/>
              </a:ext>
            </a:extLst>
          </p:cNvPr>
          <p:cNvCxnSpPr>
            <a:cxnSpLocks/>
            <a:stCxn id="30" idx="1"/>
          </p:cNvCxnSpPr>
          <p:nvPr/>
        </p:nvCxnSpPr>
        <p:spPr>
          <a:xfrm flipH="1">
            <a:off x="3483031" y="4965624"/>
            <a:ext cx="34429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A5EA291C-3631-4389-AF87-4747E0D168F1}"/>
              </a:ext>
            </a:extLst>
          </p:cNvPr>
          <p:cNvSpPr txBox="1"/>
          <p:nvPr/>
        </p:nvSpPr>
        <p:spPr>
          <a:xfrm>
            <a:off x="3827329" y="4642458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/>
              <a:t>Cérébrale antérieure</a:t>
            </a:r>
          </a:p>
        </p:txBody>
      </p: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E27F4782-C233-4CCB-A431-80AF2C4E67CC}"/>
              </a:ext>
            </a:extLst>
          </p:cNvPr>
          <p:cNvCxnSpPr>
            <a:cxnSpLocks/>
          </p:cNvCxnSpPr>
          <p:nvPr/>
        </p:nvCxnSpPr>
        <p:spPr>
          <a:xfrm flipH="1" flipV="1">
            <a:off x="2991707" y="6115792"/>
            <a:ext cx="518919" cy="11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9D220257-9EC1-49D2-9EB2-EC1F239B5B7C}"/>
              </a:ext>
            </a:extLst>
          </p:cNvPr>
          <p:cNvSpPr txBox="1"/>
          <p:nvPr/>
        </p:nvSpPr>
        <p:spPr>
          <a:xfrm>
            <a:off x="3540544" y="5932266"/>
            <a:ext cx="194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/>
              <a:t>Carotide interne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0C02F311-378D-415C-AB15-6FF2AAC7ECFD}"/>
              </a:ext>
            </a:extLst>
          </p:cNvPr>
          <p:cNvSpPr txBox="1"/>
          <p:nvPr/>
        </p:nvSpPr>
        <p:spPr>
          <a:xfrm>
            <a:off x="3457857" y="5494926"/>
            <a:ext cx="194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/>
              <a:t>Siphon carotidien</a:t>
            </a:r>
          </a:p>
        </p:txBody>
      </p: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3AE8D3F4-FE19-432B-B66E-ABC827DF0DED}"/>
              </a:ext>
            </a:extLst>
          </p:cNvPr>
          <p:cNvCxnSpPr>
            <a:cxnSpLocks/>
          </p:cNvCxnSpPr>
          <p:nvPr/>
        </p:nvCxnSpPr>
        <p:spPr>
          <a:xfrm flipH="1">
            <a:off x="3128236" y="5703689"/>
            <a:ext cx="34429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:a16="http://schemas.microsoft.com/office/drawing/2014/main" id="{83918F01-A6EB-4446-9B76-9E58AAD38E29}"/>
              </a:ext>
            </a:extLst>
          </p:cNvPr>
          <p:cNvSpPr txBox="1"/>
          <p:nvPr/>
        </p:nvSpPr>
        <p:spPr>
          <a:xfrm>
            <a:off x="43621" y="5777129"/>
            <a:ext cx="118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/>
              <a:t>Partie pétreuse</a:t>
            </a:r>
          </a:p>
        </p:txBody>
      </p: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D8AD9A90-996B-437D-9C2C-3FE95456C03E}"/>
              </a:ext>
            </a:extLst>
          </p:cNvPr>
          <p:cNvCxnSpPr>
            <a:cxnSpLocks/>
          </p:cNvCxnSpPr>
          <p:nvPr/>
        </p:nvCxnSpPr>
        <p:spPr>
          <a:xfrm flipV="1">
            <a:off x="918389" y="6139548"/>
            <a:ext cx="1373756" cy="44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>
            <a:extLst>
              <a:ext uri="{FF2B5EF4-FFF2-40B4-BE49-F238E27FC236}">
                <a16:creationId xmlns:a16="http://schemas.microsoft.com/office/drawing/2014/main" id="{3D48322D-1CFB-43AF-B015-7A8CBFBC1E81}"/>
              </a:ext>
            </a:extLst>
          </p:cNvPr>
          <p:cNvSpPr txBox="1"/>
          <p:nvPr/>
        </p:nvSpPr>
        <p:spPr>
          <a:xfrm>
            <a:off x="7984755" y="4957084"/>
            <a:ext cx="194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/>
              <a:t>Siphon carotidien</a:t>
            </a:r>
          </a:p>
        </p:txBody>
      </p: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16D8C554-1F72-48D1-836C-BCD79E2D41E4}"/>
              </a:ext>
            </a:extLst>
          </p:cNvPr>
          <p:cNvCxnSpPr>
            <a:cxnSpLocks/>
          </p:cNvCxnSpPr>
          <p:nvPr/>
        </p:nvCxnSpPr>
        <p:spPr>
          <a:xfrm flipH="1" flipV="1">
            <a:off x="7898014" y="4939454"/>
            <a:ext cx="73927" cy="185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F683D8AC-0D3F-4EB9-B1F0-C478B895ABD7}"/>
              </a:ext>
            </a:extLst>
          </p:cNvPr>
          <p:cNvSpPr/>
          <p:nvPr/>
        </p:nvSpPr>
        <p:spPr>
          <a:xfrm>
            <a:off x="235974" y="6512997"/>
            <a:ext cx="606319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1100" dirty="0" err="1">
                <a:solidFill>
                  <a:srgbClr val="000000"/>
                </a:solidFill>
                <a:latin typeface="Calibri" panose="020F0502020204030204" pitchFamily="34" charset="0"/>
              </a:rPr>
              <a:t>Micheau</a:t>
            </a:r>
            <a:r>
              <a:rPr lang="fr-CA" sz="1100" dirty="0">
                <a:solidFill>
                  <a:srgbClr val="000000"/>
                </a:solidFill>
                <a:latin typeface="Calibri" panose="020F0502020204030204" pitchFamily="34" charset="0"/>
              </a:rPr>
              <a:t> A, </a:t>
            </a:r>
            <a:r>
              <a:rPr lang="fr-CA" sz="1100" dirty="0" err="1">
                <a:solidFill>
                  <a:srgbClr val="000000"/>
                </a:solidFill>
                <a:latin typeface="Calibri" panose="020F0502020204030204" pitchFamily="34" charset="0"/>
              </a:rPr>
              <a:t>Hoa</a:t>
            </a:r>
            <a:r>
              <a:rPr lang="fr-CA" sz="1100" dirty="0">
                <a:solidFill>
                  <a:srgbClr val="000000"/>
                </a:solidFill>
                <a:latin typeface="Calibri" panose="020F0502020204030204" pitchFamily="34" charset="0"/>
              </a:rPr>
              <a:t> D, e-</a:t>
            </a:r>
            <a:r>
              <a:rPr lang="fr-CA" sz="1100" dirty="0" err="1">
                <a:solidFill>
                  <a:srgbClr val="000000"/>
                </a:solidFill>
                <a:latin typeface="Calibri" panose="020F0502020204030204" pitchFamily="34" charset="0"/>
              </a:rPr>
              <a:t>Anatomy</a:t>
            </a:r>
            <a:r>
              <a:rPr lang="fr-CA" sz="11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fr-CA" sz="1400" dirty="0">
                <a:solidFill>
                  <a:srgbClr val="1155CC"/>
                </a:solidFill>
                <a:latin typeface="Calibri" panose="020F0502020204030204" pitchFamily="34" charset="0"/>
                <a:hlinkClick r:id="rId5"/>
              </a:rPr>
              <a:t>www.imaios.com</a:t>
            </a:r>
            <a:r>
              <a:rPr lang="fr-CA" sz="1100" dirty="0">
                <a:solidFill>
                  <a:srgbClr val="000000"/>
                </a:solidFill>
                <a:latin typeface="Calibri" panose="020F0502020204030204" pitchFamily="34" charset="0"/>
              </a:rPr>
              <a:t>, DOI: 10.37019/e-</a:t>
            </a:r>
            <a:r>
              <a:rPr lang="fr-CA" sz="1100" dirty="0" err="1">
                <a:solidFill>
                  <a:srgbClr val="000000"/>
                </a:solidFill>
                <a:latin typeface="Calibri" panose="020F0502020204030204" pitchFamily="34" charset="0"/>
              </a:rPr>
              <a:t>anatomy</a:t>
            </a:r>
            <a:endParaRPr lang="fr-CA" sz="1100" dirty="0"/>
          </a:p>
          <a:p>
            <a:br>
              <a:rPr lang="fr-CA" dirty="0"/>
            </a:br>
            <a:endParaRPr lang="fr-CA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EC0A4E9-D7E3-4A7D-A733-BF64A7A4B2B6}"/>
              </a:ext>
            </a:extLst>
          </p:cNvPr>
          <p:cNvSpPr/>
          <p:nvPr/>
        </p:nvSpPr>
        <p:spPr>
          <a:xfrm>
            <a:off x="9759074" y="5474698"/>
            <a:ext cx="23893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1100" dirty="0" err="1">
                <a:solidFill>
                  <a:srgbClr val="000000"/>
                </a:solidFill>
                <a:latin typeface="Calibri" panose="020F0502020204030204" pitchFamily="34" charset="0"/>
              </a:rPr>
              <a:t>Micheau</a:t>
            </a:r>
            <a:r>
              <a:rPr lang="fr-CA" sz="1100" dirty="0">
                <a:solidFill>
                  <a:srgbClr val="000000"/>
                </a:solidFill>
                <a:latin typeface="Calibri" panose="020F0502020204030204" pitchFamily="34" charset="0"/>
              </a:rPr>
              <a:t> A, </a:t>
            </a:r>
            <a:r>
              <a:rPr lang="fr-CA" sz="1100" dirty="0" err="1">
                <a:solidFill>
                  <a:srgbClr val="000000"/>
                </a:solidFill>
                <a:latin typeface="Calibri" panose="020F0502020204030204" pitchFamily="34" charset="0"/>
              </a:rPr>
              <a:t>Hoa</a:t>
            </a:r>
            <a:r>
              <a:rPr lang="fr-CA" sz="1100" dirty="0">
                <a:solidFill>
                  <a:srgbClr val="000000"/>
                </a:solidFill>
                <a:latin typeface="Calibri" panose="020F0502020204030204" pitchFamily="34" charset="0"/>
              </a:rPr>
              <a:t> D, e-</a:t>
            </a:r>
            <a:r>
              <a:rPr lang="fr-CA" sz="1100" dirty="0" err="1">
                <a:solidFill>
                  <a:srgbClr val="000000"/>
                </a:solidFill>
                <a:latin typeface="Calibri" panose="020F0502020204030204" pitchFamily="34" charset="0"/>
              </a:rPr>
              <a:t>Anatomy</a:t>
            </a:r>
            <a:r>
              <a:rPr lang="fr-CA" sz="11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fr-CA" sz="1400" dirty="0">
                <a:solidFill>
                  <a:srgbClr val="1155CC"/>
                </a:solidFill>
                <a:latin typeface="Calibri" panose="020F0502020204030204" pitchFamily="34" charset="0"/>
                <a:hlinkClick r:id="rId5"/>
              </a:rPr>
              <a:t>www.imaios.com</a:t>
            </a:r>
            <a:r>
              <a:rPr lang="fr-CA" sz="1100" dirty="0">
                <a:solidFill>
                  <a:srgbClr val="000000"/>
                </a:solidFill>
                <a:latin typeface="Calibri" panose="020F0502020204030204" pitchFamily="34" charset="0"/>
              </a:rPr>
              <a:t>, DOI: 10.37019/e-</a:t>
            </a:r>
            <a:r>
              <a:rPr lang="fr-CA" sz="1100" dirty="0" err="1">
                <a:solidFill>
                  <a:srgbClr val="000000"/>
                </a:solidFill>
                <a:latin typeface="Calibri" panose="020F0502020204030204" pitchFamily="34" charset="0"/>
              </a:rPr>
              <a:t>anatomy</a:t>
            </a:r>
            <a:endParaRPr lang="fr-CA" sz="1100" dirty="0"/>
          </a:p>
          <a:p>
            <a:br>
              <a:rPr lang="fr-CA" dirty="0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44085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C50C13-2927-4665-B618-C934B2E81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70C0"/>
                </a:solidFill>
              </a:rPr>
              <a:t>Circulation veineuse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2F057F-7763-423F-A908-BCF775936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fontScale="92500" lnSpcReduction="10000"/>
          </a:bodyPr>
          <a:lstStyle/>
          <a:p>
            <a:r>
              <a:rPr lang="fr-CA" dirty="0"/>
              <a:t>Trois paires de veines principales responsables du retour du sang du cou et de la tête au cœur:</a:t>
            </a:r>
          </a:p>
          <a:p>
            <a:pPr lvl="1"/>
            <a:r>
              <a:rPr lang="fr-CA" dirty="0"/>
              <a:t>Veines vertébrales</a:t>
            </a:r>
          </a:p>
          <a:p>
            <a:pPr lvl="1"/>
            <a:r>
              <a:rPr lang="fr-CA" dirty="0"/>
              <a:t>Veines jugulaires externe</a:t>
            </a:r>
          </a:p>
          <a:p>
            <a:pPr lvl="1"/>
            <a:r>
              <a:rPr lang="fr-CA" dirty="0"/>
              <a:t>Veines jugulaires internes (s’unissent à la veine subclavière pour former la veine brachiocéphalique).</a:t>
            </a:r>
          </a:p>
          <a:p>
            <a:r>
              <a:rPr lang="fr-CA" dirty="0"/>
              <a:t>Attention: Les veines vertébrales ne drainent pas l’encéphale, mais plutôt les vertèbres et la moelle épinière de la région cervicale et quelques muscles du cou</a:t>
            </a:r>
          </a:p>
        </p:txBody>
      </p:sp>
      <p:sp>
        <p:nvSpPr>
          <p:cNvPr id="4" name="Accolade fermante 3">
            <a:extLst>
              <a:ext uri="{FF2B5EF4-FFF2-40B4-BE49-F238E27FC236}">
                <a16:creationId xmlns:a16="http://schemas.microsoft.com/office/drawing/2014/main" id="{BD0D3C22-C49B-48B1-8B1E-17F7A29CF56B}"/>
              </a:ext>
            </a:extLst>
          </p:cNvPr>
          <p:cNvSpPr/>
          <p:nvPr/>
        </p:nvSpPr>
        <p:spPr>
          <a:xfrm>
            <a:off x="4393179" y="2908300"/>
            <a:ext cx="342900" cy="5461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2AB07BC-6B41-4294-BE0E-38455AEAA83B}"/>
              </a:ext>
            </a:extLst>
          </p:cNvPr>
          <p:cNvSpPr txBox="1"/>
          <p:nvPr/>
        </p:nvSpPr>
        <p:spPr>
          <a:xfrm>
            <a:off x="4814321" y="2626716"/>
            <a:ext cx="14975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solidFill>
                  <a:srgbClr val="0070C0"/>
                </a:solidFill>
              </a:rPr>
              <a:t>Débouchent dans veine subclavière</a:t>
            </a:r>
          </a:p>
        </p:txBody>
      </p:sp>
    </p:spTree>
    <p:extLst>
      <p:ext uri="{BB962C8B-B14F-4D97-AF65-F5344CB8AC3E}">
        <p14:creationId xmlns:p14="http://schemas.microsoft.com/office/powerpoint/2010/main" val="3131483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20C678-AA3C-4CC8-9BBE-24E2B7BB3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6DD5CB-A24A-4B4B-9345-D649B25F1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86400" cy="4351338"/>
          </a:xfrm>
        </p:spPr>
        <p:txBody>
          <a:bodyPr/>
          <a:lstStyle/>
          <a:p>
            <a:r>
              <a:rPr lang="fr-CA" b="1" dirty="0"/>
              <a:t>Veines jugulaires externes</a:t>
            </a:r>
          </a:p>
          <a:p>
            <a:pPr lvl="1"/>
            <a:r>
              <a:rPr lang="fr-CA" dirty="0"/>
              <a:t>Reçoivent le sang des structures superficielles de la tête et du cou.</a:t>
            </a:r>
          </a:p>
          <a:p>
            <a:r>
              <a:rPr lang="fr-CA" b="1" dirty="0"/>
              <a:t>Veines jugulaires internes</a:t>
            </a:r>
          </a:p>
          <a:p>
            <a:pPr lvl="1"/>
            <a:r>
              <a:rPr lang="fr-CA" dirty="0"/>
              <a:t>Reçoivent le sang de la </a:t>
            </a:r>
            <a:r>
              <a:rPr lang="fr-CA" b="1" dirty="0"/>
              <a:t>cavité crânienne.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144DD3-0676-4BDD-8F64-AC6A7FA516BA}"/>
              </a:ext>
            </a:extLst>
          </p:cNvPr>
          <p:cNvSpPr/>
          <p:nvPr/>
        </p:nvSpPr>
        <p:spPr>
          <a:xfrm>
            <a:off x="6118506" y="6029764"/>
            <a:ext cx="6073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1000" i="1" dirty="0">
                <a:solidFill>
                  <a:srgbClr val="000000"/>
                </a:solidFill>
                <a:latin typeface="Calibri" panose="020F0502020204030204" pitchFamily="34" charset="0"/>
              </a:rPr>
              <a:t>Extrait de MCKINLEY, Michael P. et al., Anatomie et physiologie. Une approche intégrée, 2e édition, Chenelière éducation, 2019 , p. 970</a:t>
            </a:r>
            <a:endParaRPr lang="fr-CA" sz="1000" dirty="0"/>
          </a:p>
        </p:txBody>
      </p:sp>
    </p:spTree>
    <p:extLst>
      <p:ext uri="{BB962C8B-B14F-4D97-AF65-F5344CB8AC3E}">
        <p14:creationId xmlns:p14="http://schemas.microsoft.com/office/powerpoint/2010/main" val="587921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7015D4-E939-4116-A543-C3FA1D733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70C0"/>
                </a:solidFill>
              </a:rPr>
              <a:t>Cavité crânienne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EF64B2-ACAF-4A87-BF00-DF73331DB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381500" cy="4351338"/>
          </a:xfrm>
        </p:spPr>
        <p:txBody>
          <a:bodyPr>
            <a:normAutofit fontScale="85000" lnSpcReduction="10000"/>
          </a:bodyPr>
          <a:lstStyle/>
          <a:p>
            <a:r>
              <a:rPr lang="fr-CA" dirty="0"/>
              <a:t>Plusieurs grosses veines constituant le réseau des </a:t>
            </a:r>
            <a:r>
              <a:rPr lang="fr-CA" b="1" dirty="0"/>
              <a:t>sinus veineux de la dure-mère</a:t>
            </a:r>
            <a:r>
              <a:rPr lang="fr-CA" dirty="0"/>
              <a:t> permet de drainer la majeure partie du sang veineux crânien.</a:t>
            </a:r>
          </a:p>
          <a:p>
            <a:pPr lvl="1"/>
            <a:r>
              <a:rPr lang="fr-CA" dirty="0"/>
              <a:t>Se déverse dans la veine jugulaire interne</a:t>
            </a:r>
          </a:p>
          <a:p>
            <a:r>
              <a:rPr lang="fr-CA" dirty="0"/>
              <a:t>L’encéphale est drainé par les </a:t>
            </a:r>
            <a:r>
              <a:rPr lang="fr-CA" b="1" dirty="0"/>
              <a:t>sinus sagittaux supérieur et inférieur </a:t>
            </a:r>
            <a:r>
              <a:rPr lang="fr-CA" dirty="0"/>
              <a:t>situés dans la faux du cerveau (portion de la dure-mère qui s’enfonce entre les hémisphères cérébraux).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260804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580</Words>
  <Application>Microsoft Office PowerPoint</Application>
  <PresentationFormat>Grand écran</PresentationFormat>
  <Paragraphs>67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Réseau vasculaire cérébral</vt:lpstr>
      <vt:lpstr>Artères destinées à l’encéphale</vt:lpstr>
      <vt:lpstr>Présentation PowerPoint</vt:lpstr>
      <vt:lpstr>Présentation PowerPoint</vt:lpstr>
      <vt:lpstr>Cercle artériel du cerveau (cercle de Willis)</vt:lpstr>
      <vt:lpstr>Artériographie carotidienne</vt:lpstr>
      <vt:lpstr>Circulation veineuse</vt:lpstr>
      <vt:lpstr>Présentation PowerPoint</vt:lpstr>
      <vt:lpstr>Cavité crânienne</vt:lpstr>
      <vt:lpstr>Cavité crânienne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Réseau vasculaire cérébral</dc:title>
  <dc:creator>Karine Bouchard-Picard</dc:creator>
  <cp:lastModifiedBy>Karine Bouchard-Picard</cp:lastModifiedBy>
  <cp:revision>37</cp:revision>
  <dcterms:created xsi:type="dcterms:W3CDTF">2022-02-04T16:12:48Z</dcterms:created>
  <dcterms:modified xsi:type="dcterms:W3CDTF">2022-02-08T16:24:50Z</dcterms:modified>
</cp:coreProperties>
</file>