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8" r:id="rId6"/>
    <p:sldId id="270" r:id="rId7"/>
    <p:sldId id="263" r:id="rId8"/>
    <p:sldId id="271" r:id="rId9"/>
    <p:sldId id="264" r:id="rId10"/>
    <p:sldId id="267" r:id="rId11"/>
    <p:sldId id="269" r:id="rId12"/>
    <p:sldId id="260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898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014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080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045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523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031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29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034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27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8895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7530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6A939-AF84-4FF2-90E1-76AB1596B5A8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001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erf.radiologie.fr/sites/cerf.radiologie.fr/files/files/enseignement/pdf/04%20Radioprotection%20DES%202018DS%20partie%202%20160118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sewizard.com/2011/06/dap-converter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>
                <a:solidFill>
                  <a:srgbClr val="00B050"/>
                </a:solidFill>
              </a:rPr>
              <a:t>Indices de dose</a:t>
            </a:r>
          </a:p>
        </p:txBody>
      </p:sp>
    </p:spTree>
    <p:extLst>
      <p:ext uri="{BB962C8B-B14F-4D97-AF65-F5344CB8AC3E}">
        <p14:creationId xmlns:p14="http://schemas.microsoft.com/office/powerpoint/2010/main" val="3871873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Rapports de dose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Les fabricants doivent fournir un rapport de doses pour chaque examen réalisé.</a:t>
            </a:r>
          </a:p>
          <a:p>
            <a:r>
              <a:rPr lang="fr-CA" dirty="0"/>
              <a:t>Exemple, graphie: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b="56426"/>
          <a:stretch/>
        </p:blipFill>
        <p:spPr>
          <a:xfrm>
            <a:off x="540922" y="3188598"/>
            <a:ext cx="11462393" cy="353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915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Rapports de dose - TDM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75" y="1576682"/>
            <a:ext cx="10743918" cy="498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042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Références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300" dirty="0">
                <a:hlinkClick r:id="rId2"/>
              </a:rPr>
              <a:t>https://cerf.radiologie.fr/sites/cerf.radiologie.fr/files/files/enseignement/pdf/04%20Radioprotection%20DES%202018DS%20partie%202%20160118.pdf</a:t>
            </a:r>
            <a:endParaRPr lang="fr-CA" sz="2300" dirty="0"/>
          </a:p>
        </p:txBody>
      </p:sp>
    </p:spTree>
    <p:extLst>
      <p:ext uri="{BB962C8B-B14F-4D97-AF65-F5344CB8AC3E}">
        <p14:creationId xmlns:p14="http://schemas.microsoft.com/office/powerpoint/2010/main" val="3779215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Radiographie et radioscopie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b="1" dirty="0"/>
              <a:t>Produit de dose-surface (PDS)</a:t>
            </a:r>
          </a:p>
          <a:p>
            <a:pPr lvl="1">
              <a:lnSpc>
                <a:spcPct val="150000"/>
              </a:lnSpc>
            </a:pPr>
            <a:r>
              <a:rPr lang="fr-CA" dirty="0"/>
              <a:t>En anglais: </a:t>
            </a:r>
            <a:r>
              <a:rPr lang="fr-CA" i="1" dirty="0"/>
              <a:t>Dose area-</a:t>
            </a:r>
            <a:r>
              <a:rPr lang="fr-CA" i="1" dirty="0" err="1"/>
              <a:t>product</a:t>
            </a:r>
            <a:r>
              <a:rPr lang="fr-CA" i="1" dirty="0"/>
              <a:t> </a:t>
            </a:r>
            <a:r>
              <a:rPr lang="fr-CA" dirty="0"/>
              <a:t>(DAP).</a:t>
            </a:r>
          </a:p>
          <a:p>
            <a:pPr lvl="1">
              <a:lnSpc>
                <a:spcPct val="150000"/>
              </a:lnSpc>
            </a:pPr>
            <a:r>
              <a:rPr lang="fr-CA" dirty="0"/>
              <a:t>DE (dans l’air) x surface d’ouverture du champ d’irradiation.</a:t>
            </a:r>
          </a:p>
          <a:p>
            <a:pPr lvl="1">
              <a:lnSpc>
                <a:spcPct val="150000"/>
              </a:lnSpc>
            </a:pPr>
            <a:r>
              <a:rPr lang="fr-CA" dirty="0"/>
              <a:t>Mesuré par une chambre d’ionisation à la sortie du tube ou calcul par logiciel intégré.</a:t>
            </a:r>
          </a:p>
          <a:p>
            <a:pPr lvl="1">
              <a:lnSpc>
                <a:spcPct val="150000"/>
              </a:lnSpc>
            </a:pPr>
            <a:r>
              <a:rPr lang="fr-CA" dirty="0"/>
              <a:t>Différentes unités possibles:</a:t>
            </a:r>
          </a:p>
          <a:p>
            <a:pPr lvl="2">
              <a:lnSpc>
                <a:spcPct val="150000"/>
              </a:lnSpc>
            </a:pPr>
            <a:r>
              <a:rPr lang="fr-CA" dirty="0"/>
              <a:t>Gy.cm</a:t>
            </a:r>
            <a:r>
              <a:rPr lang="fr-CA" baseline="30000" dirty="0"/>
              <a:t>2</a:t>
            </a:r>
            <a:r>
              <a:rPr lang="fr-CA" sz="2100" dirty="0"/>
              <a:t>,</a:t>
            </a:r>
            <a:r>
              <a:rPr lang="fr-CA" baseline="30000" dirty="0"/>
              <a:t> </a:t>
            </a:r>
            <a:r>
              <a:rPr lang="fr-CA" dirty="0"/>
              <a:t>mGy.cm</a:t>
            </a:r>
            <a:r>
              <a:rPr lang="fr-CA" baseline="30000" dirty="0"/>
              <a:t>2</a:t>
            </a:r>
            <a:r>
              <a:rPr lang="fr-CA" dirty="0"/>
              <a:t>, mGy.m</a:t>
            </a:r>
            <a:r>
              <a:rPr lang="fr-CA" baseline="30000" dirty="0"/>
              <a:t>2</a:t>
            </a:r>
            <a:r>
              <a:rPr lang="fr-CA" dirty="0"/>
              <a:t>, µGy.m</a:t>
            </a:r>
            <a:r>
              <a:rPr lang="fr-CA" baseline="30000" dirty="0"/>
              <a:t>2</a:t>
            </a:r>
            <a:r>
              <a:rPr lang="fr-CA" dirty="0"/>
              <a:t>, etc.</a:t>
            </a:r>
          </a:p>
          <a:p>
            <a:pPr lvl="1"/>
            <a:endParaRPr lang="fr-CA" dirty="0"/>
          </a:p>
          <a:p>
            <a:pPr lvl="1"/>
            <a:r>
              <a:rPr lang="fr-CA" dirty="0"/>
              <a:t>Exemple PDS = 400 mGy.cm2 = 0,4 Gy.cm2 = 40 µGy.m</a:t>
            </a:r>
            <a:r>
              <a:rPr lang="fr-CA" baseline="30000" dirty="0"/>
              <a:t>2</a:t>
            </a: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4615543" y="6176963"/>
            <a:ext cx="5660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1 </a:t>
            </a:r>
            <a:r>
              <a:rPr lang="fr-CA" sz="2400" dirty="0" err="1"/>
              <a:t>mGy</a:t>
            </a:r>
            <a:r>
              <a:rPr lang="fr-CA" sz="2400" dirty="0"/>
              <a:t> x (20 cm x 20 cm) = 400 mGy.cm</a:t>
            </a:r>
            <a:r>
              <a:rPr lang="fr-CA" sz="3200" baseline="30000" dirty="0"/>
              <a:t>2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4034971" y="6029933"/>
            <a:ext cx="580571" cy="34932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061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PDS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Indépendant de la distance entre la source et la surface d’entrée.</a:t>
            </a:r>
          </a:p>
          <a:p>
            <a:r>
              <a:rPr lang="fr-CA" dirty="0"/>
              <a:t>La surface exposée augmente comme le carré de la distance mais le nombre de rayons X diminue selon le carré de cette distance.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8"/>
          <a:stretch/>
        </p:blipFill>
        <p:spPr bwMode="auto">
          <a:xfrm>
            <a:off x="4000793" y="3251200"/>
            <a:ext cx="4104221" cy="292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086987" y="6176963"/>
            <a:ext cx="58553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/>
              <a:t>Borb</a:t>
            </a:r>
            <a:r>
              <a:rPr lang="en-US" sz="1100" dirty="0"/>
              <a:t>, CC BY-SA 3.0 &lt;https://creativecommons.org/licenses/by-sa/3.0&gt;, via Wikimedia Commons, https://commons.wikimedia.org/wiki/File:Inverse_square_law.svg</a:t>
            </a:r>
            <a:endParaRPr lang="fr-CA" sz="1100" dirty="0"/>
          </a:p>
        </p:txBody>
      </p:sp>
    </p:spTree>
    <p:extLst>
      <p:ext uri="{BB962C8B-B14F-4D97-AF65-F5344CB8AC3E}">
        <p14:creationId xmlns:p14="http://schemas.microsoft.com/office/powerpoint/2010/main" val="2917376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PDS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r-CA" dirty="0"/>
              <a:t>Permet de quantifier la dose délivrée lors d’un examen de graphie ou scopie et de mieux identifier les effets d’une exposition:</a:t>
            </a:r>
          </a:p>
          <a:p>
            <a:pPr lvl="1">
              <a:lnSpc>
                <a:spcPct val="150000"/>
              </a:lnSpc>
            </a:pPr>
            <a:r>
              <a:rPr lang="fr-CA" dirty="0"/>
              <a:t>6 Gy sur 10 cm</a:t>
            </a:r>
            <a:r>
              <a:rPr lang="fr-CA" baseline="30000" dirty="0"/>
              <a:t>2</a:t>
            </a:r>
            <a:r>
              <a:rPr lang="fr-CA" dirty="0"/>
              <a:t> = érythème</a:t>
            </a:r>
          </a:p>
          <a:p>
            <a:pPr lvl="1">
              <a:lnSpc>
                <a:spcPct val="150000"/>
              </a:lnSpc>
            </a:pPr>
            <a:r>
              <a:rPr lang="fr-CA" dirty="0"/>
              <a:t>6 Gy au corps entier = mort</a:t>
            </a:r>
          </a:p>
          <a:p>
            <a:pPr>
              <a:lnSpc>
                <a:spcPct val="100000"/>
              </a:lnSpc>
            </a:pPr>
            <a:r>
              <a:rPr lang="fr-CA" dirty="0"/>
              <a:t>Sur les appareils modernes, le PDS est mesuré et affiché à chaque exposition.</a:t>
            </a:r>
          </a:p>
          <a:p>
            <a:pPr>
              <a:lnSpc>
                <a:spcPct val="100000"/>
              </a:lnSpc>
            </a:pPr>
            <a:r>
              <a:rPr lang="fr-CA" dirty="0"/>
              <a:t>Conversions  PDS → DOSEWIZARD </a:t>
            </a:r>
            <a:r>
              <a:rPr lang="fr-CA" b="1" dirty="0">
                <a:hlinkClick r:id="rId2"/>
              </a:rPr>
              <a:t>https://www.dosewizard.com/2011/06/dap-converter.html</a:t>
            </a:r>
            <a:endParaRPr lang="fr-CA" b="1" dirty="0"/>
          </a:p>
          <a:p>
            <a:pPr>
              <a:lnSpc>
                <a:spcPct val="100000"/>
              </a:lnSpc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32853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Affichage du PDS (exemple salle 2)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42" t="43030" r="37593"/>
          <a:stretch/>
        </p:blipFill>
        <p:spPr>
          <a:xfrm>
            <a:off x="1631750" y="1490042"/>
            <a:ext cx="9722050" cy="4910758"/>
          </a:xfrm>
          <a:prstGeom prst="rect">
            <a:avLst/>
          </a:prstGeom>
        </p:spPr>
      </p:pic>
      <p:cxnSp>
        <p:nvCxnSpPr>
          <p:cNvPr id="7" name="Connecteur droit avec flèche 6"/>
          <p:cNvCxnSpPr/>
          <p:nvPr/>
        </p:nvCxnSpPr>
        <p:spPr>
          <a:xfrm>
            <a:off x="391886" y="5936343"/>
            <a:ext cx="1132114" cy="0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030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PDS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 PDS ne prend pas en compte la rétrodiffusion comme le calcul de dose à la peau (que nous verrons plus tard).</a:t>
            </a:r>
          </a:p>
          <a:p>
            <a:r>
              <a:rPr lang="fr-CA" dirty="0"/>
              <a:t>Cependant, il s’agit d’un indice de dose permettant de:</a:t>
            </a:r>
          </a:p>
          <a:p>
            <a:pPr lvl="1"/>
            <a:r>
              <a:rPr lang="fr-CA" dirty="0"/>
              <a:t>Donner facilement une indication de la dose reçue par un patient,</a:t>
            </a:r>
          </a:p>
          <a:p>
            <a:pPr lvl="1"/>
            <a:r>
              <a:rPr lang="fr-CA" dirty="0"/>
              <a:t>Comparer les doses émises par un établissement pour différents examens avec les niveaux de référence diagnostics (NRD).</a:t>
            </a:r>
          </a:p>
        </p:txBody>
      </p:sp>
    </p:spTree>
    <p:extLst>
      <p:ext uri="{BB962C8B-B14F-4D97-AF65-F5344CB8AC3E}">
        <p14:creationId xmlns:p14="http://schemas.microsoft.com/office/powerpoint/2010/main" val="588082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Mammographie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dirty="0"/>
              <a:t>Les appareils fournissent des rapports de dose. Voici les valeurs fournies:</a:t>
            </a:r>
          </a:p>
          <a:p>
            <a:r>
              <a:rPr lang="fr-CA" dirty="0"/>
              <a:t>Dose à la peau (</a:t>
            </a:r>
            <a:r>
              <a:rPr lang="fr-CA" dirty="0" err="1"/>
              <a:t>mGy</a:t>
            </a:r>
            <a:r>
              <a:rPr lang="fr-CA" dirty="0"/>
              <a:t>)</a:t>
            </a:r>
          </a:p>
          <a:p>
            <a:pPr lvl="1"/>
            <a:r>
              <a:rPr lang="fr-CA" dirty="0"/>
              <a:t>Entrance Skin Air Kerma (ESAK </a:t>
            </a:r>
            <a:r>
              <a:rPr lang="fr-CA" dirty="0" err="1"/>
              <a:t>mGy</a:t>
            </a:r>
            <a:r>
              <a:rPr lang="fr-CA" dirty="0"/>
              <a:t>)</a:t>
            </a:r>
          </a:p>
          <a:p>
            <a:r>
              <a:rPr lang="fr-CA" dirty="0"/>
              <a:t>Dose à l’entrée du sein</a:t>
            </a:r>
          </a:p>
          <a:p>
            <a:pPr lvl="1"/>
            <a:r>
              <a:rPr lang="fr-CA" dirty="0"/>
              <a:t>Entrance Skin Dose (ESD)</a:t>
            </a:r>
          </a:p>
          <a:p>
            <a:pPr lvl="1"/>
            <a:r>
              <a:rPr lang="fr-CA" dirty="0"/>
              <a:t>Peu considéré en mammographie</a:t>
            </a:r>
          </a:p>
          <a:p>
            <a:pPr lvl="1"/>
            <a:r>
              <a:rPr lang="fr-CA" dirty="0"/>
              <a:t>Sein absorbe très rapidement le faisceau de rayons X (faible énergie: 22 à 34 </a:t>
            </a:r>
            <a:r>
              <a:rPr lang="fr-CA" dirty="0" err="1"/>
              <a:t>kVp</a:t>
            </a:r>
            <a:r>
              <a:rPr lang="fr-CA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6143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Mammographie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Dose glandulaire moyenne (DGM </a:t>
            </a:r>
            <a:r>
              <a:rPr lang="fr-CA" dirty="0" err="1"/>
              <a:t>mGy</a:t>
            </a:r>
            <a:r>
              <a:rPr lang="fr-CA" dirty="0"/>
              <a:t>)</a:t>
            </a:r>
          </a:p>
          <a:p>
            <a:pPr lvl="1"/>
            <a:r>
              <a:rPr lang="fr-CA" dirty="0"/>
              <a:t>Énergie déposée, en moyenne, par unité de masse glandulaire.</a:t>
            </a:r>
          </a:p>
          <a:p>
            <a:pPr lvl="1"/>
            <a:r>
              <a:rPr lang="fr-CA" dirty="0"/>
              <a:t>Dose qui est habituellement utilisée en mammographie.</a:t>
            </a:r>
          </a:p>
        </p:txBody>
      </p:sp>
      <p:pic>
        <p:nvPicPr>
          <p:cNvPr id="4" name="Picture 2" descr="http://campus.cerimes.fr/maieutique/UE-gynecologie/examen_paraclinique/site/html/images/figure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199" y="3239026"/>
            <a:ext cx="7776970" cy="3084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960914" y="3296910"/>
            <a:ext cx="194491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chemeClr val="accent2">
                    <a:lumMod val="75000"/>
                  </a:schemeClr>
                </a:solidFill>
              </a:rPr>
              <a:t>DAP (</a:t>
            </a:r>
            <a:r>
              <a:rPr lang="fr-CA" sz="2400" b="1" dirty="0" err="1">
                <a:solidFill>
                  <a:schemeClr val="accent2">
                    <a:lumMod val="75000"/>
                  </a:schemeClr>
                </a:solidFill>
              </a:rPr>
              <a:t>mGy</a:t>
            </a:r>
            <a:r>
              <a:rPr lang="fr-CA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76943" y="4550627"/>
            <a:ext cx="173082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FF0000"/>
                </a:solidFill>
              </a:rPr>
              <a:t>DGM (</a:t>
            </a:r>
            <a:r>
              <a:rPr lang="fr-CA" sz="2400" b="1" dirty="0" err="1">
                <a:solidFill>
                  <a:srgbClr val="FF0000"/>
                </a:solidFill>
              </a:rPr>
              <a:t>mGy</a:t>
            </a:r>
            <a:r>
              <a:rPr lang="fr-CA" sz="2400" b="1" dirty="0">
                <a:solidFill>
                  <a:srgbClr val="FF0000"/>
                </a:solidFill>
              </a:rPr>
              <a:t>)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2307772" y="4699263"/>
            <a:ext cx="653142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935842" y="6081067"/>
            <a:ext cx="59399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1200" i="1" dirty="0">
                <a:solidFill>
                  <a:srgbClr val="666666"/>
                </a:solidFill>
                <a:latin typeface="Arial" panose="020B0604020202020204" pitchFamily="34" charset="0"/>
              </a:rPr>
              <a:t>Adaptation, Source : </a:t>
            </a:r>
            <a:r>
              <a:rPr lang="fr-CA" sz="1200" i="1" dirty="0" err="1">
                <a:solidFill>
                  <a:srgbClr val="666666"/>
                </a:solidFill>
                <a:latin typeface="Arial" panose="020B0604020202020204" pitchFamily="34" charset="0"/>
              </a:rPr>
              <a:t>UVMaF</a:t>
            </a:r>
            <a:r>
              <a:rPr lang="fr-CA" sz="1200" i="1" dirty="0">
                <a:solidFill>
                  <a:srgbClr val="666666"/>
                </a:solidFill>
                <a:latin typeface="Arial" panose="020B0604020202020204" pitchFamily="34" charset="0"/>
              </a:rPr>
              <a:t>, http://www.uvmaf.org/UE-gynecologie/examen_paraclinique/site/html/10.html</a:t>
            </a:r>
            <a:endParaRPr lang="fr-CA" sz="1200" dirty="0"/>
          </a:p>
        </p:txBody>
      </p:sp>
      <p:sp>
        <p:nvSpPr>
          <p:cNvPr id="9" name="Rectangle 8"/>
          <p:cNvSpPr/>
          <p:nvPr/>
        </p:nvSpPr>
        <p:spPr>
          <a:xfrm>
            <a:off x="4930087" y="5219228"/>
            <a:ext cx="4760686" cy="6676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6363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Tomodensitométrie (TDM)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>
                <a:solidFill>
                  <a:srgbClr val="0070C0"/>
                </a:solidFill>
              </a:rPr>
              <a:t>CTDIvol</a:t>
            </a:r>
            <a:r>
              <a:rPr lang="fr-CA" dirty="0">
                <a:solidFill>
                  <a:srgbClr val="0070C0"/>
                </a:solidFill>
              </a:rPr>
              <a:t> (</a:t>
            </a:r>
            <a:r>
              <a:rPr lang="fr-CA" dirty="0" err="1">
                <a:solidFill>
                  <a:srgbClr val="0070C0"/>
                </a:solidFill>
              </a:rPr>
              <a:t>mGy</a:t>
            </a:r>
            <a:r>
              <a:rPr lang="fr-CA" dirty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fr-CA" dirty="0"/>
              <a:t>Tient compte de la dose transmise au patient pour une rotation du tube.</a:t>
            </a:r>
          </a:p>
          <a:p>
            <a:pPr marL="457200" lvl="1" indent="0">
              <a:buNone/>
            </a:pPr>
            <a:endParaRPr lang="fr-CA" dirty="0"/>
          </a:p>
          <a:p>
            <a:r>
              <a:rPr lang="fr-CA" dirty="0">
                <a:solidFill>
                  <a:srgbClr val="0070C0"/>
                </a:solidFill>
              </a:rPr>
              <a:t>PDL (mGy.cm)</a:t>
            </a:r>
          </a:p>
          <a:p>
            <a:pPr lvl="1"/>
            <a:r>
              <a:rPr lang="fr-CA" dirty="0"/>
              <a:t>Produit dose longueur</a:t>
            </a:r>
          </a:p>
          <a:p>
            <a:pPr lvl="1"/>
            <a:r>
              <a:rPr lang="fr-CA" dirty="0" err="1"/>
              <a:t>CTDIvol</a:t>
            </a:r>
            <a:r>
              <a:rPr lang="fr-CA" dirty="0"/>
              <a:t> (</a:t>
            </a:r>
            <a:r>
              <a:rPr lang="fr-CA" dirty="0" err="1"/>
              <a:t>mGy</a:t>
            </a:r>
            <a:r>
              <a:rPr lang="fr-CA" dirty="0"/>
              <a:t>) x longueur d’exploration (cm)</a:t>
            </a:r>
          </a:p>
        </p:txBody>
      </p:sp>
    </p:spTree>
    <p:extLst>
      <p:ext uri="{BB962C8B-B14F-4D97-AF65-F5344CB8AC3E}">
        <p14:creationId xmlns:p14="http://schemas.microsoft.com/office/powerpoint/2010/main" val="40787679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551</Words>
  <Application>Microsoft Office PowerPoint</Application>
  <PresentationFormat>Grand écran</PresentationFormat>
  <Paragraphs>55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Indices de dose</vt:lpstr>
      <vt:lpstr>Radiographie et radioscopie</vt:lpstr>
      <vt:lpstr>PDS</vt:lpstr>
      <vt:lpstr>PDS</vt:lpstr>
      <vt:lpstr>Affichage du PDS (exemple salle 2)</vt:lpstr>
      <vt:lpstr>PDS</vt:lpstr>
      <vt:lpstr>Mammographie</vt:lpstr>
      <vt:lpstr>Mammographie</vt:lpstr>
      <vt:lpstr>Tomodensitométrie (TDM)</vt:lpstr>
      <vt:lpstr>Rapports de dose</vt:lpstr>
      <vt:lpstr>Rapports de dose - TDM</vt:lpstr>
      <vt:lpstr>Références</vt:lpstr>
    </vt:vector>
  </TitlesOfParts>
  <Company>Cégep de Rimouski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projecteur</dc:creator>
  <cp:lastModifiedBy>Karine Bouchard-Picard</cp:lastModifiedBy>
  <cp:revision>60</cp:revision>
  <dcterms:created xsi:type="dcterms:W3CDTF">2021-02-02T19:21:35Z</dcterms:created>
  <dcterms:modified xsi:type="dcterms:W3CDTF">2022-02-14T14:03:24Z</dcterms:modified>
</cp:coreProperties>
</file>