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64" r:id="rId3"/>
    <p:sldId id="265" r:id="rId4"/>
    <p:sldId id="266" r:id="rId5"/>
    <p:sldId id="259" r:id="rId6"/>
    <p:sldId id="261" r:id="rId7"/>
    <p:sldId id="262" r:id="rId8"/>
    <p:sldId id="263" r:id="rId9"/>
    <p:sldId id="267" r:id="rId10"/>
    <p:sldId id="269" r:id="rId11"/>
    <p:sldId id="270" r:id="rId12"/>
    <p:sldId id="271" r:id="rId13"/>
    <p:sldId id="268" r:id="rId14"/>
    <p:sldId id="393" r:id="rId15"/>
    <p:sldId id="401" r:id="rId16"/>
    <p:sldId id="402" r:id="rId17"/>
    <p:sldId id="403" r:id="rId18"/>
    <p:sldId id="388" r:id="rId19"/>
    <p:sldId id="419" r:id="rId20"/>
    <p:sldId id="272" r:id="rId21"/>
    <p:sldId id="409" r:id="rId22"/>
    <p:sldId id="332" r:id="rId23"/>
    <p:sldId id="381" r:id="rId24"/>
    <p:sldId id="362" r:id="rId25"/>
    <p:sldId id="410" r:id="rId26"/>
    <p:sldId id="260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5BF51-FF46-4E9E-A50A-8BA85D73141A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84241-0007-4455-A994-6928BE373A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4174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4241-0007-4455-A994-6928BE373AE2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5619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1ED5E-0F7E-409B-9E0B-7DD02D754C57}" type="slidenum">
              <a:rPr lang="fr-CA" altLang="fr-FR" smtClean="0"/>
              <a:pPr/>
              <a:t>24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76469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A939-AF84-4FF2-90E1-76AB1596B5A8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B9F-954C-4292-93C4-800CAB10447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898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A939-AF84-4FF2-90E1-76AB1596B5A8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B9F-954C-4292-93C4-800CAB10447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6014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A939-AF84-4FF2-90E1-76AB1596B5A8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B9F-954C-4292-93C4-800CAB10447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080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A939-AF84-4FF2-90E1-76AB1596B5A8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B9F-954C-4292-93C4-800CAB10447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045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A939-AF84-4FF2-90E1-76AB1596B5A8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B9F-954C-4292-93C4-800CAB10447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523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A939-AF84-4FF2-90E1-76AB1596B5A8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B9F-954C-4292-93C4-800CAB10447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031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A939-AF84-4FF2-90E1-76AB1596B5A8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B9F-954C-4292-93C4-800CAB10447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29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A939-AF84-4FF2-90E1-76AB1596B5A8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B9F-954C-4292-93C4-800CAB10447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034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A939-AF84-4FF2-90E1-76AB1596B5A8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B9F-954C-4292-93C4-800CAB10447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27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A939-AF84-4FF2-90E1-76AB1596B5A8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B9F-954C-4292-93C4-800CAB10447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889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A939-AF84-4FF2-90E1-76AB1596B5A8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B9F-954C-4292-93C4-800CAB10447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753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6A939-AF84-4FF2-90E1-76AB1596B5A8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E5B9F-954C-4292-93C4-800CAB10447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0001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canada.ca/fr/sante-canada/services/dosimetrie/produits/dosimetres-corps-entier.html#shr-pg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timroepmq.ca/membres-et-etudiants/dp-et-inspection/normes-de-pratique-lignes-directrice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a/url?sa=i&amp;rct=j&amp;q=&amp;esrc=s&amp;source=images&amp;cd=&amp;cad=rja&amp;uact=8&amp;ved=0CAcQjRw&amp;url=http://www.htds.fr/fr/optoelectronique-mesures/nucleaire-et-radioprotection/solutions_mesure_portable/dosimetre_comtaminametre/dosimetres-individuels/&amp;ei=yRU-Vdj4McyhyATEnYD4Aw&amp;bvm=bv.91665533,d.b2w&amp;psig=AFQjCNH3_j537eCCXkkBGMXZ69nOklns-w&amp;ust=143021854052485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www.google.ca/url?sa=i&amp;rct=j&amp;q=&amp;esrc=s&amp;source=images&amp;cd=&amp;cad=rja&amp;uact=8&amp;ved=0CAcQjRw&amp;url=http://evelyne.bouquet.free.fr/WebAlain/communication/dossiers/pionniers.htm&amp;ei=6BU-VfjEEM2ZyAT7hoH4DA&amp;bvm=bv.91665533,d.b2w&amp;psig=AFQjCNH3_j537eCCXkkBGMXZ69nOklns-w&amp;ust=1430218540524859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content/dam/hc-sc/migration/hc-sc/ewh-semt/alt_formats/pdf/pubs/radiation/safety-code_35-securite/safety-code_35-securite-fra.pdf" TargetMode="External"/><Relationship Id="rId2" Type="http://schemas.openxmlformats.org/officeDocument/2006/relationships/hyperlink" Target="http://legisquebec.gouv.qc.ca/fr/ShowDoc/cr/L-0.2,%20r.%201%20/#sc-nb: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rapport%20de%202017%20sur%20l&#8217;exposition%20professionnelle%20aux%20rayonnements%20au%20Canad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legisquebec.gouv.qc.ca/fr/ShowDoc/cr/L-0.2,%20r.%201%20/#sc-nb: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Niveaux d’exposition tolérés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Public, patients, personnel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80471BD-F2F3-4CA8-BF96-66EE52448D20}"/>
              </a:ext>
            </a:extLst>
          </p:cNvPr>
          <p:cNvSpPr txBox="1">
            <a:spLocks/>
          </p:cNvSpPr>
          <p:nvPr/>
        </p:nvSpPr>
        <p:spPr>
          <a:xfrm>
            <a:off x="1524000" y="305931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>
                <a:solidFill>
                  <a:srgbClr val="00B050"/>
                </a:solidFill>
              </a:rPr>
              <a:t>et dosimétrie</a:t>
            </a:r>
          </a:p>
        </p:txBody>
      </p:sp>
    </p:spTree>
    <p:extLst>
      <p:ext uri="{BB962C8B-B14F-4D97-AF65-F5344CB8AC3E}">
        <p14:creationId xmlns:p14="http://schemas.microsoft.com/office/powerpoint/2010/main" val="3871873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BA24D1-4E66-4D45-9DC9-14F481683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0B050"/>
                </a:solidFill>
              </a:rPr>
              <a:t>Composition du dosimètre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793F5F-F230-42A4-BEFB-8C19B353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 dosimètre comprend quatre éléments de LSO, qui sont tous composés d'oxyde d'aluminium cristallin chargé de carbone (Al2O3:C) </a:t>
            </a:r>
          </a:p>
          <a:p>
            <a:r>
              <a:rPr lang="fr-CA" dirty="0"/>
              <a:t>Chaque élément de LSO est placé entre deux filtres faits d'un matériau différent, soit du plastique mince, du plastique épais, de l'aluminium et du cuivre. </a:t>
            </a:r>
          </a:p>
          <a:p>
            <a:pPr lvl="1"/>
            <a:r>
              <a:rPr lang="fr-CA" dirty="0"/>
              <a:t>Ces filtres offrent des niveaux de filtration différents pour chaque élément, de sorte que les rapports des lectures des éléments peuvent servir à déterminer le type de rayonnement auquel le dosimètre a été exposé.</a:t>
            </a:r>
          </a:p>
        </p:txBody>
      </p:sp>
      <p:pic>
        <p:nvPicPr>
          <p:cNvPr id="4" name="Picture 2" descr="Dosimètres pour le corps entier">
            <a:extLst>
              <a:ext uri="{FF2B5EF4-FFF2-40B4-BE49-F238E27FC236}">
                <a16:creationId xmlns:a16="http://schemas.microsoft.com/office/drawing/2014/main" id="{D0827595-9692-446C-8E40-5AE9D6AA1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057" y="207180"/>
            <a:ext cx="2206171" cy="164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123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D914E-FC66-43E2-8FE1-D8948DB24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0B050"/>
                </a:solidFill>
              </a:rPr>
              <a:t>Lecteur de dosimètre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61DE72-93BA-451D-A6BB-CB47768EE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Traités à l'aide des lecteurs automatisés. </a:t>
            </a:r>
          </a:p>
          <a:p>
            <a:r>
              <a:rPr lang="fr-CA" dirty="0"/>
              <a:t>Au cours de la lecture, un puissant faisceau de lumière à DEL stimule la luminescence de chaque élément de LSO (c'est-à-dire le dégagement de l'énergie emmagasinée sous forme de lumière).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099D515-3CA1-401C-88F4-03AF14437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778" y="3595328"/>
            <a:ext cx="3731528" cy="28975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49C9D5-0BA1-4BF7-87F6-367FDCC00A80}"/>
              </a:ext>
            </a:extLst>
          </p:cNvPr>
          <p:cNvSpPr/>
          <p:nvPr/>
        </p:nvSpPr>
        <p:spPr>
          <a:xfrm>
            <a:off x="6096000" y="623126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1400" dirty="0"/>
              <a:t>https://www.canada.ca/fr/sante-canada/services/dosimetrie/produits/dosimetres-corps-entier.html#shr-pg0</a:t>
            </a:r>
          </a:p>
        </p:txBody>
      </p:sp>
      <p:pic>
        <p:nvPicPr>
          <p:cNvPr id="6" name="Picture 2" descr="Dosimètres pour le corps entier">
            <a:extLst>
              <a:ext uri="{FF2B5EF4-FFF2-40B4-BE49-F238E27FC236}">
                <a16:creationId xmlns:a16="http://schemas.microsoft.com/office/drawing/2014/main" id="{7A8C5137-1289-4EF0-AB81-FD32D7539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057" y="207180"/>
            <a:ext cx="2206171" cy="164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011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BE7AD8-A140-4BF1-8FCC-4F05C3B0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0B050"/>
                </a:solidFill>
              </a:rPr>
              <a:t>Analyse des doses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10C39E-D475-45E7-AFFF-91472B328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Un algorithme de calcul de dose est ensuite appliqué aux signaux afin de déterminer les doses de rayonnement. </a:t>
            </a:r>
          </a:p>
          <a:p>
            <a:r>
              <a:rPr lang="fr-CA" dirty="0"/>
              <a:t>Par la suite, les doses sont converties en doses d'exposition en milieu de travail en </a:t>
            </a:r>
            <a:r>
              <a:rPr lang="fr-CA" u="sng" dirty="0"/>
              <a:t>soustrayant le rayonnement de fond </a:t>
            </a:r>
            <a:r>
              <a:rPr lang="fr-CA" dirty="0"/>
              <a:t>(naturel) du milieu ambiant, qui a été établi à l'aide des dosimètres de contrôle et d'autres sources d'information sur l'intensité du rayonnement de fond dans le milieu de travail du client. </a:t>
            </a:r>
          </a:p>
          <a:p>
            <a:r>
              <a:rPr lang="fr-CA" dirty="0"/>
              <a:t>Finalement, les doses d'exposition en milieu de travail sont enregistrées dans le </a:t>
            </a:r>
            <a:r>
              <a:rPr lang="fr-CA" b="1" u="sng" dirty="0"/>
              <a:t>Fichier dosimétrique national </a:t>
            </a:r>
            <a:r>
              <a:rPr lang="fr-CA" dirty="0"/>
              <a:t>et un rapport d'exposition est envoyé au client par courrier.</a:t>
            </a:r>
          </a:p>
          <a:p>
            <a:r>
              <a:rPr lang="fr-CA" dirty="0"/>
              <a:t>Le seuil de déclaration est de 0,10 mSv</a:t>
            </a:r>
          </a:p>
        </p:txBody>
      </p:sp>
      <p:pic>
        <p:nvPicPr>
          <p:cNvPr id="4" name="Picture 2" descr="Dosimètres pour le corps entier">
            <a:extLst>
              <a:ext uri="{FF2B5EF4-FFF2-40B4-BE49-F238E27FC236}">
                <a16:creationId xmlns:a16="http://schemas.microsoft.com/office/drawing/2014/main" id="{E5632F6C-95AF-432A-994C-28888BC63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057" y="207180"/>
            <a:ext cx="2206171" cy="164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225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62A16B-A905-467A-9D62-5E38E412E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0B050"/>
                </a:solidFill>
              </a:rPr>
              <a:t>Dosimètre LSO </a:t>
            </a:r>
            <a:r>
              <a:rPr lang="fr-CA" dirty="0" err="1">
                <a:solidFill>
                  <a:srgbClr val="00B050"/>
                </a:solidFill>
              </a:rPr>
              <a:t>InLight</a:t>
            </a:r>
            <a:r>
              <a:rPr lang="fr-CA" dirty="0">
                <a:solidFill>
                  <a:srgbClr val="00B050"/>
                </a:solidFill>
              </a:rPr>
              <a:t> Nova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E8E73D-2BE0-41A4-A60E-8E7B24865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endParaRPr lang="fr-CA" dirty="0"/>
          </a:p>
          <a:p>
            <a:pPr marL="228600" lvl="1">
              <a:spcBef>
                <a:spcPts val="1000"/>
              </a:spcBef>
            </a:pPr>
            <a:r>
              <a:rPr lang="fr-CA" dirty="0"/>
              <a:t>La description complète est sur le site web, </a:t>
            </a:r>
            <a:r>
              <a:rPr lang="fr-CA" dirty="0">
                <a:hlinkClick r:id="rId2"/>
              </a:rPr>
              <a:t>https://www.canada.ca/fr/sante-canada/services/dosimetrie/produits/dosimetres-corps-entier.html#shr-pg0</a:t>
            </a:r>
            <a:endParaRPr lang="fr-CA" dirty="0"/>
          </a:p>
          <a:p>
            <a:pPr lvl="1"/>
            <a:r>
              <a:rPr lang="fr-CA" dirty="0"/>
              <a:t>Une copie est aussi disponible en PDF sur la page Moodle.</a:t>
            </a:r>
          </a:p>
          <a:p>
            <a:endParaRPr lang="fr-CA" dirty="0"/>
          </a:p>
        </p:txBody>
      </p:sp>
      <p:pic>
        <p:nvPicPr>
          <p:cNvPr id="4" name="Picture 2" descr="Dosimètres pour le corps entier">
            <a:extLst>
              <a:ext uri="{FF2B5EF4-FFF2-40B4-BE49-F238E27FC236}">
                <a16:creationId xmlns:a16="http://schemas.microsoft.com/office/drawing/2014/main" id="{A2F72345-E50F-436F-ABC2-3D4E61A49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057" y="207180"/>
            <a:ext cx="2206171" cy="164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10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rap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0"/>
            <a:ext cx="5270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2116132" y="5639159"/>
            <a:ext cx="8496300" cy="1066800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CA" altLang="fr-FR" b="1" dirty="0">
                <a:solidFill>
                  <a:schemeClr val="bg1"/>
                </a:solidFill>
                <a:latin typeface="+mn-lt"/>
              </a:rPr>
              <a:t>À tous les 3 mois, après analyse et lecture des dosimètres, on reçoit un rapport de dosimétrie.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40658" y="1340768"/>
            <a:ext cx="25509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Calibri" panose="020F0502020204030204" pitchFamily="34" charset="0"/>
                <a:cs typeface="Calibri" panose="020F0502020204030204" pitchFamily="34" charset="0"/>
              </a:rPr>
              <a:t>- : signifie que la dose est inférieure à 0,10 </a:t>
            </a:r>
            <a:r>
              <a:rPr lang="fr-CA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mSv</a:t>
            </a:r>
            <a:endParaRPr lang="fr-C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620714"/>
            <a:ext cx="7866063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Line 5"/>
          <p:cNvSpPr>
            <a:spLocks noChangeShapeType="1"/>
          </p:cNvSpPr>
          <p:nvPr/>
        </p:nvSpPr>
        <p:spPr bwMode="auto">
          <a:xfrm flipV="1">
            <a:off x="2063750" y="2133600"/>
            <a:ext cx="1081088" cy="287338"/>
          </a:xfrm>
          <a:prstGeom prst="line">
            <a:avLst/>
          </a:prstGeom>
          <a:noFill/>
          <a:ln w="889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 flipV="1">
            <a:off x="1631950" y="3429000"/>
            <a:ext cx="1081088" cy="287338"/>
          </a:xfrm>
          <a:prstGeom prst="line">
            <a:avLst/>
          </a:prstGeom>
          <a:noFill/>
          <a:ln w="889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V="1">
            <a:off x="1774825" y="4365625"/>
            <a:ext cx="1081088" cy="287338"/>
          </a:xfrm>
          <a:prstGeom prst="line">
            <a:avLst/>
          </a:prstGeom>
          <a:noFill/>
          <a:ln w="889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V="1">
            <a:off x="4800600" y="4221164"/>
            <a:ext cx="1081088" cy="287337"/>
          </a:xfrm>
          <a:prstGeom prst="line">
            <a:avLst/>
          </a:prstGeom>
          <a:noFill/>
          <a:ln w="889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V="1">
            <a:off x="5232400" y="5013325"/>
            <a:ext cx="1081088" cy="287338"/>
          </a:xfrm>
          <a:prstGeom prst="line">
            <a:avLst/>
          </a:prstGeom>
          <a:noFill/>
          <a:ln w="889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7319964" y="3644901"/>
            <a:ext cx="2016125" cy="1008063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9696450" y="2924175"/>
            <a:ext cx="1588" cy="935038"/>
          </a:xfrm>
          <a:prstGeom prst="line">
            <a:avLst/>
          </a:prstGeom>
          <a:noFill/>
          <a:ln w="889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9706" name="Text Box 13"/>
          <p:cNvSpPr txBox="1">
            <a:spLocks noChangeArrowheads="1"/>
          </p:cNvSpPr>
          <p:nvPr/>
        </p:nvSpPr>
        <p:spPr bwMode="auto">
          <a:xfrm>
            <a:off x="1919288" y="5516563"/>
            <a:ext cx="8496300" cy="1066800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CA" altLang="fr-FR" b="1" dirty="0">
                <a:solidFill>
                  <a:schemeClr val="bg1"/>
                </a:solidFill>
                <a:latin typeface="+mn-lt"/>
              </a:rPr>
              <a:t>D’autres données peuvent apparaître:  dosimètre non reçu / déclaré perdu 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913E-6 L 0.06701 -0.0104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1 -0.01041 L 0.15364 -0.0208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  <p:bldP spid="59397" grpId="1" animBg="1"/>
      <p:bldP spid="59399" grpId="0" animBg="1"/>
      <p:bldP spid="59399" grpId="1" animBg="1"/>
      <p:bldP spid="59400" grpId="0" animBg="1"/>
      <p:bldP spid="59400" grpId="1" animBg="1"/>
      <p:bldP spid="59400" grpId="2" animBg="1"/>
      <p:bldP spid="59400" grpId="3" animBg="1"/>
      <p:bldP spid="59401" grpId="0" animBg="1"/>
      <p:bldP spid="59401" grpId="1" animBg="1"/>
      <p:bldP spid="59402" grpId="0" animBg="1"/>
      <p:bldP spid="59402" grpId="1" animBg="1"/>
      <p:bldP spid="59403" grpId="0" animBg="1"/>
      <p:bldP spid="5940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"/>
            <a:ext cx="84582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6" y="2155825"/>
            <a:ext cx="8424863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8"/>
          <p:cNvSpPr>
            <a:spLocks noChangeArrowheads="1"/>
          </p:cNvSpPr>
          <p:nvPr/>
        </p:nvSpPr>
        <p:spPr bwMode="auto">
          <a:xfrm>
            <a:off x="4295776" y="1"/>
            <a:ext cx="4321175" cy="333375"/>
          </a:xfrm>
          <a:prstGeom prst="rect">
            <a:avLst/>
          </a:prstGeom>
          <a:solidFill>
            <a:srgbClr val="FFFF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4151314" y="1125539"/>
            <a:ext cx="5832475" cy="358775"/>
          </a:xfrm>
          <a:prstGeom prst="rect">
            <a:avLst/>
          </a:prstGeom>
          <a:solidFill>
            <a:srgbClr val="FFFF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0726" name="Rectangle 10"/>
          <p:cNvSpPr>
            <a:spLocks noChangeArrowheads="1"/>
          </p:cNvSpPr>
          <p:nvPr/>
        </p:nvSpPr>
        <p:spPr bwMode="auto">
          <a:xfrm>
            <a:off x="3216276" y="1495425"/>
            <a:ext cx="3311525" cy="215900"/>
          </a:xfrm>
          <a:prstGeom prst="rect">
            <a:avLst/>
          </a:prstGeom>
          <a:solidFill>
            <a:srgbClr val="FFFF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0727" name="Rectangle 11"/>
          <p:cNvSpPr>
            <a:spLocks noChangeArrowheads="1"/>
          </p:cNvSpPr>
          <p:nvPr/>
        </p:nvSpPr>
        <p:spPr bwMode="auto">
          <a:xfrm>
            <a:off x="3143251" y="2420939"/>
            <a:ext cx="5832475" cy="358775"/>
          </a:xfrm>
          <a:prstGeom prst="rect">
            <a:avLst/>
          </a:prstGeom>
          <a:solidFill>
            <a:srgbClr val="FFFF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0728" name="Rectangle 12"/>
          <p:cNvSpPr>
            <a:spLocks noChangeArrowheads="1"/>
          </p:cNvSpPr>
          <p:nvPr/>
        </p:nvSpPr>
        <p:spPr bwMode="auto">
          <a:xfrm>
            <a:off x="6743700" y="2133600"/>
            <a:ext cx="3384550" cy="287338"/>
          </a:xfrm>
          <a:prstGeom prst="rect">
            <a:avLst/>
          </a:prstGeom>
          <a:solidFill>
            <a:srgbClr val="FFFF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0731" name="Rectangle 15"/>
          <p:cNvSpPr>
            <a:spLocks noChangeArrowheads="1"/>
          </p:cNvSpPr>
          <p:nvPr/>
        </p:nvSpPr>
        <p:spPr bwMode="auto">
          <a:xfrm>
            <a:off x="4151314" y="4149725"/>
            <a:ext cx="5761037" cy="287338"/>
          </a:xfrm>
          <a:prstGeom prst="rect">
            <a:avLst/>
          </a:prstGeom>
          <a:solidFill>
            <a:srgbClr val="FFFF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0732" name="Rectangle 16"/>
          <p:cNvSpPr>
            <a:spLocks noChangeArrowheads="1"/>
          </p:cNvSpPr>
          <p:nvPr/>
        </p:nvSpPr>
        <p:spPr bwMode="auto">
          <a:xfrm>
            <a:off x="6096000" y="4797425"/>
            <a:ext cx="3600450" cy="215900"/>
          </a:xfrm>
          <a:prstGeom prst="rect">
            <a:avLst/>
          </a:prstGeom>
          <a:solidFill>
            <a:srgbClr val="FF00FF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0733" name="Rectangle 17"/>
          <p:cNvSpPr>
            <a:spLocks noChangeArrowheads="1"/>
          </p:cNvSpPr>
          <p:nvPr/>
        </p:nvSpPr>
        <p:spPr bwMode="auto">
          <a:xfrm>
            <a:off x="3143250" y="5013325"/>
            <a:ext cx="4465638" cy="215900"/>
          </a:xfrm>
          <a:prstGeom prst="rect">
            <a:avLst/>
          </a:prstGeom>
          <a:solidFill>
            <a:srgbClr val="FF00FF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0734" name="Rectangle 18"/>
          <p:cNvSpPr>
            <a:spLocks noChangeArrowheads="1"/>
          </p:cNvSpPr>
          <p:nvPr/>
        </p:nvSpPr>
        <p:spPr bwMode="auto">
          <a:xfrm>
            <a:off x="3143251" y="6021388"/>
            <a:ext cx="6481763" cy="576262"/>
          </a:xfrm>
          <a:prstGeom prst="rect">
            <a:avLst/>
          </a:prstGeom>
          <a:solidFill>
            <a:srgbClr val="FFFF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216276" y="681039"/>
            <a:ext cx="4823941" cy="238125"/>
          </a:xfrm>
          <a:prstGeom prst="rect">
            <a:avLst/>
          </a:prstGeom>
          <a:solidFill>
            <a:srgbClr val="FFFF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549276"/>
            <a:ext cx="8856662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4151313" y="549275"/>
            <a:ext cx="4032250" cy="215900"/>
          </a:xfrm>
          <a:prstGeom prst="rect">
            <a:avLst/>
          </a:prstGeom>
          <a:solidFill>
            <a:srgbClr val="FFFF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3143250" y="836613"/>
            <a:ext cx="7524750" cy="647700"/>
          </a:xfrm>
          <a:prstGeom prst="rect">
            <a:avLst/>
          </a:prstGeom>
          <a:solidFill>
            <a:srgbClr val="FFFF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4367214" y="2060575"/>
            <a:ext cx="4321175" cy="215900"/>
          </a:xfrm>
          <a:prstGeom prst="rect">
            <a:avLst/>
          </a:prstGeom>
          <a:solidFill>
            <a:srgbClr val="FFFF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3216275" y="2708275"/>
            <a:ext cx="4319588" cy="215900"/>
          </a:xfrm>
          <a:prstGeom prst="rect">
            <a:avLst/>
          </a:prstGeom>
          <a:solidFill>
            <a:srgbClr val="FFFF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1" name="Rectangle 9"/>
          <p:cNvSpPr>
            <a:spLocks noChangeArrowheads="1"/>
          </p:cNvSpPr>
          <p:nvPr/>
        </p:nvSpPr>
        <p:spPr bwMode="auto">
          <a:xfrm>
            <a:off x="4872039" y="2492375"/>
            <a:ext cx="4319587" cy="215900"/>
          </a:xfrm>
          <a:prstGeom prst="rect">
            <a:avLst/>
          </a:prstGeom>
          <a:solidFill>
            <a:srgbClr val="FFFF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2" name="Rectangle 10"/>
          <p:cNvSpPr>
            <a:spLocks noChangeArrowheads="1"/>
          </p:cNvSpPr>
          <p:nvPr/>
        </p:nvSpPr>
        <p:spPr bwMode="auto">
          <a:xfrm>
            <a:off x="4151314" y="2924175"/>
            <a:ext cx="4968875" cy="215900"/>
          </a:xfrm>
          <a:prstGeom prst="rect">
            <a:avLst/>
          </a:prstGeom>
          <a:solidFill>
            <a:srgbClr val="FFFF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3" name="Rectangle 11"/>
          <p:cNvSpPr>
            <a:spLocks noChangeArrowheads="1"/>
          </p:cNvSpPr>
          <p:nvPr/>
        </p:nvSpPr>
        <p:spPr bwMode="auto">
          <a:xfrm>
            <a:off x="4151314" y="3573463"/>
            <a:ext cx="4537075" cy="215900"/>
          </a:xfrm>
          <a:prstGeom prst="rect">
            <a:avLst/>
          </a:prstGeom>
          <a:solidFill>
            <a:srgbClr val="FFFF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4" name="Rectangle 12"/>
          <p:cNvSpPr>
            <a:spLocks noChangeArrowheads="1"/>
          </p:cNvSpPr>
          <p:nvPr/>
        </p:nvSpPr>
        <p:spPr bwMode="auto">
          <a:xfrm>
            <a:off x="5159375" y="4005263"/>
            <a:ext cx="5329238" cy="215900"/>
          </a:xfrm>
          <a:prstGeom prst="rect">
            <a:avLst/>
          </a:prstGeom>
          <a:solidFill>
            <a:srgbClr val="FFFF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5" name="Rectangle 13"/>
          <p:cNvSpPr>
            <a:spLocks noChangeArrowheads="1"/>
          </p:cNvSpPr>
          <p:nvPr/>
        </p:nvSpPr>
        <p:spPr bwMode="auto">
          <a:xfrm>
            <a:off x="3143251" y="4221163"/>
            <a:ext cx="4537075" cy="215900"/>
          </a:xfrm>
          <a:prstGeom prst="rect">
            <a:avLst/>
          </a:prstGeom>
          <a:solidFill>
            <a:srgbClr val="FFFF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6" name="Rectangle 14"/>
          <p:cNvSpPr>
            <a:spLocks noChangeArrowheads="1"/>
          </p:cNvSpPr>
          <p:nvPr/>
        </p:nvSpPr>
        <p:spPr bwMode="auto">
          <a:xfrm>
            <a:off x="4151313" y="4652963"/>
            <a:ext cx="5905500" cy="215900"/>
          </a:xfrm>
          <a:prstGeom prst="rect">
            <a:avLst/>
          </a:prstGeom>
          <a:solidFill>
            <a:srgbClr val="FFFF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7" name="Rectangle 15"/>
          <p:cNvSpPr>
            <a:spLocks noChangeArrowheads="1"/>
          </p:cNvSpPr>
          <p:nvPr/>
        </p:nvSpPr>
        <p:spPr bwMode="auto">
          <a:xfrm>
            <a:off x="4367214" y="5300663"/>
            <a:ext cx="5616575" cy="215900"/>
          </a:xfrm>
          <a:prstGeom prst="rect">
            <a:avLst/>
          </a:prstGeom>
          <a:solidFill>
            <a:srgbClr val="FFFF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8" name="Rectangle 16"/>
          <p:cNvSpPr>
            <a:spLocks noChangeArrowheads="1"/>
          </p:cNvSpPr>
          <p:nvPr/>
        </p:nvSpPr>
        <p:spPr bwMode="auto">
          <a:xfrm>
            <a:off x="3071814" y="1484313"/>
            <a:ext cx="7596187" cy="576262"/>
          </a:xfrm>
          <a:prstGeom prst="rect">
            <a:avLst/>
          </a:prstGeom>
          <a:solidFill>
            <a:srgbClr val="FF00FF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68500" y="428604"/>
            <a:ext cx="8229600" cy="1674834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fr-CA" altLang="fr-FR" sz="4000" dirty="0">
                <a:solidFill>
                  <a:srgbClr val="00B050"/>
                </a:solidFill>
                <a:latin typeface="+mn-lt"/>
              </a:rPr>
              <a:t>Avis de radioprotection</a:t>
            </a:r>
            <a:br>
              <a:rPr kumimoji="1" lang="fr-CA" altLang="fr-FR" sz="4000" dirty="0">
                <a:solidFill>
                  <a:srgbClr val="00B050"/>
                </a:solidFill>
                <a:latin typeface="+mn-lt"/>
              </a:rPr>
            </a:br>
            <a:r>
              <a:rPr kumimoji="1" lang="fr-CA" altLang="fr-FR" sz="3600" dirty="0">
                <a:solidFill>
                  <a:srgbClr val="00B050"/>
                </a:solidFill>
                <a:latin typeface="+mn-lt"/>
              </a:rPr>
              <a:t>Dosimétrie individuelle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1579502" y="2028191"/>
            <a:ext cx="86439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Il faut éviter que les dosimètres personnels soient exposés directement à la lumière du soleil, au rayonnement UV, à un éclairage fluorescent ou à l’eau.</a:t>
            </a:r>
          </a:p>
          <a:p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De plus, les technologues doivent porter leur dosimètre uniquement dans les lieux de travail et le laisser dans un endroit prévu à cet effet (à l’abri de toute source de rayonnement ionisant ou de la chaleur)</a:t>
            </a:r>
          </a:p>
          <a:p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Il doit être porter au dessus de la taille et au dessous des épaules (sous le tablier protecteur, s’il y a lieu). Il s’attache aux vêtements, mais ne doit pas être placé dans une poche.</a:t>
            </a:r>
          </a:p>
          <a:p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Lorsqu’un technologue travail dans plus d’un site, il doit porter un dosimètre différent pour chaque site.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68500" y="752168"/>
            <a:ext cx="8229600" cy="1351270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fr-CA" altLang="fr-FR" sz="4800" dirty="0">
                <a:solidFill>
                  <a:srgbClr val="00B050"/>
                </a:solidFill>
                <a:latin typeface="+mn-lt"/>
              </a:rPr>
              <a:t>Avis de radioprotection</a:t>
            </a:r>
            <a:br>
              <a:rPr kumimoji="1" lang="fr-CA" altLang="fr-FR" sz="4800" dirty="0">
                <a:solidFill>
                  <a:srgbClr val="00B050"/>
                </a:solidFill>
                <a:latin typeface="+mn-lt"/>
              </a:rPr>
            </a:br>
            <a:r>
              <a:rPr kumimoji="1" lang="fr-CA" altLang="fr-FR" dirty="0">
                <a:solidFill>
                  <a:srgbClr val="00B050"/>
                </a:solidFill>
                <a:latin typeface="+mn-lt"/>
              </a:rPr>
              <a:t>Dosimétrie individuelle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1963861" y="2420889"/>
            <a:ext cx="87154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En conséquence, les technologues doivent :</a:t>
            </a:r>
          </a:p>
          <a:p>
            <a:endParaRPr lang="fr-CA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 Détenir un dosimètre distinct pour chaque lieu de travail.</a:t>
            </a:r>
          </a:p>
          <a:p>
            <a:pPr lvl="1">
              <a:buFont typeface="Arial" pitchFamily="34" charset="0"/>
              <a:buChar char="•"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 Porter leur dosimètre personnel de façon appropriée dans l’exercice de leurs fonctions.</a:t>
            </a:r>
          </a:p>
          <a:p>
            <a:pPr lvl="1">
              <a:buFont typeface="Arial" pitchFamily="34" charset="0"/>
              <a:buChar char="•"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 Éviter de partager leur dosimètre personnel.</a:t>
            </a:r>
          </a:p>
          <a:p>
            <a:pPr lvl="1">
              <a:buFont typeface="Arial" pitchFamily="34" charset="0"/>
              <a:buChar char="•"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 Ranger leur dosimètre selon les recommandations du fabriquant lorsqu’il n’est pas utilisé.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0B050"/>
                </a:solidFill>
              </a:rPr>
              <a:t>Au Canada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5651139" cy="4351338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fr-CA" dirty="0"/>
              <a:t>Le Code de sécurité 35 de Santé Canada précise les limites d’équivalent de doses admissibles et classe les individus selon 2 catégories:</a:t>
            </a:r>
          </a:p>
          <a:p>
            <a:pPr lvl="1">
              <a:spcAft>
                <a:spcPts val="600"/>
              </a:spcAft>
            </a:pPr>
            <a:r>
              <a:rPr lang="fr-CA" dirty="0"/>
              <a:t>Travailleurs sous irradiation: personnes qui sont, de par leur profession, exposées aux rayons X.</a:t>
            </a:r>
          </a:p>
          <a:p>
            <a:pPr lvl="1"/>
            <a:r>
              <a:rPr lang="fr-CA" dirty="0"/>
              <a:t>Le public en général.</a:t>
            </a:r>
          </a:p>
          <a:p>
            <a:r>
              <a:rPr lang="fr-CA" dirty="0"/>
              <a:t>Ces doses limites sont fondées sur les recommandations de la CIPR.</a:t>
            </a:r>
          </a:p>
          <a:p>
            <a:r>
              <a:rPr lang="fr-CA" dirty="0"/>
              <a:t>Les doses limites pour les travailleurs sous irradiation s’appliquent uniquement à l’irradiation résultant directement de leurs activités professionnelles et n’incluent pas l’exposition au rayonnement provenant d’autres sources (ex. examen médical, rayonnement ambiant).</a:t>
            </a:r>
          </a:p>
          <a:p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339" y="2148115"/>
            <a:ext cx="5107575" cy="283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19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B91B47-45DC-4C39-BFA6-965E52423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0B050"/>
                </a:solidFill>
              </a:rPr>
              <a:t>Avis de radioprotection: Dosimétrie individuelle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8F9F84-B82C-4293-9281-B78D3FC34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400" dirty="0"/>
              <a:t>À lire: Avis de radioprotection de l’OTIMROEPMQ: dosimétrie individuelle (2018), </a:t>
            </a:r>
            <a:r>
              <a:rPr lang="fr-CA" sz="2400" dirty="0">
                <a:hlinkClick r:id="rId2"/>
              </a:rPr>
              <a:t>https://www.otimroepmq.ca/membres-et-etudiants/dp-et-inspection/normes-de-pratique-lignes-directrices/</a:t>
            </a:r>
            <a:endParaRPr lang="fr-CA" sz="2400" dirty="0"/>
          </a:p>
          <a:p>
            <a:pPr lvl="1"/>
            <a:r>
              <a:rPr lang="fr-CA" dirty="0"/>
              <a:t>Une copie est aussi disponible en PDF sur la page Moodle.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35866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ChangeArrowheads="1"/>
          </p:cNvSpPr>
          <p:nvPr/>
        </p:nvSpPr>
        <p:spPr bwMode="auto">
          <a:xfrm>
            <a:off x="1524001" y="-16720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2040732" y="1316872"/>
            <a:ext cx="28809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Stylodosimètre</a:t>
            </a:r>
            <a:endParaRPr lang="fr-CA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Rot="1" noChangeArrowheads="1"/>
          </p:cNvSpPr>
          <p:nvPr/>
        </p:nvSpPr>
        <p:spPr bwMode="auto">
          <a:xfrm>
            <a:off x="2051672" y="403228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CA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Dosimétrie personnelle</a:t>
            </a:r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3068638"/>
            <a:ext cx="28860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2636839"/>
            <a:ext cx="27622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 Box 7"/>
          <p:cNvSpPr txBox="1">
            <a:spLocks noChangeArrowheads="1"/>
          </p:cNvSpPr>
          <p:nvPr/>
        </p:nvSpPr>
        <p:spPr bwMode="auto">
          <a:xfrm>
            <a:off x="2051672" y="2027617"/>
            <a:ext cx="7632774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fr-CA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Dosimètre actif. À lecture directe, très utile, forme d’un stylo</a:t>
            </a:r>
            <a:r>
              <a:rPr kumimoji="1" lang="fr-CA" altLang="fr-FR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1"/>
          <a:stretch>
            <a:fillRect/>
          </a:stretch>
        </p:blipFill>
        <p:spPr bwMode="auto">
          <a:xfrm>
            <a:off x="2168279" y="1268412"/>
            <a:ext cx="7860624" cy="50217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7824788" y="1341438"/>
            <a:ext cx="1439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fr-CA" altLang="fr-FR" sz="1400" b="1">
                <a:solidFill>
                  <a:srgbClr val="FF0000"/>
                </a:solidFill>
                <a:latin typeface="Times New Roman" panose="02020603050405020304" pitchFamily="18" charset="0"/>
              </a:rPr>
              <a:t>Lecture 0</a:t>
            </a: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4223793" y="569913"/>
            <a:ext cx="4059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Stylodosimètre</a:t>
            </a:r>
            <a:r>
              <a:rPr lang="fr-CA" alt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chargé</a:t>
            </a:r>
            <a:endParaRPr lang="fr-CA" altLang="fr-FR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869" name="Object 8"/>
          <p:cNvGraphicFramePr>
            <a:graphicFrameLocks noChangeAspect="1"/>
          </p:cNvGraphicFramePr>
          <p:nvPr/>
        </p:nvGraphicFramePr>
        <p:xfrm>
          <a:off x="7608888" y="1773239"/>
          <a:ext cx="2303462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4" imgW="6975309" imgH="8231789" progId="Word.Document.8">
                  <p:embed/>
                </p:oleObj>
              </mc:Choice>
              <mc:Fallback>
                <p:oleObj name="Document" r:id="rId4" imgW="6975309" imgH="8231789" progId="Word.Document.8">
                  <p:embed/>
                  <p:pic>
                    <p:nvPicPr>
                      <p:cNvPr id="3686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81244" r="57399"/>
                      <a:stretch>
                        <a:fillRect/>
                      </a:stretch>
                    </p:blipFill>
                    <p:spPr bwMode="auto">
                      <a:xfrm>
                        <a:off x="7608888" y="1773239"/>
                        <a:ext cx="2303462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7"/>
          <a:stretch>
            <a:fillRect/>
          </a:stretch>
        </p:blipFill>
        <p:spPr bwMode="auto">
          <a:xfrm>
            <a:off x="1555034" y="1082009"/>
            <a:ext cx="8421866" cy="5023822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37891" name="Object 4"/>
          <p:cNvGraphicFramePr>
            <a:graphicFrameLocks noChangeAspect="1"/>
          </p:cNvGraphicFramePr>
          <p:nvPr/>
        </p:nvGraphicFramePr>
        <p:xfrm>
          <a:off x="7319964" y="1773238"/>
          <a:ext cx="2814637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4" imgW="6975309" imgH="8231789" progId="Word.Document.8">
                  <p:embed/>
                </p:oleObj>
              </mc:Choice>
              <mc:Fallback>
                <p:oleObj name="Document" r:id="rId4" imgW="6975309" imgH="8231789" progId="Word.Document.8">
                  <p:embed/>
                  <p:pic>
                    <p:nvPicPr>
                      <p:cNvPr id="3789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7945" t="80124"/>
                      <a:stretch>
                        <a:fillRect/>
                      </a:stretch>
                    </p:blipFill>
                    <p:spPr bwMode="auto">
                      <a:xfrm>
                        <a:off x="7319964" y="1773238"/>
                        <a:ext cx="2814637" cy="126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3647281" y="492612"/>
            <a:ext cx="4897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Stylodosimètre</a:t>
            </a:r>
            <a:r>
              <a:rPr lang="fr-CA" alt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déchargé</a:t>
            </a:r>
            <a:endParaRPr lang="fr-CA" altLang="fr-FR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C7780D-38AB-4612-9997-3B30F5ACA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>
                <a:solidFill>
                  <a:srgbClr val="00B050"/>
                </a:solidFill>
              </a:rPr>
              <a:t>Stylodosimètre</a:t>
            </a:r>
            <a:endParaRPr lang="fr-CA" dirty="0">
              <a:solidFill>
                <a:srgbClr val="00B050"/>
              </a:solidFill>
            </a:endParaRPr>
          </a:p>
        </p:txBody>
      </p:sp>
      <p:sp>
        <p:nvSpPr>
          <p:cNvPr id="122886" name="Rectangle 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Avantages 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Petit, facile à porter ou agrafer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Résiste aux intempéries, pas besoin d’être à l’abri de pluie ou soleil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Lecture immédiate après une exposition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Désavantages 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Révèle énergie mais pas le type de radiation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Gamme limitée d’enregistrement : inf. à 2 mSv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CA" u="sng" dirty="0">
                <a:latin typeface="Arial" panose="020B0604020202020204" pitchFamily="34" charset="0"/>
                <a:cs typeface="Arial" panose="020B0604020202020204" pitchFamily="34" charset="0"/>
              </a:rPr>
              <a:t>Se décharge de lui-même assez vite, donc pas un enregistrement permanent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Lecture peut être faussée, assez coûteux et marge d’erreur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Dosimètre numérique</a:t>
            </a:r>
          </a:p>
        </p:txBody>
      </p:sp>
      <p:pic>
        <p:nvPicPr>
          <p:cNvPr id="39939" name="Picture 2" descr="https://encrypted-tbn2.gstatic.com/images?q=tbn:ANd9GcSWKlTPvTxqHDAuNr2Ob-UH2KuSzgNO42v9RslfzI7u9S-__tJ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4149725"/>
            <a:ext cx="33845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https://encrypted-tbn1.gstatic.com/images?q=tbn:ANd9GcSk0jjgzmqTzcxdiXIrJ_r5KlVRjV689__WyD4ZO0a8NguHV5G_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46" y="2133334"/>
            <a:ext cx="57150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 descr="Résultats de recherche d'images pour « dosimètre individuel 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47244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7296151" y="1956593"/>
            <a:ext cx="3543914" cy="13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CA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Dosimètre actif: </a:t>
            </a:r>
            <a:r>
              <a:rPr lang="fr-CA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affichent doses lors de leur utilisation</a:t>
            </a:r>
            <a:endParaRPr lang="fr-CA" altLang="fr-FR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CA" altLang="fr-FR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64946" y="3773152"/>
            <a:ext cx="84359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CA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Parfois avec alarme sonore à des doses préréglées.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CA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Utilisé dans centrale nucléaire.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CA" altLang="fr-FR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28378" y="1465352"/>
            <a:ext cx="84359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CA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Existe de nombreux dosimètres à lecture directe (DLD</a:t>
            </a:r>
            <a:r>
              <a:rPr lang="fr-CA" altLang="fr-FR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CA" altLang="fr-FR" sz="28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0B050"/>
                </a:solidFill>
              </a:rPr>
              <a:t>Références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300" cap="all" dirty="0"/>
              <a:t>Publications Québec</a:t>
            </a:r>
            <a:r>
              <a:rPr lang="fr-CA" sz="2300" dirty="0"/>
              <a:t>, Règlement d’application de la Loi sur les laboratoires médicaux et sur la conservation des organes et des tissus. </a:t>
            </a:r>
            <a:r>
              <a:rPr lang="fr-CA" sz="2300" dirty="0">
                <a:hlinkClick r:id="rId2"/>
              </a:rPr>
              <a:t>http://legisquebec.gouv.qc.ca/fr/ShowDoc/cr/L-0.2,%20r.%201%20/#sc-nb:8</a:t>
            </a:r>
            <a:endParaRPr lang="fr-CA" sz="2300" dirty="0"/>
          </a:p>
          <a:p>
            <a:r>
              <a:rPr lang="fr-CA" sz="2300" dirty="0"/>
              <a:t>SANTÉ CANADA, </a:t>
            </a:r>
            <a:r>
              <a:rPr lang="fr-CA" sz="2300" i="1" dirty="0"/>
              <a:t>Code de sécurité 35</a:t>
            </a:r>
            <a:r>
              <a:rPr lang="fr-CA" sz="2300" dirty="0"/>
              <a:t>, 2008. </a:t>
            </a:r>
            <a:r>
              <a:rPr lang="fr-CA" sz="2300" dirty="0">
                <a:hlinkClick r:id="rId3"/>
              </a:rPr>
              <a:t>https://www.canada.ca/content/dam/hc-sc/migration/hc-sc/ewh-semt/alt_formats/pdf/pubs/radiation/safety-code_35-securite/safety-code_35-securite-fra.pdf</a:t>
            </a:r>
            <a:endParaRPr lang="fr-CA" sz="2300" dirty="0"/>
          </a:p>
          <a:p>
            <a:r>
              <a:rPr lang="fr-CA" sz="2300" dirty="0"/>
              <a:t>SANTÉ CANADA, </a:t>
            </a:r>
            <a:r>
              <a:rPr lang="fr-CA" sz="2300" i="1" dirty="0"/>
              <a:t>Rapport de 2017 sur l’exposition professionnelle aux rayonnements au Canada.</a:t>
            </a:r>
            <a:r>
              <a:rPr lang="fr-CA" sz="2300" dirty="0"/>
              <a:t> </a:t>
            </a:r>
            <a:r>
              <a:rPr lang="fr-CA" sz="2300" dirty="0">
                <a:hlinkClick r:id="rId4" action="ppaction://hlinkfile"/>
              </a:rPr>
              <a:t>https://www.canada.ca/fr/sante-canada/services/publications/securite-et-risque-pour-sante/exposition-professionnelle-rayonnements.html</a:t>
            </a:r>
            <a:endParaRPr lang="fr-CA" sz="2300" dirty="0"/>
          </a:p>
          <a:p>
            <a:endParaRPr lang="fr-CA" sz="2300" dirty="0"/>
          </a:p>
        </p:txBody>
      </p:sp>
    </p:spTree>
    <p:extLst>
      <p:ext uri="{BB962C8B-B14F-4D97-AF65-F5344CB8AC3E}">
        <p14:creationId xmlns:p14="http://schemas.microsoft.com/office/powerpoint/2010/main" val="3779215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0B050"/>
                </a:solidFill>
              </a:rPr>
              <a:t>Travailleurs sous irradiation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/>
              <a:t>Au canada, un travailleur sous irradiation est un travailleur qui est susceptible de recevoir une dose supérieur à 1/20</a:t>
            </a:r>
            <a:r>
              <a:rPr lang="fr-CA" baseline="30000" dirty="0"/>
              <a:t>e</a:t>
            </a:r>
            <a:r>
              <a:rPr lang="fr-CA" dirty="0"/>
              <a:t> de la dose limite recommandée pour un travailleur sous irradiation (donc &gt;1 </a:t>
            </a:r>
            <a:r>
              <a:rPr lang="fr-CA" dirty="0" err="1"/>
              <a:t>mSv</a:t>
            </a:r>
            <a:r>
              <a:rPr lang="fr-CA" dirty="0"/>
              <a:t>).</a:t>
            </a:r>
          </a:p>
          <a:p>
            <a:pPr lvl="1"/>
            <a:r>
              <a:rPr lang="fr-CA" dirty="0"/>
              <a:t>Exemples: technologues en médecine nucléaire ou en radio-oncologie.</a:t>
            </a:r>
          </a:p>
          <a:p>
            <a:r>
              <a:rPr lang="fr-CA" dirty="0"/>
              <a:t>L’exposition des travailleurs sous irradiation doit être surveillée à l’aide d’un dosimètre personnel</a:t>
            </a:r>
          </a:p>
          <a:p>
            <a:r>
              <a:rPr lang="fr-CA" dirty="0"/>
              <a:t>Selon le Code de sécurité 35</a:t>
            </a:r>
            <a:r>
              <a:rPr lang="fr-CA" i="1" dirty="0"/>
              <a:t>, « des dosimètres personnels doivent être portés et stockés conformément aux recommandations du fournisseur des services de dosimétrie. Lorsqu’un tablier de protection est porté, le dosimètre personnel doit être porté </a:t>
            </a:r>
            <a:r>
              <a:rPr lang="fr-CA" i="1" u="sng" dirty="0"/>
              <a:t>sous le tablier</a:t>
            </a:r>
            <a:r>
              <a:rPr lang="fr-CA" i="1" dirty="0"/>
              <a:t>. Si des extrémités sont susceptibles d’être exposées à des doses bien plus élevées, il est recommandé de porter des dosimètres supplémentaires à ces extrémités</a:t>
            </a:r>
            <a:r>
              <a:rPr lang="fr-CA" dirty="0"/>
              <a:t>. »</a:t>
            </a:r>
          </a:p>
        </p:txBody>
      </p:sp>
    </p:spTree>
    <p:extLst>
      <p:ext uri="{BB962C8B-B14F-4D97-AF65-F5344CB8AC3E}">
        <p14:creationId xmlns:p14="http://schemas.microsoft.com/office/powerpoint/2010/main" val="689410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0B050"/>
                </a:solidFill>
              </a:rPr>
              <a:t>Autres personnes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 port du dosimètre n’est pas obligatoire mais l’employeur doit prouver qu’aucun travailleur ne peut dépasser 1 </a:t>
            </a:r>
            <a:r>
              <a:rPr lang="fr-CA" dirty="0" err="1"/>
              <a:t>mSv</a:t>
            </a:r>
            <a:r>
              <a:rPr lang="fr-CA" dirty="0"/>
              <a:t>/année.</a:t>
            </a:r>
          </a:p>
          <a:p>
            <a:r>
              <a:rPr lang="fr-CA" dirty="0"/>
              <a:t>Au lieu de se soumettre à cette démonstration, l’employeur préfère fournir un dosimètre à tous les travailleurs susceptibles d’être irradiés.</a:t>
            </a:r>
          </a:p>
        </p:txBody>
      </p:sp>
    </p:spTree>
    <p:extLst>
      <p:ext uri="{BB962C8B-B14F-4D97-AF65-F5344CB8AC3E}">
        <p14:creationId xmlns:p14="http://schemas.microsoft.com/office/powerpoint/2010/main" val="1769042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0B050"/>
                </a:solidFill>
              </a:rPr>
              <a:t>Au Québec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CA" dirty="0"/>
              <a:t>Les limites de dose sont différentes de celles au Canada.</a:t>
            </a:r>
          </a:p>
          <a:p>
            <a:r>
              <a:rPr lang="fr-CA" b="1" dirty="0"/>
              <a:t>Équivalents de doses maximales admissibles (EDMA)</a:t>
            </a:r>
          </a:p>
          <a:p>
            <a:pPr lvl="1">
              <a:lnSpc>
                <a:spcPct val="150000"/>
              </a:lnSpc>
            </a:pPr>
            <a:r>
              <a:rPr lang="fr-CA" dirty="0"/>
              <a:t>Correspond aux doses maximales qu’une personne peut recevoir dans une période de temps donnée.</a:t>
            </a:r>
          </a:p>
          <a:p>
            <a:pPr lvl="1">
              <a:lnSpc>
                <a:spcPct val="150000"/>
              </a:lnSpc>
            </a:pPr>
            <a:r>
              <a:rPr lang="fr-CA" dirty="0"/>
              <a:t>Sont disponibles à l’annexe 8 du </a:t>
            </a:r>
            <a:r>
              <a:rPr lang="fr-CA" dirty="0">
                <a:hlinkClick r:id="rId2"/>
              </a:rPr>
              <a:t>règlement</a:t>
            </a:r>
            <a:r>
              <a:rPr lang="fr-CA" dirty="0"/>
              <a:t> d’application de la loi provinciale (voir extrait du règlement sur </a:t>
            </a:r>
            <a:r>
              <a:rPr lang="fr-CA" dirty="0" err="1"/>
              <a:t>moodle</a:t>
            </a:r>
            <a:r>
              <a:rPr lang="fr-CA" dirty="0"/>
              <a:t>).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fr-CA" dirty="0"/>
              <a:t>Il y a 3 catégories de personnes avec des limites de dose différentes selon ce règlement. Toutes les limites de dose excluent les doses reçues à des fins médicales et paramédicales et les doses d’origine naturelle.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fr-CA" sz="2400" dirty="0"/>
              <a:t>Personnes de 16 et 17 ans directement affectées à des travaux sous rayons X, les personnes non directement affectées à des travaux sous rayons X et les personnes du public.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fr-CA" sz="2400" dirty="0"/>
              <a:t>Personnes de 18 ans et plus qui sont directement affectées à des travaux sous rayons X.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fr-CA" sz="2400" dirty="0"/>
              <a:t>Femmes en âge de procréer directement affectées à des travaux sous rayons X.</a:t>
            </a:r>
          </a:p>
        </p:txBody>
      </p:sp>
    </p:spTree>
    <p:extLst>
      <p:ext uri="{BB962C8B-B14F-4D97-AF65-F5344CB8AC3E}">
        <p14:creationId xmlns:p14="http://schemas.microsoft.com/office/powerpoint/2010/main" val="962061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0B050"/>
                </a:solidFill>
              </a:rPr>
              <a:t>Types de personnes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CA" b="1" dirty="0"/>
              <a:t>Personnes directement affectées à des travaux sous rayons X:</a:t>
            </a:r>
          </a:p>
          <a:p>
            <a:pPr lvl="1"/>
            <a:r>
              <a:rPr lang="fr-CA" dirty="0"/>
              <a:t>Correspond à une personne qui travaille habituellement dans une zone contrôlée.</a:t>
            </a:r>
          </a:p>
          <a:p>
            <a:pPr lvl="1"/>
            <a:r>
              <a:rPr lang="fr-CA" b="1" dirty="0"/>
              <a:t>Zone contrôlée</a:t>
            </a:r>
            <a:r>
              <a:rPr lang="fr-CA" dirty="0"/>
              <a:t>: parties du laboratoire à l’intérieur desquelles les travailleurs sont susceptibles de recevoir des doses supérieures à 1 </a:t>
            </a:r>
            <a:r>
              <a:rPr lang="fr-CA" dirty="0" err="1"/>
              <a:t>mSv</a:t>
            </a:r>
            <a:r>
              <a:rPr lang="fr-CA" dirty="0"/>
              <a:t>/année. En radiodiagnostic, la zone contrôlée correspond à une zone de haute intensité de rayonnement X qui serait possiblement située à l’intérieur d’un rayon d’un mètre de la table.</a:t>
            </a:r>
          </a:p>
          <a:p>
            <a:pPr marL="457200" lvl="1" indent="0">
              <a:buNone/>
            </a:pPr>
            <a:endParaRPr lang="fr-CA" dirty="0"/>
          </a:p>
          <a:p>
            <a:r>
              <a:rPr lang="fr-CA" b="1" dirty="0"/>
              <a:t>Personnes non directement affectées à des travaux sous rayons X</a:t>
            </a:r>
          </a:p>
          <a:p>
            <a:pPr lvl="1"/>
            <a:r>
              <a:rPr lang="fr-CA" dirty="0"/>
              <a:t>Personne qui, exposée du fait de ses activités professionnelles à des rayons X, ne travaille pas habituellement en zone contrôlée; n’est donc pas susceptible de recevoir plus de 1 </a:t>
            </a:r>
            <a:r>
              <a:rPr lang="fr-CA" dirty="0" err="1"/>
              <a:t>mSv</a:t>
            </a:r>
            <a:r>
              <a:rPr lang="fr-CA" dirty="0"/>
              <a:t>/année.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17376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0B050"/>
                </a:solidFill>
              </a:rPr>
              <a:t>Personne directement affectée à des travaux sous rayons 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Au Québec ou au Canada, pour être vraiment considéré comme personne directement affectée à des travaux sous rayons X ou comme travailleur sous rayonnement, il faut être susceptible:</a:t>
            </a:r>
          </a:p>
          <a:p>
            <a:pPr lvl="1"/>
            <a:r>
              <a:rPr lang="fr-CA" dirty="0"/>
              <a:t>De recevoir, dans l’exercice de ses fonctions, un EDMA annuel &gt; 1 </a:t>
            </a:r>
            <a:r>
              <a:rPr lang="fr-CA" dirty="0" err="1"/>
              <a:t>mSv</a:t>
            </a:r>
            <a:r>
              <a:rPr lang="fr-CA" dirty="0"/>
              <a:t> </a:t>
            </a:r>
            <a:r>
              <a:rPr lang="fr-CA" b="1" u="sng" dirty="0"/>
              <a:t>ou</a:t>
            </a:r>
          </a:p>
          <a:p>
            <a:pPr lvl="1"/>
            <a:r>
              <a:rPr lang="fr-CA" dirty="0"/>
              <a:t>De travailler à proximité du patient durant une longue période lors d’examens radiologiques (angiographie, radiologie interventionniste).</a:t>
            </a:r>
          </a:p>
        </p:txBody>
      </p:sp>
    </p:spTree>
    <p:extLst>
      <p:ext uri="{BB962C8B-B14F-4D97-AF65-F5344CB8AC3E}">
        <p14:creationId xmlns:p14="http://schemas.microsoft.com/office/powerpoint/2010/main" val="3570446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0B050"/>
                </a:solidFill>
              </a:rPr>
              <a:t>Exposition professionnelle aux rayonnements au Canada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Selon le rapport de 2017 sur l’exposition professionnelle aux rayonnements au Canada produit par Santé Canada, les technologues en radiodiagnostic ont reçu une dose efficace moyenne de 0,11 </a:t>
            </a:r>
            <a:r>
              <a:rPr lang="fr-CA" dirty="0" err="1"/>
              <a:t>mSv</a:t>
            </a:r>
            <a:r>
              <a:rPr lang="fr-CA" dirty="0"/>
              <a:t> en 2016.</a:t>
            </a:r>
          </a:p>
          <a:p>
            <a:pPr lvl="1"/>
            <a:r>
              <a:rPr lang="fr-CA" dirty="0"/>
              <a:t>La dose efficace annuelle moyenne de rayonnement reçue par les travailleurs canadiens (tous secteurs confondus) était de 0,2 </a:t>
            </a:r>
            <a:r>
              <a:rPr lang="fr-CA" dirty="0" err="1"/>
              <a:t>mSv</a:t>
            </a:r>
            <a:r>
              <a:rPr lang="fr-CA" dirty="0"/>
              <a:t> en 2016.</a:t>
            </a:r>
          </a:p>
          <a:p>
            <a:pPr lvl="1"/>
            <a:r>
              <a:rPr lang="fr-CA" dirty="0"/>
              <a:t>En 2016, les travailleurs du secteur médecine avaient une dose efficace moyenne annuelle de 0,07 </a:t>
            </a:r>
            <a:r>
              <a:rPr lang="fr-CA" dirty="0" err="1"/>
              <a:t>mSv</a:t>
            </a:r>
            <a:r>
              <a:rPr lang="fr-CA" dirty="0"/>
              <a:t>.</a:t>
            </a:r>
          </a:p>
          <a:p>
            <a:pPr lvl="1"/>
            <a:r>
              <a:rPr lang="fr-CA" dirty="0"/>
              <a:t>Les travailleurs du secteur nucléaire avaient les doses efficaces moyennes annuelles les plus élevées avec 0,65 </a:t>
            </a:r>
            <a:r>
              <a:rPr lang="fr-CA" dirty="0" err="1"/>
              <a:t>mSv</a:t>
            </a:r>
            <a:r>
              <a:rPr lang="fr-CA" dirty="0"/>
              <a:t>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44093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0B050"/>
                </a:solidFill>
              </a:rPr>
              <a:t>Dosimètre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Le dosimètre </a:t>
            </a:r>
            <a:r>
              <a:rPr lang="fr-CA" dirty="0" err="1"/>
              <a:t>InLight</a:t>
            </a:r>
            <a:r>
              <a:rPr lang="fr-CA" dirty="0"/>
              <a:t> Nova (dosimètre pour le corps entier et tête/cou) est celui qui est utilisé actuellement. Il utilise la technologie de luminescence stimulée optiquement (LSO) pour surveiller l'exposition aux rayons X, bêta et gamma.</a:t>
            </a:r>
          </a:p>
          <a:p>
            <a:r>
              <a:rPr lang="fr-CA" dirty="0"/>
              <a:t>Dosimètre passif: absorbe et emmagasine l’énergie. Lors du traitement du dosimètre, l’énergie du dosimètre est libérée sous forme de lumière, qui est mesurée.</a:t>
            </a:r>
          </a:p>
        </p:txBody>
      </p:sp>
      <p:pic>
        <p:nvPicPr>
          <p:cNvPr id="1026" name="Picture 2" descr="Dosimètres pour le corps ent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057" y="207180"/>
            <a:ext cx="2206171" cy="164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4746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1673</Words>
  <Application>Microsoft Office PowerPoint</Application>
  <PresentationFormat>Grand écran</PresentationFormat>
  <Paragraphs>110</Paragraphs>
  <Slides>26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Garamond</vt:lpstr>
      <vt:lpstr>Times New Roman</vt:lpstr>
      <vt:lpstr>Wingdings</vt:lpstr>
      <vt:lpstr>Thème Office</vt:lpstr>
      <vt:lpstr>Document</vt:lpstr>
      <vt:lpstr>Niveaux d’exposition tolérés</vt:lpstr>
      <vt:lpstr>Au Canada</vt:lpstr>
      <vt:lpstr>Travailleurs sous irradiation</vt:lpstr>
      <vt:lpstr>Autres personnes</vt:lpstr>
      <vt:lpstr>Au Québec</vt:lpstr>
      <vt:lpstr>Types de personnes</vt:lpstr>
      <vt:lpstr>Personne directement affectée à des travaux sous rayons X</vt:lpstr>
      <vt:lpstr>Exposition professionnelle aux rayonnements au Canada</vt:lpstr>
      <vt:lpstr>Dosimètre</vt:lpstr>
      <vt:lpstr>Composition du dosimètre</vt:lpstr>
      <vt:lpstr>Lecteur de dosimètre</vt:lpstr>
      <vt:lpstr>Analyse des doses</vt:lpstr>
      <vt:lpstr>Dosimètre LSO InLight Nova</vt:lpstr>
      <vt:lpstr>Présentation PowerPoint</vt:lpstr>
      <vt:lpstr>Présentation PowerPoint</vt:lpstr>
      <vt:lpstr>Présentation PowerPoint</vt:lpstr>
      <vt:lpstr>Présentation PowerPoint</vt:lpstr>
      <vt:lpstr>Avis de radioprotection Dosimétrie individuelle</vt:lpstr>
      <vt:lpstr>Avis de radioprotection Dosimétrie individuelle</vt:lpstr>
      <vt:lpstr>Avis de radioprotection: Dosimétrie individuelle</vt:lpstr>
      <vt:lpstr>Présentation PowerPoint</vt:lpstr>
      <vt:lpstr>Présentation PowerPoint</vt:lpstr>
      <vt:lpstr>Présentation PowerPoint</vt:lpstr>
      <vt:lpstr>Stylodosimètre</vt:lpstr>
      <vt:lpstr>Dosimètre numérique</vt:lpstr>
      <vt:lpstr>Références</vt:lpstr>
    </vt:vector>
  </TitlesOfParts>
  <Company>Cégep de Rimouski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projecteur</dc:creator>
  <cp:lastModifiedBy>Karine Bouchard-Picard</cp:lastModifiedBy>
  <cp:revision>90</cp:revision>
  <dcterms:created xsi:type="dcterms:W3CDTF">2021-02-02T19:21:35Z</dcterms:created>
  <dcterms:modified xsi:type="dcterms:W3CDTF">2022-02-15T22:15:57Z</dcterms:modified>
</cp:coreProperties>
</file>