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64" r:id="rId3"/>
    <p:sldId id="271" r:id="rId4"/>
    <p:sldId id="272" r:id="rId5"/>
    <p:sldId id="274" r:id="rId6"/>
    <p:sldId id="273" r:id="rId7"/>
    <p:sldId id="267" r:id="rId8"/>
    <p:sldId id="269" r:id="rId9"/>
    <p:sldId id="268" r:id="rId10"/>
    <p:sldId id="270" r:id="rId11"/>
    <p:sldId id="260"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83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A5BF51-FF46-4E9E-A50A-8BA85D73141A}" type="datetimeFigureOut">
              <a:rPr lang="fr-CA" smtClean="0"/>
              <a:t>2022-02-25</a:t>
            </a:fld>
            <a:endParaRPr lang="fr-CA"/>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884241-0007-4455-A994-6928BE373AE2}" type="slidenum">
              <a:rPr lang="fr-CA" smtClean="0"/>
              <a:t>‹N°›</a:t>
            </a:fld>
            <a:endParaRPr lang="fr-CA"/>
          </a:p>
        </p:txBody>
      </p:sp>
    </p:spTree>
    <p:extLst>
      <p:ext uri="{BB962C8B-B14F-4D97-AF65-F5344CB8AC3E}">
        <p14:creationId xmlns:p14="http://schemas.microsoft.com/office/powerpoint/2010/main" val="1804174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A"/>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fr-CA"/>
          </a:p>
        </p:txBody>
      </p:sp>
      <p:sp>
        <p:nvSpPr>
          <p:cNvPr id="4" name="Espace réservé de la date 3"/>
          <p:cNvSpPr>
            <a:spLocks noGrp="1"/>
          </p:cNvSpPr>
          <p:nvPr>
            <p:ph type="dt" sz="half" idx="10"/>
          </p:nvPr>
        </p:nvSpPr>
        <p:spPr/>
        <p:txBody>
          <a:bodyPr/>
          <a:lstStyle/>
          <a:p>
            <a:fld id="{C226A939-AF84-4FF2-90E1-76AB1596B5A8}" type="datetimeFigureOut">
              <a:rPr lang="fr-CA" smtClean="0"/>
              <a:t>2022-02-25</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FE7E5B9F-954C-4292-93C4-800CAB104473}" type="slidenum">
              <a:rPr lang="fr-CA" smtClean="0"/>
              <a:t>‹N°›</a:t>
            </a:fld>
            <a:endParaRPr lang="fr-CA"/>
          </a:p>
        </p:txBody>
      </p:sp>
    </p:spTree>
    <p:extLst>
      <p:ext uri="{BB962C8B-B14F-4D97-AF65-F5344CB8AC3E}">
        <p14:creationId xmlns:p14="http://schemas.microsoft.com/office/powerpoint/2010/main" val="1848985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C226A939-AF84-4FF2-90E1-76AB1596B5A8}" type="datetimeFigureOut">
              <a:rPr lang="fr-CA" smtClean="0"/>
              <a:t>2022-02-25</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FE7E5B9F-954C-4292-93C4-800CAB104473}" type="slidenum">
              <a:rPr lang="fr-CA" smtClean="0"/>
              <a:t>‹N°›</a:t>
            </a:fld>
            <a:endParaRPr lang="fr-CA"/>
          </a:p>
        </p:txBody>
      </p:sp>
    </p:spTree>
    <p:extLst>
      <p:ext uri="{BB962C8B-B14F-4D97-AF65-F5344CB8AC3E}">
        <p14:creationId xmlns:p14="http://schemas.microsoft.com/office/powerpoint/2010/main" val="760147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endParaRPr lang="fr-CA"/>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C226A939-AF84-4FF2-90E1-76AB1596B5A8}" type="datetimeFigureOut">
              <a:rPr lang="fr-CA" smtClean="0"/>
              <a:t>2022-02-25</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FE7E5B9F-954C-4292-93C4-800CAB104473}" type="slidenum">
              <a:rPr lang="fr-CA" smtClean="0"/>
              <a:t>‹N°›</a:t>
            </a:fld>
            <a:endParaRPr lang="fr-CA"/>
          </a:p>
        </p:txBody>
      </p:sp>
    </p:spTree>
    <p:extLst>
      <p:ext uri="{BB962C8B-B14F-4D97-AF65-F5344CB8AC3E}">
        <p14:creationId xmlns:p14="http://schemas.microsoft.com/office/powerpoint/2010/main" val="2040806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C226A939-AF84-4FF2-90E1-76AB1596B5A8}" type="datetimeFigureOut">
              <a:rPr lang="fr-CA" smtClean="0"/>
              <a:t>2022-02-25</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FE7E5B9F-954C-4292-93C4-800CAB104473}" type="slidenum">
              <a:rPr lang="fr-CA" smtClean="0"/>
              <a:t>‹N°›</a:t>
            </a:fld>
            <a:endParaRPr lang="fr-CA"/>
          </a:p>
        </p:txBody>
      </p:sp>
    </p:spTree>
    <p:extLst>
      <p:ext uri="{BB962C8B-B14F-4D97-AF65-F5344CB8AC3E}">
        <p14:creationId xmlns:p14="http://schemas.microsoft.com/office/powerpoint/2010/main" val="640457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A"/>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C226A939-AF84-4FF2-90E1-76AB1596B5A8}" type="datetimeFigureOut">
              <a:rPr lang="fr-CA" smtClean="0"/>
              <a:t>2022-02-25</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FE7E5B9F-954C-4292-93C4-800CAB104473}" type="slidenum">
              <a:rPr lang="fr-CA" smtClean="0"/>
              <a:t>‹N°›</a:t>
            </a:fld>
            <a:endParaRPr lang="fr-CA"/>
          </a:p>
        </p:txBody>
      </p:sp>
    </p:spTree>
    <p:extLst>
      <p:ext uri="{BB962C8B-B14F-4D97-AF65-F5344CB8AC3E}">
        <p14:creationId xmlns:p14="http://schemas.microsoft.com/office/powerpoint/2010/main" val="3305233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p:cNvSpPr>
            <a:spLocks noGrp="1"/>
          </p:cNvSpPr>
          <p:nvPr>
            <p:ph type="dt" sz="half" idx="10"/>
          </p:nvPr>
        </p:nvSpPr>
        <p:spPr/>
        <p:txBody>
          <a:bodyPr/>
          <a:lstStyle/>
          <a:p>
            <a:fld id="{C226A939-AF84-4FF2-90E1-76AB1596B5A8}" type="datetimeFigureOut">
              <a:rPr lang="fr-CA" smtClean="0"/>
              <a:t>2022-02-25</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FE7E5B9F-954C-4292-93C4-800CAB104473}" type="slidenum">
              <a:rPr lang="fr-CA" smtClean="0"/>
              <a:t>‹N°›</a:t>
            </a:fld>
            <a:endParaRPr lang="fr-CA"/>
          </a:p>
        </p:txBody>
      </p:sp>
    </p:spTree>
    <p:extLst>
      <p:ext uri="{BB962C8B-B14F-4D97-AF65-F5344CB8AC3E}">
        <p14:creationId xmlns:p14="http://schemas.microsoft.com/office/powerpoint/2010/main" val="2470310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p:cNvSpPr>
            <a:spLocks noGrp="1"/>
          </p:cNvSpPr>
          <p:nvPr>
            <p:ph type="dt" sz="half" idx="10"/>
          </p:nvPr>
        </p:nvSpPr>
        <p:spPr/>
        <p:txBody>
          <a:bodyPr/>
          <a:lstStyle/>
          <a:p>
            <a:fld id="{C226A939-AF84-4FF2-90E1-76AB1596B5A8}" type="datetimeFigureOut">
              <a:rPr lang="fr-CA" smtClean="0"/>
              <a:t>2022-02-25</a:t>
            </a:fld>
            <a:endParaRPr lang="fr-CA"/>
          </a:p>
        </p:txBody>
      </p:sp>
      <p:sp>
        <p:nvSpPr>
          <p:cNvPr id="8" name="Espace réservé du pied de page 7"/>
          <p:cNvSpPr>
            <a:spLocks noGrp="1"/>
          </p:cNvSpPr>
          <p:nvPr>
            <p:ph type="ftr" sz="quarter" idx="11"/>
          </p:nvPr>
        </p:nvSpPr>
        <p:spPr/>
        <p:txBody>
          <a:bodyPr/>
          <a:lstStyle/>
          <a:p>
            <a:endParaRPr lang="fr-CA"/>
          </a:p>
        </p:txBody>
      </p:sp>
      <p:sp>
        <p:nvSpPr>
          <p:cNvPr id="9" name="Espace réservé du numéro de diapositive 8"/>
          <p:cNvSpPr>
            <a:spLocks noGrp="1"/>
          </p:cNvSpPr>
          <p:nvPr>
            <p:ph type="sldNum" sz="quarter" idx="12"/>
          </p:nvPr>
        </p:nvSpPr>
        <p:spPr/>
        <p:txBody>
          <a:bodyPr/>
          <a:lstStyle/>
          <a:p>
            <a:fld id="{FE7E5B9F-954C-4292-93C4-800CAB104473}" type="slidenum">
              <a:rPr lang="fr-CA" smtClean="0"/>
              <a:t>‹N°›</a:t>
            </a:fld>
            <a:endParaRPr lang="fr-CA"/>
          </a:p>
        </p:txBody>
      </p:sp>
    </p:spTree>
    <p:extLst>
      <p:ext uri="{BB962C8B-B14F-4D97-AF65-F5344CB8AC3E}">
        <p14:creationId xmlns:p14="http://schemas.microsoft.com/office/powerpoint/2010/main" val="380297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e la date 2"/>
          <p:cNvSpPr>
            <a:spLocks noGrp="1"/>
          </p:cNvSpPr>
          <p:nvPr>
            <p:ph type="dt" sz="half" idx="10"/>
          </p:nvPr>
        </p:nvSpPr>
        <p:spPr/>
        <p:txBody>
          <a:bodyPr/>
          <a:lstStyle/>
          <a:p>
            <a:fld id="{C226A939-AF84-4FF2-90E1-76AB1596B5A8}" type="datetimeFigureOut">
              <a:rPr lang="fr-CA" smtClean="0"/>
              <a:t>2022-02-25</a:t>
            </a:fld>
            <a:endParaRPr lang="fr-CA"/>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FE7E5B9F-954C-4292-93C4-800CAB104473}" type="slidenum">
              <a:rPr lang="fr-CA" smtClean="0"/>
              <a:t>‹N°›</a:t>
            </a:fld>
            <a:endParaRPr lang="fr-CA"/>
          </a:p>
        </p:txBody>
      </p:sp>
    </p:spTree>
    <p:extLst>
      <p:ext uri="{BB962C8B-B14F-4D97-AF65-F5344CB8AC3E}">
        <p14:creationId xmlns:p14="http://schemas.microsoft.com/office/powerpoint/2010/main" val="1070342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226A939-AF84-4FF2-90E1-76AB1596B5A8}" type="datetimeFigureOut">
              <a:rPr lang="fr-CA" smtClean="0"/>
              <a:t>2022-02-25</a:t>
            </a:fld>
            <a:endParaRPr lang="fr-CA"/>
          </a:p>
        </p:txBody>
      </p:sp>
      <p:sp>
        <p:nvSpPr>
          <p:cNvPr id="3" name="Espace réservé du pied de page 2"/>
          <p:cNvSpPr>
            <a:spLocks noGrp="1"/>
          </p:cNvSpPr>
          <p:nvPr>
            <p:ph type="ftr" sz="quarter" idx="11"/>
          </p:nvPr>
        </p:nvSpPr>
        <p:spPr/>
        <p:txBody>
          <a:bodyPr/>
          <a:lstStyle/>
          <a:p>
            <a:endParaRPr lang="fr-CA"/>
          </a:p>
        </p:txBody>
      </p:sp>
      <p:sp>
        <p:nvSpPr>
          <p:cNvPr id="4" name="Espace réservé du numéro de diapositive 3"/>
          <p:cNvSpPr>
            <a:spLocks noGrp="1"/>
          </p:cNvSpPr>
          <p:nvPr>
            <p:ph type="sldNum" sz="quarter" idx="12"/>
          </p:nvPr>
        </p:nvSpPr>
        <p:spPr/>
        <p:txBody>
          <a:bodyPr/>
          <a:lstStyle/>
          <a:p>
            <a:fld id="{FE7E5B9F-954C-4292-93C4-800CAB104473}" type="slidenum">
              <a:rPr lang="fr-CA" smtClean="0"/>
              <a:t>‹N°›</a:t>
            </a:fld>
            <a:endParaRPr lang="fr-CA"/>
          </a:p>
        </p:txBody>
      </p:sp>
    </p:spTree>
    <p:extLst>
      <p:ext uri="{BB962C8B-B14F-4D97-AF65-F5344CB8AC3E}">
        <p14:creationId xmlns:p14="http://schemas.microsoft.com/office/powerpoint/2010/main" val="46279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C226A939-AF84-4FF2-90E1-76AB1596B5A8}" type="datetimeFigureOut">
              <a:rPr lang="fr-CA" smtClean="0"/>
              <a:t>2022-02-25</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FE7E5B9F-954C-4292-93C4-800CAB104473}" type="slidenum">
              <a:rPr lang="fr-CA" smtClean="0"/>
              <a:t>‹N°›</a:t>
            </a:fld>
            <a:endParaRPr lang="fr-CA"/>
          </a:p>
        </p:txBody>
      </p:sp>
    </p:spTree>
    <p:extLst>
      <p:ext uri="{BB962C8B-B14F-4D97-AF65-F5344CB8AC3E}">
        <p14:creationId xmlns:p14="http://schemas.microsoft.com/office/powerpoint/2010/main" val="3438895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C226A939-AF84-4FF2-90E1-76AB1596B5A8}" type="datetimeFigureOut">
              <a:rPr lang="fr-CA" smtClean="0"/>
              <a:t>2022-02-25</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FE7E5B9F-954C-4292-93C4-800CAB104473}" type="slidenum">
              <a:rPr lang="fr-CA" smtClean="0"/>
              <a:t>‹N°›</a:t>
            </a:fld>
            <a:endParaRPr lang="fr-CA"/>
          </a:p>
        </p:txBody>
      </p:sp>
    </p:spTree>
    <p:extLst>
      <p:ext uri="{BB962C8B-B14F-4D97-AF65-F5344CB8AC3E}">
        <p14:creationId xmlns:p14="http://schemas.microsoft.com/office/powerpoint/2010/main" val="2577530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26A939-AF84-4FF2-90E1-76AB1596B5A8}" type="datetimeFigureOut">
              <a:rPr lang="fr-CA" smtClean="0"/>
              <a:t>2022-02-25</a:t>
            </a:fld>
            <a:endParaRPr lang="fr-CA"/>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7E5B9F-954C-4292-93C4-800CAB104473}" type="slidenum">
              <a:rPr lang="fr-CA" smtClean="0"/>
              <a:t>‹N°›</a:t>
            </a:fld>
            <a:endParaRPr lang="fr-CA"/>
          </a:p>
        </p:txBody>
      </p:sp>
    </p:spTree>
    <p:extLst>
      <p:ext uri="{BB962C8B-B14F-4D97-AF65-F5344CB8AC3E}">
        <p14:creationId xmlns:p14="http://schemas.microsoft.com/office/powerpoint/2010/main" val="1000018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canada.ca/content/dam/hc-sc/migration/hc-sc/ewh-semt/alt_formats/pdf/pubs/radiation/safety-code_35-securite/safety-code_35-securite-fra.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CA" dirty="0">
                <a:solidFill>
                  <a:srgbClr val="00B050"/>
                </a:solidFill>
              </a:rPr>
              <a:t>Niveaux de référence diagnostiques</a:t>
            </a:r>
          </a:p>
        </p:txBody>
      </p:sp>
      <p:sp>
        <p:nvSpPr>
          <p:cNvPr id="4" name="Sous-titre 3"/>
          <p:cNvSpPr>
            <a:spLocks noGrp="1"/>
          </p:cNvSpPr>
          <p:nvPr>
            <p:ph type="subTitle" idx="1"/>
          </p:nvPr>
        </p:nvSpPr>
        <p:spPr/>
        <p:txBody>
          <a:bodyPr/>
          <a:lstStyle/>
          <a:p>
            <a:r>
              <a:rPr lang="fr-CA" dirty="0"/>
              <a:t>(NRD)</a:t>
            </a:r>
          </a:p>
        </p:txBody>
      </p:sp>
    </p:spTree>
    <p:extLst>
      <p:ext uri="{BB962C8B-B14F-4D97-AF65-F5344CB8AC3E}">
        <p14:creationId xmlns:p14="http://schemas.microsoft.com/office/powerpoint/2010/main" val="3871873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solidFill>
                  <a:srgbClr val="00B050"/>
                </a:solidFill>
              </a:rPr>
              <a:t>NRD – Tomodensitométrie (CT)</a:t>
            </a:r>
            <a:endParaRPr lang="fr-CA" dirty="0"/>
          </a:p>
        </p:txBody>
      </p:sp>
      <p:sp>
        <p:nvSpPr>
          <p:cNvPr id="3" name="Espace réservé du contenu 2"/>
          <p:cNvSpPr>
            <a:spLocks noGrp="1"/>
          </p:cNvSpPr>
          <p:nvPr>
            <p:ph idx="1"/>
          </p:nvPr>
        </p:nvSpPr>
        <p:spPr>
          <a:xfrm>
            <a:off x="838200" y="1825625"/>
            <a:ext cx="5765800" cy="4351338"/>
          </a:xfrm>
        </p:spPr>
        <p:txBody>
          <a:bodyPr>
            <a:normAutofit/>
          </a:bodyPr>
          <a:lstStyle/>
          <a:p>
            <a:r>
              <a:rPr lang="fr-CA" dirty="0"/>
              <a:t>Tomodensitométrie</a:t>
            </a:r>
          </a:p>
          <a:p>
            <a:pPr lvl="1"/>
            <a:r>
              <a:rPr lang="fr-CA" dirty="0"/>
              <a:t>CTDI</a:t>
            </a:r>
            <a:r>
              <a:rPr lang="fr-CA" baseline="-25000" dirty="0"/>
              <a:t>W</a:t>
            </a:r>
            <a:r>
              <a:rPr lang="fr-CA" dirty="0"/>
              <a:t>: CTDI pondéré*</a:t>
            </a:r>
          </a:p>
          <a:p>
            <a:pPr lvl="1"/>
            <a:endParaRPr lang="fr-CA" dirty="0"/>
          </a:p>
          <a:p>
            <a:pPr lvl="1"/>
            <a:r>
              <a:rPr lang="fr-CA" dirty="0"/>
              <a:t>* Nous verrons cette notion au prochain cours.</a:t>
            </a:r>
          </a:p>
          <a:p>
            <a:pPr lvl="1"/>
            <a:endParaRPr lang="fr-CA" baseline="-25000" dirty="0"/>
          </a:p>
          <a:p>
            <a:endParaRPr lang="fr-CA" baseline="-25000" dirty="0"/>
          </a:p>
        </p:txBody>
      </p:sp>
      <p:pic>
        <p:nvPicPr>
          <p:cNvPr id="4" name="Espace réservé du contenu 3"/>
          <p:cNvPicPr>
            <a:picLocks noChangeAspect="1"/>
          </p:cNvPicPr>
          <p:nvPr/>
        </p:nvPicPr>
        <p:blipFill>
          <a:blip r:embed="rId2"/>
          <a:stretch>
            <a:fillRect/>
          </a:stretch>
        </p:blipFill>
        <p:spPr>
          <a:xfrm>
            <a:off x="6616112" y="1825626"/>
            <a:ext cx="4737687" cy="3022146"/>
          </a:xfrm>
          <a:prstGeom prst="rect">
            <a:avLst/>
          </a:prstGeom>
        </p:spPr>
      </p:pic>
      <p:sp>
        <p:nvSpPr>
          <p:cNvPr id="6" name="ZoneTexte 5"/>
          <p:cNvSpPr txBox="1"/>
          <p:nvPr/>
        </p:nvSpPr>
        <p:spPr>
          <a:xfrm>
            <a:off x="6604000" y="4982709"/>
            <a:ext cx="4455289" cy="338554"/>
          </a:xfrm>
          <a:prstGeom prst="rect">
            <a:avLst/>
          </a:prstGeom>
          <a:noFill/>
        </p:spPr>
        <p:txBody>
          <a:bodyPr wrap="square" rtlCol="0">
            <a:spAutoFit/>
          </a:bodyPr>
          <a:lstStyle/>
          <a:p>
            <a:r>
              <a:rPr lang="fr-CA" sz="1600" dirty="0"/>
              <a:t>Santé Canada, Code de sécurité 35, p. 18.</a:t>
            </a:r>
          </a:p>
        </p:txBody>
      </p:sp>
    </p:spTree>
    <p:extLst>
      <p:ext uri="{BB962C8B-B14F-4D97-AF65-F5344CB8AC3E}">
        <p14:creationId xmlns:p14="http://schemas.microsoft.com/office/powerpoint/2010/main" val="3638455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solidFill>
                  <a:srgbClr val="00B050"/>
                </a:solidFill>
              </a:rPr>
              <a:t>Références</a:t>
            </a:r>
          </a:p>
        </p:txBody>
      </p:sp>
      <p:sp>
        <p:nvSpPr>
          <p:cNvPr id="3" name="Espace réservé du contenu 2"/>
          <p:cNvSpPr>
            <a:spLocks noGrp="1"/>
          </p:cNvSpPr>
          <p:nvPr>
            <p:ph idx="1"/>
          </p:nvPr>
        </p:nvSpPr>
        <p:spPr/>
        <p:txBody>
          <a:bodyPr>
            <a:normAutofit/>
          </a:bodyPr>
          <a:lstStyle/>
          <a:p>
            <a:r>
              <a:rPr lang="fr-CA" sz="2300" dirty="0"/>
              <a:t>SANTÉ CANADA, </a:t>
            </a:r>
            <a:r>
              <a:rPr lang="fr-CA" sz="2300" i="1" dirty="0"/>
              <a:t>Code de sécurité 35</a:t>
            </a:r>
            <a:r>
              <a:rPr lang="fr-CA" sz="2300" dirty="0"/>
              <a:t>, 2008. </a:t>
            </a:r>
            <a:r>
              <a:rPr lang="fr-CA" sz="2300" dirty="0">
                <a:hlinkClick r:id="rId2"/>
              </a:rPr>
              <a:t>https://www.canada.ca/content/dam/hc-sc/migration/hc-sc/ewh-semt/alt_formats/pdf/pubs/radiation/safety-code_35-securite/safety-code_35-securite-fra.pdf</a:t>
            </a:r>
            <a:endParaRPr lang="fr-CA" sz="2300" dirty="0"/>
          </a:p>
        </p:txBody>
      </p:sp>
    </p:spTree>
    <p:extLst>
      <p:ext uri="{BB962C8B-B14F-4D97-AF65-F5344CB8AC3E}">
        <p14:creationId xmlns:p14="http://schemas.microsoft.com/office/powerpoint/2010/main" val="3779215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solidFill>
                  <a:srgbClr val="00B050"/>
                </a:solidFill>
              </a:rPr>
              <a:t>Niveaux de référence diagnostiques (NRD)</a:t>
            </a:r>
          </a:p>
        </p:txBody>
      </p:sp>
      <p:sp>
        <p:nvSpPr>
          <p:cNvPr id="3" name="Espace réservé du contenu 2"/>
          <p:cNvSpPr>
            <a:spLocks noGrp="1"/>
          </p:cNvSpPr>
          <p:nvPr>
            <p:ph idx="1"/>
          </p:nvPr>
        </p:nvSpPr>
        <p:spPr>
          <a:xfrm>
            <a:off x="838200" y="1825625"/>
            <a:ext cx="6137788" cy="4351338"/>
          </a:xfrm>
        </p:spPr>
        <p:txBody>
          <a:bodyPr>
            <a:normAutofit fontScale="92500" lnSpcReduction="10000"/>
          </a:bodyPr>
          <a:lstStyle/>
          <a:p>
            <a:r>
              <a:rPr lang="fr-CA" dirty="0"/>
              <a:t>Ce sont des niveaux d’exposition à respecter afin d’</a:t>
            </a:r>
            <a:r>
              <a:rPr lang="fr-CA" b="1" u="sng" dirty="0"/>
              <a:t>optimiser</a:t>
            </a:r>
            <a:r>
              <a:rPr lang="fr-CA" dirty="0"/>
              <a:t> les doses durant les examens. </a:t>
            </a:r>
          </a:p>
          <a:p>
            <a:r>
              <a:rPr lang="fr-CA" dirty="0"/>
              <a:t>S’appliquent aux expositions </a:t>
            </a:r>
            <a:r>
              <a:rPr lang="fr-CA" b="1" u="sng" dirty="0"/>
              <a:t>médicales</a:t>
            </a:r>
            <a:r>
              <a:rPr lang="fr-CA" dirty="0"/>
              <a:t>.</a:t>
            </a:r>
          </a:p>
          <a:p>
            <a:r>
              <a:rPr lang="fr-CA" dirty="0"/>
              <a:t>Ce ne sont </a:t>
            </a:r>
            <a:r>
              <a:rPr lang="fr-CA" b="1" u="sng" dirty="0"/>
              <a:t>pas</a:t>
            </a:r>
            <a:r>
              <a:rPr lang="fr-CA" dirty="0"/>
              <a:t> des doses limites maximales contrairement aux limites de dose pour le public et les travailleurs.</a:t>
            </a:r>
          </a:p>
          <a:p>
            <a:r>
              <a:rPr lang="fr-CA" dirty="0"/>
              <a:t>Il existe des NRD pour:</a:t>
            </a:r>
          </a:p>
          <a:p>
            <a:pPr lvl="1"/>
            <a:r>
              <a:rPr lang="fr-CA" dirty="0"/>
              <a:t>Graphie (adultes et enfants)</a:t>
            </a:r>
          </a:p>
          <a:p>
            <a:pPr lvl="1"/>
            <a:r>
              <a:rPr lang="fr-CA" dirty="0"/>
              <a:t>Scopie</a:t>
            </a:r>
          </a:p>
          <a:p>
            <a:pPr lvl="1"/>
            <a:r>
              <a:rPr lang="fr-CA" dirty="0"/>
              <a:t>TDM</a:t>
            </a:r>
          </a:p>
          <a:p>
            <a:endParaRPr lang="fr-CA" dirty="0"/>
          </a:p>
          <a:p>
            <a:endParaRPr lang="fr-CA" dirty="0"/>
          </a:p>
        </p:txBody>
      </p:sp>
      <p:pic>
        <p:nvPicPr>
          <p:cNvPr id="4" name="Image 3">
            <a:extLst>
              <a:ext uri="{FF2B5EF4-FFF2-40B4-BE49-F238E27FC236}">
                <a16:creationId xmlns:a16="http://schemas.microsoft.com/office/drawing/2014/main" id="{8E71910B-2B53-4553-83E8-026034DD5535}"/>
              </a:ext>
            </a:extLst>
          </p:cNvPr>
          <p:cNvPicPr>
            <a:picLocks noChangeAspect="1"/>
          </p:cNvPicPr>
          <p:nvPr/>
        </p:nvPicPr>
        <p:blipFill>
          <a:blip r:embed="rId2"/>
          <a:stretch>
            <a:fillRect/>
          </a:stretch>
        </p:blipFill>
        <p:spPr>
          <a:xfrm>
            <a:off x="6800215" y="1825625"/>
            <a:ext cx="4553585" cy="4505954"/>
          </a:xfrm>
          <a:prstGeom prst="rect">
            <a:avLst/>
          </a:prstGeom>
        </p:spPr>
      </p:pic>
      <p:sp>
        <p:nvSpPr>
          <p:cNvPr id="5" name="ZoneTexte 4">
            <a:extLst>
              <a:ext uri="{FF2B5EF4-FFF2-40B4-BE49-F238E27FC236}">
                <a16:creationId xmlns:a16="http://schemas.microsoft.com/office/drawing/2014/main" id="{CD1AAE86-2341-442E-AACA-6D46C0ECB8EA}"/>
              </a:ext>
            </a:extLst>
          </p:cNvPr>
          <p:cNvSpPr txBox="1"/>
          <p:nvPr/>
        </p:nvSpPr>
        <p:spPr>
          <a:xfrm>
            <a:off x="6898511" y="6331579"/>
            <a:ext cx="4455289" cy="338554"/>
          </a:xfrm>
          <a:prstGeom prst="rect">
            <a:avLst/>
          </a:prstGeom>
          <a:noFill/>
        </p:spPr>
        <p:txBody>
          <a:bodyPr wrap="square" rtlCol="0">
            <a:spAutoFit/>
          </a:bodyPr>
          <a:lstStyle/>
          <a:p>
            <a:r>
              <a:rPr lang="fr-CA" sz="1600" dirty="0"/>
              <a:t>Santé Canada, Code de sécurité 35, p. 17.</a:t>
            </a:r>
          </a:p>
        </p:txBody>
      </p:sp>
    </p:spTree>
    <p:extLst>
      <p:ext uri="{BB962C8B-B14F-4D97-AF65-F5344CB8AC3E}">
        <p14:creationId xmlns:p14="http://schemas.microsoft.com/office/powerpoint/2010/main" val="2692619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151CA9-07F9-4781-8D8E-D9411732A12E}"/>
              </a:ext>
            </a:extLst>
          </p:cNvPr>
          <p:cNvSpPr>
            <a:spLocks noGrp="1"/>
          </p:cNvSpPr>
          <p:nvPr>
            <p:ph type="title"/>
          </p:nvPr>
        </p:nvSpPr>
        <p:spPr/>
        <p:txBody>
          <a:bodyPr/>
          <a:lstStyle/>
          <a:p>
            <a:r>
              <a:rPr lang="fr-CA" dirty="0">
                <a:solidFill>
                  <a:srgbClr val="00B050"/>
                </a:solidFill>
              </a:rPr>
              <a:t>NRD</a:t>
            </a:r>
          </a:p>
        </p:txBody>
      </p:sp>
      <p:sp>
        <p:nvSpPr>
          <p:cNvPr id="3" name="Espace réservé du contenu 2">
            <a:extLst>
              <a:ext uri="{FF2B5EF4-FFF2-40B4-BE49-F238E27FC236}">
                <a16:creationId xmlns:a16="http://schemas.microsoft.com/office/drawing/2014/main" id="{DA5DB76C-8784-414C-92B1-37869E7003DA}"/>
              </a:ext>
            </a:extLst>
          </p:cNvPr>
          <p:cNvSpPr>
            <a:spLocks noGrp="1"/>
          </p:cNvSpPr>
          <p:nvPr>
            <p:ph idx="1"/>
          </p:nvPr>
        </p:nvSpPr>
        <p:spPr/>
        <p:txBody>
          <a:bodyPr>
            <a:normAutofit/>
          </a:bodyPr>
          <a:lstStyle/>
          <a:p>
            <a:r>
              <a:rPr lang="fr-CA" dirty="0"/>
              <a:t>Dans certains cas, il peut être nécessaire de dépasser le NRD afin d’avoir une qualité d’image suffisante.</a:t>
            </a:r>
          </a:p>
          <a:p>
            <a:pPr lvl="1"/>
            <a:r>
              <a:rPr lang="fr-CA" dirty="0"/>
              <a:t>Par exemple: patient obèse</a:t>
            </a:r>
          </a:p>
          <a:p>
            <a:r>
              <a:rPr lang="fr-CA" b="1" dirty="0"/>
              <a:t>Les NRD ne doivent pas être considérés comme des limites mais plutôt comme des directives pour optimiser les doses durant les procédures.</a:t>
            </a:r>
          </a:p>
          <a:p>
            <a:r>
              <a:rPr lang="fr-CA" dirty="0"/>
              <a:t>On ne s’attend pas à ce que tous les patients reçoivent ces niveaux de dose mais que cela soit le cas pour la moyenne de la population de patients.</a:t>
            </a:r>
            <a:endParaRPr lang="fr-CA" b="1" dirty="0"/>
          </a:p>
          <a:p>
            <a:endParaRPr lang="fr-CA" dirty="0"/>
          </a:p>
        </p:txBody>
      </p:sp>
    </p:spTree>
    <p:extLst>
      <p:ext uri="{BB962C8B-B14F-4D97-AF65-F5344CB8AC3E}">
        <p14:creationId xmlns:p14="http://schemas.microsoft.com/office/powerpoint/2010/main" val="3648272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DEDECF-A1F1-41BC-AED6-D3F1ECD03A6C}"/>
              </a:ext>
            </a:extLst>
          </p:cNvPr>
          <p:cNvSpPr>
            <a:spLocks noGrp="1"/>
          </p:cNvSpPr>
          <p:nvPr>
            <p:ph type="title"/>
          </p:nvPr>
        </p:nvSpPr>
        <p:spPr/>
        <p:txBody>
          <a:bodyPr/>
          <a:lstStyle/>
          <a:p>
            <a:r>
              <a:rPr lang="fr-CA" dirty="0">
                <a:solidFill>
                  <a:srgbClr val="00B050"/>
                </a:solidFill>
              </a:rPr>
              <a:t>NRD</a:t>
            </a:r>
          </a:p>
        </p:txBody>
      </p:sp>
      <p:sp>
        <p:nvSpPr>
          <p:cNvPr id="3" name="Espace réservé du contenu 2">
            <a:extLst>
              <a:ext uri="{FF2B5EF4-FFF2-40B4-BE49-F238E27FC236}">
                <a16:creationId xmlns:a16="http://schemas.microsoft.com/office/drawing/2014/main" id="{EC420502-211E-4CFB-92BC-F3C9AB97EC77}"/>
              </a:ext>
            </a:extLst>
          </p:cNvPr>
          <p:cNvSpPr>
            <a:spLocks noGrp="1"/>
          </p:cNvSpPr>
          <p:nvPr>
            <p:ph idx="1"/>
          </p:nvPr>
        </p:nvSpPr>
        <p:spPr/>
        <p:txBody>
          <a:bodyPr>
            <a:normAutofit/>
          </a:bodyPr>
          <a:lstStyle/>
          <a:p>
            <a:r>
              <a:rPr lang="fr-CA" dirty="0"/>
              <a:t>Les valeurs présentées sont fournies aux établissements à titre d’indication. </a:t>
            </a:r>
          </a:p>
          <a:p>
            <a:r>
              <a:rPr lang="fr-CA" dirty="0"/>
              <a:t>Les valeurs présentées </a:t>
            </a:r>
            <a:r>
              <a:rPr lang="fr-CA" b="1" dirty="0"/>
              <a:t>dépendent de la taille du patient </a:t>
            </a:r>
            <a:r>
              <a:rPr lang="fr-CA" dirty="0"/>
              <a:t>et, à ce titre, un établissement aura besoin d’évaluer si sa population de patients est dans l’éventail des tailles de patients pour la procédure. </a:t>
            </a:r>
          </a:p>
          <a:p>
            <a:r>
              <a:rPr lang="fr-CA" dirty="0"/>
              <a:t>Un </a:t>
            </a:r>
            <a:r>
              <a:rPr lang="fr-CA" b="1" dirty="0"/>
              <a:t>hôpital ou une clinique peut établir ses propres NRD</a:t>
            </a:r>
            <a:r>
              <a:rPr lang="fr-CA" dirty="0"/>
              <a:t> s’il dispose de suffisamment de données.</a:t>
            </a:r>
          </a:p>
          <a:p>
            <a:r>
              <a:rPr lang="fr-CA" dirty="0"/>
              <a:t>Les valeurs de NRD devraient être revues périodiquement pour en évaluer la pertinence.</a:t>
            </a:r>
          </a:p>
        </p:txBody>
      </p:sp>
      <p:sp>
        <p:nvSpPr>
          <p:cNvPr id="4" name="Rectangle 3">
            <a:extLst>
              <a:ext uri="{FF2B5EF4-FFF2-40B4-BE49-F238E27FC236}">
                <a16:creationId xmlns:a16="http://schemas.microsoft.com/office/drawing/2014/main" id="{F3FA6D64-CC69-4449-907A-8BB1B69BFC61}"/>
              </a:ext>
            </a:extLst>
          </p:cNvPr>
          <p:cNvSpPr/>
          <p:nvPr/>
        </p:nvSpPr>
        <p:spPr>
          <a:xfrm>
            <a:off x="7174232" y="6308209"/>
            <a:ext cx="4834272" cy="369332"/>
          </a:xfrm>
          <a:prstGeom prst="rect">
            <a:avLst/>
          </a:prstGeom>
        </p:spPr>
        <p:txBody>
          <a:bodyPr wrap="none">
            <a:spAutoFit/>
          </a:bodyPr>
          <a:lstStyle/>
          <a:p>
            <a:r>
              <a:rPr lang="fr-CA" dirty="0"/>
              <a:t>Code de sécurité 35 de Santé Canada (p. 16 à 18).</a:t>
            </a:r>
          </a:p>
        </p:txBody>
      </p:sp>
    </p:spTree>
    <p:extLst>
      <p:ext uri="{BB962C8B-B14F-4D97-AF65-F5344CB8AC3E}">
        <p14:creationId xmlns:p14="http://schemas.microsoft.com/office/powerpoint/2010/main" val="3942173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D151D3-4636-43CF-806F-4CAD8EB4A9DE}"/>
              </a:ext>
            </a:extLst>
          </p:cNvPr>
          <p:cNvSpPr>
            <a:spLocks noGrp="1"/>
          </p:cNvSpPr>
          <p:nvPr>
            <p:ph type="title"/>
          </p:nvPr>
        </p:nvSpPr>
        <p:spPr/>
        <p:txBody>
          <a:bodyPr/>
          <a:lstStyle/>
          <a:p>
            <a:r>
              <a:rPr lang="fr-CA" dirty="0">
                <a:solidFill>
                  <a:srgbClr val="00B050"/>
                </a:solidFill>
              </a:rPr>
              <a:t>NRD</a:t>
            </a:r>
          </a:p>
        </p:txBody>
      </p:sp>
      <p:sp>
        <p:nvSpPr>
          <p:cNvPr id="3" name="Espace réservé du contenu 2">
            <a:extLst>
              <a:ext uri="{FF2B5EF4-FFF2-40B4-BE49-F238E27FC236}">
                <a16:creationId xmlns:a16="http://schemas.microsoft.com/office/drawing/2014/main" id="{9EBB020A-8362-447C-B411-128F13FAF52D}"/>
              </a:ext>
            </a:extLst>
          </p:cNvPr>
          <p:cNvSpPr>
            <a:spLocks noGrp="1"/>
          </p:cNvSpPr>
          <p:nvPr>
            <p:ph idx="1"/>
          </p:nvPr>
        </p:nvSpPr>
        <p:spPr/>
        <p:txBody>
          <a:bodyPr/>
          <a:lstStyle/>
          <a:p>
            <a:r>
              <a:rPr lang="fr-CA" dirty="0"/>
              <a:t>Pour établir les NRD, il est généralement </a:t>
            </a:r>
            <a:r>
              <a:rPr lang="fr-CA" b="1" dirty="0"/>
              <a:t>préférable de recourir à des fantômes </a:t>
            </a:r>
            <a:r>
              <a:rPr lang="fr-CA" dirty="0"/>
              <a:t>puisque les mesures peuvent être plus facilement répétées et offrent plus de souplesse par rapport au type de procédures qui peuvent être effectuées. Chez l'enfant, il est obligatoire d'utiliser des fantômes. (Code de sécurité 35 p. 16 et 17)</a:t>
            </a:r>
          </a:p>
        </p:txBody>
      </p:sp>
    </p:spTree>
    <p:extLst>
      <p:ext uri="{BB962C8B-B14F-4D97-AF65-F5344CB8AC3E}">
        <p14:creationId xmlns:p14="http://schemas.microsoft.com/office/powerpoint/2010/main" val="3377077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29974F-F82C-4DB3-AD65-F0C801AF8FDB}"/>
              </a:ext>
            </a:extLst>
          </p:cNvPr>
          <p:cNvSpPr>
            <a:spLocks noGrp="1"/>
          </p:cNvSpPr>
          <p:nvPr>
            <p:ph type="title"/>
          </p:nvPr>
        </p:nvSpPr>
        <p:spPr/>
        <p:txBody>
          <a:bodyPr/>
          <a:lstStyle/>
          <a:p>
            <a:r>
              <a:rPr lang="fr-CA" dirty="0">
                <a:solidFill>
                  <a:srgbClr val="00B050"/>
                </a:solidFill>
              </a:rPr>
              <a:t>Dépassement NRD</a:t>
            </a:r>
          </a:p>
        </p:txBody>
      </p:sp>
      <p:sp>
        <p:nvSpPr>
          <p:cNvPr id="3" name="Espace réservé du contenu 2">
            <a:extLst>
              <a:ext uri="{FF2B5EF4-FFF2-40B4-BE49-F238E27FC236}">
                <a16:creationId xmlns:a16="http://schemas.microsoft.com/office/drawing/2014/main" id="{B2B85E49-278F-49A3-8382-38566EEF9F99}"/>
              </a:ext>
            </a:extLst>
          </p:cNvPr>
          <p:cNvSpPr>
            <a:spLocks noGrp="1"/>
          </p:cNvSpPr>
          <p:nvPr>
            <p:ph idx="1"/>
          </p:nvPr>
        </p:nvSpPr>
        <p:spPr/>
        <p:txBody>
          <a:bodyPr>
            <a:normAutofit/>
          </a:bodyPr>
          <a:lstStyle/>
          <a:p>
            <a:r>
              <a:rPr lang="fr-CA" sz="3200" dirty="0"/>
              <a:t>Si l’on s’aperçoit que la dose moyenne dépasse fortement et systématiquement le NRD suggéré, il faudrait:</a:t>
            </a:r>
          </a:p>
          <a:p>
            <a:pPr lvl="1"/>
            <a:r>
              <a:rPr lang="fr-CA" sz="2800" dirty="0"/>
              <a:t>examiner le rendement de l’appareil, </a:t>
            </a:r>
          </a:p>
          <a:p>
            <a:pPr lvl="1"/>
            <a:r>
              <a:rPr lang="fr-CA" sz="2800" dirty="0"/>
              <a:t>la technique radiologique utilisée,</a:t>
            </a:r>
          </a:p>
          <a:p>
            <a:pPr lvl="1"/>
            <a:r>
              <a:rPr lang="fr-CA" sz="2800" dirty="0"/>
              <a:t>la méthodologie de mesure des doses afin de réduire les doses aux patients. </a:t>
            </a:r>
          </a:p>
        </p:txBody>
      </p:sp>
    </p:spTree>
    <p:extLst>
      <p:ext uri="{BB962C8B-B14F-4D97-AF65-F5344CB8AC3E}">
        <p14:creationId xmlns:p14="http://schemas.microsoft.com/office/powerpoint/2010/main" val="3430039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solidFill>
                  <a:srgbClr val="00B050"/>
                </a:solidFill>
              </a:rPr>
              <a:t>NRD - Graphie</a:t>
            </a:r>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a:xfrm>
                <a:off x="838200" y="1825625"/>
                <a:ext cx="5962015" cy="4351338"/>
              </a:xfrm>
            </p:spPr>
            <p:txBody>
              <a:bodyPr/>
              <a:lstStyle/>
              <a:p>
                <a:r>
                  <a:rPr lang="fr-CA" dirty="0"/>
                  <a:t>Graphie:</a:t>
                </a:r>
              </a:p>
              <a:p>
                <a:pPr lvl="1"/>
                <a:r>
                  <a:rPr lang="fr-CA" dirty="0"/>
                  <a:t>Dose à la surface d’entrée (DE) – </a:t>
                </a:r>
                <a:r>
                  <a:rPr lang="fr-CA" i="1" dirty="0"/>
                  <a:t>dose à la peau</a:t>
                </a:r>
                <a:r>
                  <a:rPr lang="fr-CA" dirty="0"/>
                  <a:t> – en </a:t>
                </a:r>
                <a:r>
                  <a:rPr lang="fr-CA" dirty="0" err="1"/>
                  <a:t>mGy</a:t>
                </a:r>
                <a:endParaRPr lang="fr-CA" dirty="0"/>
              </a:p>
              <a:p>
                <a:pPr lvl="1"/>
                <a14:m>
                  <m:oMath xmlns:m="http://schemas.openxmlformats.org/officeDocument/2006/math">
                    <m:r>
                      <a:rPr lang="fr-CA" b="0" i="1" smtClean="0">
                        <a:latin typeface="Cambria Math" panose="02040503050406030204" pitchFamily="18" charset="0"/>
                      </a:rPr>
                      <m:t>𝐷𝐸</m:t>
                    </m:r>
                    <m:r>
                      <a:rPr lang="fr-CA" b="0" i="1" smtClean="0">
                        <a:latin typeface="Cambria Math" panose="02040503050406030204" pitchFamily="18" charset="0"/>
                      </a:rPr>
                      <m:t>=</m:t>
                    </m:r>
                    <m:f>
                      <m:fPr>
                        <m:ctrlPr>
                          <a:rPr lang="fr-CA" b="0" i="1" smtClean="0">
                            <a:latin typeface="Cambria Math" panose="02040503050406030204" pitchFamily="18" charset="0"/>
                          </a:rPr>
                        </m:ctrlPr>
                      </m:fPr>
                      <m:num>
                        <m:r>
                          <a:rPr lang="fr-CA" b="0" i="1" smtClean="0">
                            <a:latin typeface="Cambria Math" panose="02040503050406030204" pitchFamily="18" charset="0"/>
                          </a:rPr>
                          <m:t>𝑃𝐷𝑆</m:t>
                        </m:r>
                      </m:num>
                      <m:den>
                        <m:r>
                          <a:rPr lang="fr-CA" b="0" i="1" smtClean="0">
                            <a:latin typeface="Cambria Math" panose="02040503050406030204" pitchFamily="18" charset="0"/>
                          </a:rPr>
                          <m:t>𝑆</m:t>
                        </m:r>
                      </m:den>
                    </m:f>
                    <m:r>
                      <a:rPr lang="fr-CA" b="0" i="1" smtClean="0">
                        <a:latin typeface="Cambria Math" panose="02040503050406030204" pitchFamily="18" charset="0"/>
                      </a:rPr>
                      <m:t>𝑥</m:t>
                    </m:r>
                    <m:r>
                      <a:rPr lang="fr-CA" b="0" i="1" smtClean="0">
                        <a:latin typeface="Cambria Math" panose="02040503050406030204" pitchFamily="18" charset="0"/>
                      </a:rPr>
                      <m:t>1,4</m:t>
                    </m:r>
                  </m:oMath>
                </a14:m>
                <a:endParaRPr lang="fr-CA" dirty="0"/>
              </a:p>
              <a:p>
                <a:pPr lvl="1"/>
                <a:r>
                  <a:rPr lang="fr-CA" dirty="0"/>
                  <a:t>S: surface du champ à l’entrée du patient mesurée avec un ruban métrique souple à la peau du patient.</a:t>
                </a:r>
              </a:p>
              <a:p>
                <a:pPr lvl="1"/>
                <a:r>
                  <a:rPr lang="fr-CA" dirty="0"/>
                  <a:t>1,4: constante représentant la valeur moyenne du facteur de rétrodiffusion aux énergies du rayonnement X utilisées en radiodiagnostic.</a:t>
                </a:r>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xfrm>
                <a:off x="838200" y="1825625"/>
                <a:ext cx="5962015" cy="4351338"/>
              </a:xfrm>
              <a:blipFill>
                <a:blip r:embed="rId2"/>
                <a:stretch>
                  <a:fillRect l="-1840" t="-2241" r="-2045"/>
                </a:stretch>
              </a:blipFill>
            </p:spPr>
            <p:txBody>
              <a:bodyPr/>
              <a:lstStyle/>
              <a:p>
                <a:r>
                  <a:rPr lang="fr-CA">
                    <a:noFill/>
                  </a:rPr>
                  <a:t> </a:t>
                </a:r>
              </a:p>
            </p:txBody>
          </p:sp>
        </mc:Fallback>
      </mc:AlternateContent>
      <p:pic>
        <p:nvPicPr>
          <p:cNvPr id="4" name="Image 3"/>
          <p:cNvPicPr>
            <a:picLocks noChangeAspect="1"/>
          </p:cNvPicPr>
          <p:nvPr/>
        </p:nvPicPr>
        <p:blipFill>
          <a:blip r:embed="rId2"/>
          <a:stretch>
            <a:fillRect/>
          </a:stretch>
        </p:blipFill>
        <p:spPr>
          <a:xfrm>
            <a:off x="6800215" y="1825625"/>
            <a:ext cx="4553585" cy="4505954"/>
          </a:xfrm>
          <a:prstGeom prst="rect">
            <a:avLst/>
          </a:prstGeom>
        </p:spPr>
      </p:pic>
      <p:sp>
        <p:nvSpPr>
          <p:cNvPr id="5" name="ZoneTexte 4"/>
          <p:cNvSpPr txBox="1"/>
          <p:nvPr/>
        </p:nvSpPr>
        <p:spPr>
          <a:xfrm>
            <a:off x="6898511" y="6331579"/>
            <a:ext cx="4455289" cy="338554"/>
          </a:xfrm>
          <a:prstGeom prst="rect">
            <a:avLst/>
          </a:prstGeom>
          <a:noFill/>
        </p:spPr>
        <p:txBody>
          <a:bodyPr wrap="square" rtlCol="0">
            <a:spAutoFit/>
          </a:bodyPr>
          <a:lstStyle/>
          <a:p>
            <a:r>
              <a:rPr lang="fr-CA" sz="1600" dirty="0"/>
              <a:t>Santé Canada, Code de sécurité 35, p. 17.</a:t>
            </a:r>
          </a:p>
        </p:txBody>
      </p:sp>
    </p:spTree>
    <p:extLst>
      <p:ext uri="{BB962C8B-B14F-4D97-AF65-F5344CB8AC3E}">
        <p14:creationId xmlns:p14="http://schemas.microsoft.com/office/powerpoint/2010/main" val="4114528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solidFill>
                  <a:srgbClr val="00B050"/>
                </a:solidFill>
              </a:rPr>
              <a:t>NRD – Graphie pour enfants</a:t>
            </a:r>
          </a:p>
        </p:txBody>
      </p:sp>
      <p:pic>
        <p:nvPicPr>
          <p:cNvPr id="4" name="Espace réservé du contenu 3"/>
          <p:cNvPicPr>
            <a:picLocks noGrp="1" noChangeAspect="1"/>
          </p:cNvPicPr>
          <p:nvPr>
            <p:ph idx="1"/>
          </p:nvPr>
        </p:nvPicPr>
        <p:blipFill>
          <a:blip r:embed="rId2"/>
          <a:stretch>
            <a:fillRect/>
          </a:stretch>
        </p:blipFill>
        <p:spPr>
          <a:xfrm>
            <a:off x="3275240" y="1821318"/>
            <a:ext cx="5641519" cy="4231140"/>
          </a:xfrm>
          <a:prstGeom prst="rect">
            <a:avLst/>
          </a:prstGeom>
        </p:spPr>
      </p:pic>
      <p:sp>
        <p:nvSpPr>
          <p:cNvPr id="5" name="ZoneTexte 4"/>
          <p:cNvSpPr txBox="1"/>
          <p:nvPr/>
        </p:nvSpPr>
        <p:spPr>
          <a:xfrm>
            <a:off x="3275240" y="6183088"/>
            <a:ext cx="4455289" cy="338554"/>
          </a:xfrm>
          <a:prstGeom prst="rect">
            <a:avLst/>
          </a:prstGeom>
          <a:noFill/>
        </p:spPr>
        <p:txBody>
          <a:bodyPr wrap="square" rtlCol="0">
            <a:spAutoFit/>
          </a:bodyPr>
          <a:lstStyle/>
          <a:p>
            <a:r>
              <a:rPr lang="fr-CA" sz="1600" dirty="0"/>
              <a:t>Santé Canada, Code de sécurité 35, p. 18.</a:t>
            </a:r>
          </a:p>
        </p:txBody>
      </p:sp>
    </p:spTree>
    <p:extLst>
      <p:ext uri="{BB962C8B-B14F-4D97-AF65-F5344CB8AC3E}">
        <p14:creationId xmlns:p14="http://schemas.microsoft.com/office/powerpoint/2010/main" val="2319490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solidFill>
                  <a:srgbClr val="00B050"/>
                </a:solidFill>
              </a:rPr>
              <a:t>NRD - Radioscopie</a:t>
            </a:r>
            <a:endParaRPr lang="fr-CA" dirty="0"/>
          </a:p>
        </p:txBody>
      </p:sp>
      <p:sp>
        <p:nvSpPr>
          <p:cNvPr id="3" name="Espace réservé du contenu 2"/>
          <p:cNvSpPr>
            <a:spLocks noGrp="1"/>
          </p:cNvSpPr>
          <p:nvPr>
            <p:ph idx="1"/>
          </p:nvPr>
        </p:nvSpPr>
        <p:spPr/>
        <p:txBody>
          <a:bodyPr/>
          <a:lstStyle/>
          <a:p>
            <a:r>
              <a:rPr lang="fr-CA" dirty="0"/>
              <a:t>Radioscopie</a:t>
            </a:r>
          </a:p>
          <a:p>
            <a:pPr lvl="1"/>
            <a:r>
              <a:rPr lang="fr-CA" dirty="0"/>
              <a:t>PDS</a:t>
            </a:r>
          </a:p>
        </p:txBody>
      </p:sp>
      <p:pic>
        <p:nvPicPr>
          <p:cNvPr id="4" name="Image 3"/>
          <p:cNvPicPr>
            <a:picLocks noChangeAspect="1"/>
          </p:cNvPicPr>
          <p:nvPr/>
        </p:nvPicPr>
        <p:blipFill>
          <a:blip r:embed="rId2"/>
          <a:stretch>
            <a:fillRect/>
          </a:stretch>
        </p:blipFill>
        <p:spPr>
          <a:xfrm>
            <a:off x="2575740" y="2755057"/>
            <a:ext cx="7337517" cy="3184205"/>
          </a:xfrm>
          <a:prstGeom prst="rect">
            <a:avLst/>
          </a:prstGeom>
        </p:spPr>
      </p:pic>
      <p:sp>
        <p:nvSpPr>
          <p:cNvPr id="5" name="ZoneTexte 4"/>
          <p:cNvSpPr txBox="1"/>
          <p:nvPr/>
        </p:nvSpPr>
        <p:spPr>
          <a:xfrm>
            <a:off x="2575740" y="6007686"/>
            <a:ext cx="4455289" cy="338554"/>
          </a:xfrm>
          <a:prstGeom prst="rect">
            <a:avLst/>
          </a:prstGeom>
          <a:noFill/>
        </p:spPr>
        <p:txBody>
          <a:bodyPr wrap="square" rtlCol="0">
            <a:spAutoFit/>
          </a:bodyPr>
          <a:lstStyle/>
          <a:p>
            <a:r>
              <a:rPr lang="fr-CA" sz="1600" dirty="0"/>
              <a:t>Santé Canada, Code de sécurité 35, p. 18.</a:t>
            </a:r>
          </a:p>
        </p:txBody>
      </p:sp>
    </p:spTree>
    <p:extLst>
      <p:ext uri="{BB962C8B-B14F-4D97-AF65-F5344CB8AC3E}">
        <p14:creationId xmlns:p14="http://schemas.microsoft.com/office/powerpoint/2010/main" val="14062743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1954</TotalTime>
  <Words>553</Words>
  <Application>Microsoft Office PowerPoint</Application>
  <PresentationFormat>Grand écran</PresentationFormat>
  <Paragraphs>50</Paragraphs>
  <Slides>11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11</vt:i4>
      </vt:variant>
    </vt:vector>
  </HeadingPairs>
  <TitlesOfParts>
    <vt:vector size="16" baseType="lpstr">
      <vt:lpstr>Arial</vt:lpstr>
      <vt:lpstr>Calibri</vt:lpstr>
      <vt:lpstr>Calibri Light</vt:lpstr>
      <vt:lpstr>Cambria Math</vt:lpstr>
      <vt:lpstr>Thème Office</vt:lpstr>
      <vt:lpstr>Niveaux de référence diagnostiques</vt:lpstr>
      <vt:lpstr>Niveaux de référence diagnostiques (NRD)</vt:lpstr>
      <vt:lpstr>NRD</vt:lpstr>
      <vt:lpstr>NRD</vt:lpstr>
      <vt:lpstr>NRD</vt:lpstr>
      <vt:lpstr>Dépassement NRD</vt:lpstr>
      <vt:lpstr>NRD - Graphie</vt:lpstr>
      <vt:lpstr>NRD – Graphie pour enfants</vt:lpstr>
      <vt:lpstr>NRD - Radioscopie</vt:lpstr>
      <vt:lpstr>NRD – Tomodensitométrie (CT)</vt:lpstr>
      <vt:lpstr>Références</vt:lpstr>
    </vt:vector>
  </TitlesOfParts>
  <Company>Cégep de Rimouski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projecteur</dc:creator>
  <cp:lastModifiedBy>Karine Bouchard-Picard</cp:lastModifiedBy>
  <cp:revision>100</cp:revision>
  <dcterms:created xsi:type="dcterms:W3CDTF">2021-02-02T19:21:35Z</dcterms:created>
  <dcterms:modified xsi:type="dcterms:W3CDTF">2022-02-25T15:20:35Z</dcterms:modified>
</cp:coreProperties>
</file>