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10" r:id="rId3"/>
    <p:sldId id="264" r:id="rId4"/>
    <p:sldId id="265" r:id="rId5"/>
    <p:sldId id="266" r:id="rId6"/>
    <p:sldId id="313" r:id="rId7"/>
    <p:sldId id="295" r:id="rId8"/>
    <p:sldId id="267" r:id="rId9"/>
    <p:sldId id="309" r:id="rId10"/>
    <p:sldId id="294" r:id="rId11"/>
    <p:sldId id="305" r:id="rId12"/>
    <p:sldId id="293" r:id="rId13"/>
    <p:sldId id="311" r:id="rId14"/>
    <p:sldId id="312" r:id="rId15"/>
    <p:sldId id="26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432" y="-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5BF51-FF46-4E9E-A50A-8BA85D73141A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84241-0007-4455-A994-6928BE373AE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4174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A939-AF84-4FF2-90E1-76AB1596B5A8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B9F-954C-4292-93C4-800CAB1044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8985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A939-AF84-4FF2-90E1-76AB1596B5A8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B9F-954C-4292-93C4-800CAB1044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6014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A939-AF84-4FF2-90E1-76AB1596B5A8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B9F-954C-4292-93C4-800CAB1044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080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A939-AF84-4FF2-90E1-76AB1596B5A8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B9F-954C-4292-93C4-800CAB1044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045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A939-AF84-4FF2-90E1-76AB1596B5A8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B9F-954C-4292-93C4-800CAB1044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523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A939-AF84-4FF2-90E1-76AB1596B5A8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B9F-954C-4292-93C4-800CAB1044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031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A939-AF84-4FF2-90E1-76AB1596B5A8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B9F-954C-4292-93C4-800CAB1044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29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A939-AF84-4FF2-90E1-76AB1596B5A8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B9F-954C-4292-93C4-800CAB1044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034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A939-AF84-4FF2-90E1-76AB1596B5A8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B9F-954C-4292-93C4-800CAB1044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279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A939-AF84-4FF2-90E1-76AB1596B5A8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B9F-954C-4292-93C4-800CAB1044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889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A939-AF84-4FF2-90E1-76AB1596B5A8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B9F-954C-4292-93C4-800CAB1044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753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6A939-AF84-4FF2-90E1-76AB1596B5A8}" type="datetimeFigureOut">
              <a:rPr lang="fr-CA" smtClean="0"/>
              <a:t>2022-03-08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E5B9F-954C-4292-93C4-800CAB1044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001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nteestrie.qc.ca/clients/SanteEstrie/Professionnels/CECR/Presentations/Les_defis_des_technologues_en_tomodensitometrie_2017-10-05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dirty="0">
                <a:solidFill>
                  <a:srgbClr val="00B050"/>
                </a:solidFill>
              </a:rPr>
              <a:t>Facteurs influençant la dose en TDM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Pages 179 à 182 du </a:t>
            </a:r>
            <a:r>
              <a:rPr lang="fr-CA" i="1" dirty="0"/>
              <a:t>Guide des technologies de l’imagerie médicale et de la radiothérapie</a:t>
            </a:r>
            <a:r>
              <a:rPr lang="fr-CA" dirty="0"/>
              <a:t>.</a:t>
            </a:r>
          </a:p>
          <a:p>
            <a:r>
              <a:rPr lang="fr-CA" dirty="0"/>
              <a:t>Avis de radioprotection en TDM (2020) de l’OTIMROEPMQ.</a:t>
            </a:r>
          </a:p>
        </p:txBody>
      </p:sp>
    </p:spTree>
    <p:extLst>
      <p:ext uri="{BB962C8B-B14F-4D97-AF65-F5344CB8AC3E}">
        <p14:creationId xmlns:p14="http://schemas.microsoft.com/office/powerpoint/2010/main" val="3871873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Filtre papillon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349240" cy="4351338"/>
          </a:xfrm>
        </p:spPr>
        <p:txBody>
          <a:bodyPr>
            <a:normAutofit/>
          </a:bodyPr>
          <a:lstStyle/>
          <a:p>
            <a:r>
              <a:rPr lang="fr-CA" dirty="0"/>
              <a:t>Disposé à la sortie du tube.</a:t>
            </a:r>
          </a:p>
          <a:p>
            <a:r>
              <a:rPr lang="fr-CA" dirty="0"/>
              <a:t>Plus mince au centre que sur les bords.</a:t>
            </a:r>
          </a:p>
          <a:p>
            <a:r>
              <a:rPr lang="fr-CA" dirty="0"/>
              <a:t>Laisse passer plus de rayons au centre du corps qu’en périphérie.</a:t>
            </a:r>
          </a:p>
          <a:p>
            <a:r>
              <a:rPr lang="fr-CA" dirty="0"/>
              <a:t>Ce filtre diminue un excès de dose inutile en périphérie.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05847" y="1461327"/>
            <a:ext cx="4326033" cy="47847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76485" y="6016721"/>
            <a:ext cx="54403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100" dirty="0"/>
              <a:t>DILLENSEGER J.-P. et al. </a:t>
            </a:r>
            <a:r>
              <a:rPr lang="fr-CA" sz="1100" i="1" dirty="0"/>
              <a:t>Guide des technologies de l’imagerie médicale et de la radiothérapie</a:t>
            </a:r>
            <a:r>
              <a:rPr lang="fr-CA" sz="1100" dirty="0"/>
              <a:t>, Elsevier Masson, 2016, p. 153.</a:t>
            </a:r>
          </a:p>
        </p:txBody>
      </p:sp>
    </p:spTree>
    <p:extLst>
      <p:ext uri="{BB962C8B-B14F-4D97-AF65-F5344CB8AC3E}">
        <p14:creationId xmlns:p14="http://schemas.microsoft.com/office/powerpoint/2010/main" val="3577570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Collimateurs de champs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46364" y="1654631"/>
            <a:ext cx="6645442" cy="4351338"/>
          </a:xfrm>
        </p:spPr>
        <p:txBody>
          <a:bodyPr/>
          <a:lstStyle/>
          <a:p>
            <a:r>
              <a:rPr lang="fr-CA" dirty="0"/>
              <a:t>Des collimateurs dynamiques en Z dont les mâchoires s’ouvrent et se referment respectivement en début et en fin de spirale limitent l’effet d’</a:t>
            </a:r>
            <a:r>
              <a:rPr lang="fr-CA" i="1" dirty="0" err="1"/>
              <a:t>overscanning</a:t>
            </a:r>
            <a:r>
              <a:rPr lang="fr-CA" dirty="0"/>
              <a:t>.</a:t>
            </a:r>
          </a:p>
          <a:p>
            <a:r>
              <a:rPr lang="fr-CA" dirty="0"/>
              <a:t>Cela diminue la dose de 3 à 15% selon le pitch et le nombre de barrettes utilisées.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493" y="4173592"/>
            <a:ext cx="2607283" cy="22530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4174" y="6401713"/>
            <a:ext cx="3446158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DILLENSEGER, J.-P., </a:t>
            </a:r>
            <a:r>
              <a:rPr lang="fr-CA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Atlas d’anatomie générale et radiologique</a:t>
            </a:r>
            <a:r>
              <a:rPr lang="fr-CA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Elsevier Masson, 2011, page 144.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2226" t="19611" r="6131" b="-59"/>
          <a:stretch/>
        </p:blipFill>
        <p:spPr>
          <a:xfrm rot="16200000">
            <a:off x="7566873" y="1551834"/>
            <a:ext cx="4486274" cy="47639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28018" y="6213476"/>
            <a:ext cx="42925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DILLENSEGER, J.-P., </a:t>
            </a:r>
            <a:r>
              <a:rPr lang="fr-CA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Atlas d’anatomie générale et radiologique</a:t>
            </a:r>
            <a:r>
              <a:rPr lang="fr-CA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Elsevier Masson, 2011, p. 181</a:t>
            </a:r>
            <a:endParaRPr lang="fr-CA" sz="1100" dirty="0"/>
          </a:p>
        </p:txBody>
      </p:sp>
    </p:spTree>
    <p:extLst>
      <p:ext uri="{BB962C8B-B14F-4D97-AF65-F5344CB8AC3E}">
        <p14:creationId xmlns:p14="http://schemas.microsoft.com/office/powerpoint/2010/main" val="1235345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Logiciels de modulation de dose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r-CA" dirty="0"/>
              <a:t>Ces logiciels permettent de « moduler l’intensité du faisceau X en fonction de la région anatomique étudiée, afin de réduire et d’homogénéiser le dépôt de dose ». (</a:t>
            </a:r>
            <a:r>
              <a:rPr lang="fr-CA" dirty="0" err="1"/>
              <a:t>Dillenseger</a:t>
            </a:r>
            <a:r>
              <a:rPr lang="fr-CA" dirty="0"/>
              <a:t>, 2016)</a:t>
            </a:r>
          </a:p>
          <a:p>
            <a:pPr lvl="1"/>
            <a:r>
              <a:rPr lang="fr-CA" dirty="0"/>
              <a:t>Modulation </a:t>
            </a:r>
            <a:r>
              <a:rPr lang="fr-CA" dirty="0" err="1"/>
              <a:t>intracoupe</a:t>
            </a:r>
            <a:endParaRPr lang="fr-CA" dirty="0"/>
          </a:p>
          <a:p>
            <a:pPr lvl="1"/>
            <a:r>
              <a:rPr lang="fr-CA" dirty="0"/>
              <a:t>Modulation sur l’axe Z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13" name="ZoneTexte 12"/>
          <p:cNvSpPr txBox="1"/>
          <p:nvPr/>
        </p:nvSpPr>
        <p:spPr>
          <a:xfrm>
            <a:off x="3074955" y="6396335"/>
            <a:ext cx="551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/>
              <a:t>Source: DILLENSEGER J.-P. et al. </a:t>
            </a:r>
            <a:r>
              <a:rPr lang="fr-CA" sz="1100" i="1" dirty="0"/>
              <a:t>Guide des technologies de l’imagerie médicale et de la radiothérapie</a:t>
            </a:r>
            <a:r>
              <a:rPr lang="fr-CA" sz="1100" dirty="0"/>
              <a:t>, Elsevier Masson, 2016, p. 182.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20000"/>
                    </a14:imgEffect>
                  </a14:imgLayer>
                </a14:imgProps>
              </a:ext>
            </a:extLst>
          </a:blip>
          <a:srcRect l="7258"/>
          <a:stretch/>
        </p:blipFill>
        <p:spPr>
          <a:xfrm rot="16200000">
            <a:off x="4959976" y="2294527"/>
            <a:ext cx="2272051" cy="59150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35300" y="3746714"/>
            <a:ext cx="552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Différentes possibilités de modulation </a:t>
            </a:r>
            <a:r>
              <a:rPr lang="fr-CA" b="1" dirty="0" err="1"/>
              <a:t>intracoupe</a:t>
            </a:r>
            <a:r>
              <a:rPr lang="fr-CA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43029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Logiciels de modulation de dose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8"/>
          </a:xfrm>
        </p:spPr>
        <p:txBody>
          <a:bodyPr/>
          <a:lstStyle/>
          <a:p>
            <a:r>
              <a:rPr lang="fr-CA" dirty="0"/>
              <a:t>Modulation en Z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196135" y="699294"/>
            <a:ext cx="4847730" cy="6604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318000" y="6371914"/>
            <a:ext cx="688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/>
              <a:t>Source: DILLENSEGER J.-P. et al. </a:t>
            </a:r>
            <a:r>
              <a:rPr lang="fr-CA" sz="1100" i="1" dirty="0"/>
              <a:t>Guide des technologies de l’imagerie médicale et de la radiothérapie</a:t>
            </a:r>
            <a:r>
              <a:rPr lang="fr-CA" sz="1100" dirty="0"/>
              <a:t>, Elsevier Masson, 2016, p. 182.</a:t>
            </a:r>
          </a:p>
        </p:txBody>
      </p:sp>
    </p:spTree>
    <p:extLst>
      <p:ext uri="{BB962C8B-B14F-4D97-AF65-F5344CB8AC3E}">
        <p14:creationId xmlns:p14="http://schemas.microsoft.com/office/powerpoint/2010/main" val="521191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Reconstruction itérative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Permet d’obtenir des images avec un même rapport S/B mais avec des </a:t>
            </a:r>
            <a:r>
              <a:rPr lang="fr-CA" u="sng" dirty="0"/>
              <a:t>doses moindres</a:t>
            </a:r>
            <a:r>
              <a:rPr lang="fr-CA" dirty="0"/>
              <a:t>.</a:t>
            </a:r>
          </a:p>
          <a:p>
            <a:r>
              <a:rPr lang="fr-CA" dirty="0"/>
              <a:t>Il s’agit d’un mode de reconstruction des images qui en se basant sur un modèle permet de faire des corrections à l’image initiale afin d’obtenir une image de meilleure qualité.</a:t>
            </a:r>
          </a:p>
          <a:p>
            <a:r>
              <a:rPr lang="fr-CA" dirty="0"/>
              <a:t>Sera vu dans le cours de TDM.</a:t>
            </a:r>
          </a:p>
        </p:txBody>
      </p:sp>
    </p:spTree>
    <p:extLst>
      <p:ext uri="{BB962C8B-B14F-4D97-AF65-F5344CB8AC3E}">
        <p14:creationId xmlns:p14="http://schemas.microsoft.com/office/powerpoint/2010/main" val="4151671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Références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CECR, </a:t>
            </a:r>
            <a:r>
              <a:rPr lang="fr-CA" sz="2400" i="1" dirty="0"/>
              <a:t>Les défis des technologues en tomodensitométrie</a:t>
            </a:r>
            <a:r>
              <a:rPr lang="fr-CA" sz="2400" dirty="0"/>
              <a:t>, consulté en ligne le 2 mars 2021: </a:t>
            </a:r>
            <a:r>
              <a:rPr lang="fr-CA" sz="2400" dirty="0">
                <a:hlinkClick r:id="rId2"/>
              </a:rPr>
              <a:t>https://www.santeestrie.qc.ca/clients/SanteEstrie/Professionnels/CECR/Presentations/Les_defis_des_technologues_en_tomodensitometrie_2017-10-05.pdf</a:t>
            </a:r>
            <a:endParaRPr lang="fr-CA" sz="2400" dirty="0"/>
          </a:p>
          <a:p>
            <a:r>
              <a:rPr lang="fr-CA" sz="2400" dirty="0"/>
              <a:t>DILLENSEGER J.-P. et al. </a:t>
            </a:r>
            <a:r>
              <a:rPr lang="fr-CA" sz="2400" i="1" dirty="0"/>
              <a:t>Guide des technologies de l’imagerie médicale et de la radiothérapie</a:t>
            </a:r>
            <a:r>
              <a:rPr lang="fr-CA" sz="2400" dirty="0"/>
              <a:t>, Elsevier Masson, 2016.</a:t>
            </a:r>
          </a:p>
          <a:p>
            <a:r>
              <a:rPr lang="fr-CA" sz="2300" dirty="0"/>
              <a:t>OTIMROEPMQ, </a:t>
            </a:r>
            <a:r>
              <a:rPr lang="fr-CA" sz="2300" i="1" dirty="0"/>
              <a:t>Avis de radioprotection. Tomodensitométrie</a:t>
            </a:r>
            <a:r>
              <a:rPr lang="fr-CA" sz="2300" dirty="0"/>
              <a:t>, 2020.</a:t>
            </a:r>
          </a:p>
          <a:p>
            <a:endParaRPr lang="fr-CA" sz="2300" dirty="0"/>
          </a:p>
        </p:txBody>
      </p:sp>
    </p:spTree>
    <p:extLst>
      <p:ext uri="{BB962C8B-B14F-4D97-AF65-F5344CB8AC3E}">
        <p14:creationId xmlns:p14="http://schemas.microsoft.com/office/powerpoint/2010/main" val="377921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Paramètres de base accessibles par l’opérateur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Tension, collimation en Z, charge et </a:t>
            </a:r>
            <a:r>
              <a:rPr lang="fr-CA" dirty="0" err="1"/>
              <a:t>milliampérage</a:t>
            </a:r>
            <a:r>
              <a:rPr lang="fr-CA" dirty="0"/>
              <a:t>, épaisseur de reconstruction utile et pitch.</a:t>
            </a:r>
          </a:p>
        </p:txBody>
      </p:sp>
    </p:spTree>
    <p:extLst>
      <p:ext uri="{BB962C8B-B14F-4D97-AF65-F5344CB8AC3E}">
        <p14:creationId xmlns:p14="http://schemas.microsoft.com/office/powerpoint/2010/main" val="188604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Tension (kV)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825625"/>
            <a:ext cx="10515601" cy="4351338"/>
          </a:xfrm>
        </p:spPr>
        <p:txBody>
          <a:bodyPr>
            <a:normAutofit fontScale="92500" lnSpcReduction="20000"/>
          </a:bodyPr>
          <a:lstStyle/>
          <a:p>
            <a:r>
              <a:rPr lang="fr-CA" b="1" u="sng" dirty="0"/>
              <a:t>Augmentation du kV augmente fortement la dose </a:t>
            </a:r>
            <a:r>
              <a:rPr lang="fr-CA" dirty="0"/>
              <a:t>délivrée au patient.</a:t>
            </a:r>
          </a:p>
          <a:p>
            <a:r>
              <a:rPr lang="fr-CA" dirty="0"/>
              <a:t>La tolérance des récepteurs à une surexposition est très grande.</a:t>
            </a:r>
          </a:p>
          <a:p>
            <a:pPr lvl="1"/>
            <a:r>
              <a:rPr lang="fr-CA" dirty="0"/>
              <a:t>Donc, l’image est très belle même si surexposée</a:t>
            </a:r>
          </a:p>
          <a:p>
            <a:r>
              <a:rPr lang="fr-CA" dirty="0"/>
              <a:t>Il n’y a pas de système qui arrête l’exposition lorsque l’exposition est suffisante (pas de système d’exposition automatique comme en graphie).</a:t>
            </a:r>
          </a:p>
          <a:p>
            <a:r>
              <a:rPr lang="fr-CA" dirty="0"/>
              <a:t>Passer de 120 à 100 kV diminue la dose d’environ 37% ((100/120)</a:t>
            </a:r>
            <a:r>
              <a:rPr lang="fr-CA" baseline="30000" dirty="0"/>
              <a:t>2,5</a:t>
            </a:r>
            <a:r>
              <a:rPr lang="fr-CA" dirty="0"/>
              <a:t>). (OTIMROEPMQ, </a:t>
            </a:r>
            <a:r>
              <a:rPr lang="fr-CA" i="1" dirty="0"/>
              <a:t>Avis de radioprotection</a:t>
            </a:r>
            <a:r>
              <a:rPr lang="fr-CA" dirty="0"/>
              <a:t>, 2020)</a:t>
            </a:r>
          </a:p>
          <a:p>
            <a:pPr lvl="1"/>
            <a:r>
              <a:rPr lang="fr-CA" dirty="0"/>
              <a:t>L’augmentation du kV a un impact exponentiel sur la dose transmise au patient selon le rapport 2,5 des kV utilisés.</a:t>
            </a:r>
          </a:p>
          <a:p>
            <a:r>
              <a:rPr lang="fr-CA" dirty="0"/>
              <a:t>Protocoles à faibles doses (faible kV): pédiatrie, personnes de faible corpulence, pelvimétrie.</a:t>
            </a:r>
          </a:p>
          <a:p>
            <a:r>
              <a:rPr lang="fr-CA" dirty="0"/>
              <a:t>Différents choix de kV: 80, 90, 100, 120, 135 et 140 kV (kV idéal: 120 kV). (OTIMROEPMQ, </a:t>
            </a:r>
            <a:r>
              <a:rPr lang="fr-CA" i="1" dirty="0"/>
              <a:t>Avis de radioprotection</a:t>
            </a:r>
            <a:r>
              <a:rPr lang="fr-CA" dirty="0"/>
              <a:t>, 2020)</a:t>
            </a:r>
          </a:p>
        </p:txBody>
      </p:sp>
    </p:spTree>
    <p:extLst>
      <p:ext uri="{BB962C8B-B14F-4D97-AF65-F5344CB8AC3E}">
        <p14:creationId xmlns:p14="http://schemas.microsoft.com/office/powerpoint/2010/main" val="2692619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Collimation en 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8309615" cy="4351338"/>
          </a:xfrm>
        </p:spPr>
        <p:txBody>
          <a:bodyPr>
            <a:normAutofit/>
          </a:bodyPr>
          <a:lstStyle/>
          <a:p>
            <a:r>
              <a:rPr lang="fr-CA" dirty="0"/>
              <a:t>Une collimation large permet d’améliorer l’efficience de dose.</a:t>
            </a:r>
          </a:p>
          <a:p>
            <a:pPr lvl="1"/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93090" y="1489849"/>
            <a:ext cx="3970166" cy="57612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7564" y="630582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1100" dirty="0"/>
              <a:t>DILLENSEGER J.-P. et al. </a:t>
            </a:r>
            <a:r>
              <a:rPr lang="fr-CA" sz="1100" i="1" dirty="0"/>
              <a:t>Guide des technologies de l’imagerie médicale et de la radiothérapie</a:t>
            </a:r>
            <a:r>
              <a:rPr lang="fr-CA" sz="1100" dirty="0"/>
              <a:t>, Elsevier Masson, 2016, p. 180.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447" y="170647"/>
            <a:ext cx="3178554" cy="27467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11771" y="3022508"/>
            <a:ext cx="3280229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DILLENSEGER, J.-P., </a:t>
            </a:r>
            <a:r>
              <a:rPr lang="fr-CA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Atlas d’anatomie générale et radiologique</a:t>
            </a:r>
            <a:r>
              <a:rPr lang="fr-CA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Elsevier Masson, 2011, p. 144.</a:t>
            </a:r>
          </a:p>
        </p:txBody>
      </p:sp>
    </p:spTree>
    <p:extLst>
      <p:ext uri="{BB962C8B-B14F-4D97-AF65-F5344CB8AC3E}">
        <p14:creationId xmlns:p14="http://schemas.microsoft.com/office/powerpoint/2010/main" val="3828518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Charge et </a:t>
            </a:r>
            <a:r>
              <a:rPr lang="fr-CA" dirty="0" err="1">
                <a:solidFill>
                  <a:srgbClr val="00B050"/>
                </a:solidFill>
              </a:rPr>
              <a:t>milliampérage</a:t>
            </a:r>
            <a:endParaRPr lang="fr-CA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b="0" dirty="0"/>
              <a:t>N’est pratiquement plus géré directement par l’utilisateur.</a:t>
            </a:r>
          </a:p>
          <a:p>
            <a:r>
              <a:rPr lang="fr-CA" dirty="0"/>
              <a:t>Le mA est souvent adapté automatiquement par des logiciels d’optimisation de dose.</a:t>
            </a:r>
          </a:p>
          <a:p>
            <a:r>
              <a:rPr lang="fr-CA" b="0" dirty="0"/>
              <a:t>L’appareil adapte continuellement le mA en fonction de la qualité d'image souhaitée pour une épaisseur de coupe donnée.</a:t>
            </a:r>
          </a:p>
        </p:txBody>
      </p:sp>
    </p:spTree>
    <p:extLst>
      <p:ext uri="{BB962C8B-B14F-4D97-AF65-F5344CB8AC3E}">
        <p14:creationId xmlns:p14="http://schemas.microsoft.com/office/powerpoint/2010/main" val="3684098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5459C-7DEE-4174-964C-4B3BA5BE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Épaisseur de coupe: acquisition / reconstruction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F89B57-5760-4643-A6B8-1142385AE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b="1" dirty="0"/>
              <a:t>Épaisseur de coupe d’acquisition: </a:t>
            </a:r>
            <a:r>
              <a:rPr lang="fr-CA" dirty="0"/>
              <a:t>liée à la dimension des détecteurs. Peuvent être très fines (ex. 0,5 mm à 1 mm). Pas d’impact sur la dose. </a:t>
            </a:r>
          </a:p>
          <a:p>
            <a:pPr lvl="1"/>
            <a:r>
              <a:rPr lang="fr-CA" dirty="0"/>
              <a:t>Des coupes d’acquisition fines permettent ensuite de faire du post-traitement de qualité (permet des coupes fines de reconstruction non bruitées).</a:t>
            </a:r>
          </a:p>
          <a:p>
            <a:r>
              <a:rPr lang="fr-CA" b="1" dirty="0"/>
              <a:t>Épaisseur de coupe de reconstruction: </a:t>
            </a:r>
            <a:r>
              <a:rPr lang="fr-CA" dirty="0"/>
              <a:t>Épaisseur des coupes reconstruites après l’acquisition. Fait en post-traitement par l’ordinateur. </a:t>
            </a:r>
            <a:r>
              <a:rPr lang="fr-CA" b="1" u="sng" dirty="0"/>
              <a:t>Influence beaucoup la dose.</a:t>
            </a:r>
          </a:p>
        </p:txBody>
      </p:sp>
    </p:spTree>
    <p:extLst>
      <p:ext uri="{BB962C8B-B14F-4D97-AF65-F5344CB8AC3E}">
        <p14:creationId xmlns:p14="http://schemas.microsoft.com/office/powerpoint/2010/main" val="3257288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Épaisseur de reconstruction « utile »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/>
          <a:lstStyle/>
          <a:p>
            <a:r>
              <a:rPr lang="fr-CA" dirty="0"/>
              <a:t>Plus on dépose de dose, plus il est possible de reconstruire des coupes fines non bruitées.</a:t>
            </a:r>
          </a:p>
          <a:p>
            <a:r>
              <a:rPr lang="fr-CA" dirty="0"/>
              <a:t>Les appareils adaptent la dose déposée au volume en fonction du choix de l’épaisseur et de la qualité d’image souhaitée pour faire le diagnostic (rapport S/B).</a:t>
            </a:r>
          </a:p>
          <a:p>
            <a:r>
              <a:rPr lang="fr-CA" dirty="0"/>
              <a:t>L’intensité (mA) est adaptée à l’épaisseur de reconstruction et non pas à l’épaisseur d’acquisition.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924050" y="5107880"/>
            <a:ext cx="8343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>
                <a:solidFill>
                  <a:schemeClr val="accent2">
                    <a:lumMod val="75000"/>
                  </a:schemeClr>
                </a:solidFill>
              </a:rPr>
              <a:t>Le choix de l’épaisseur de </a:t>
            </a:r>
            <a:r>
              <a:rPr lang="fr-CA" sz="2800" b="1" u="sng" dirty="0">
                <a:solidFill>
                  <a:schemeClr val="accent2">
                    <a:lumMod val="75000"/>
                  </a:schemeClr>
                </a:solidFill>
              </a:rPr>
              <a:t>reconstruction</a:t>
            </a:r>
            <a:r>
              <a:rPr lang="fr-CA" sz="2800" dirty="0">
                <a:solidFill>
                  <a:schemeClr val="accent2">
                    <a:lumMod val="75000"/>
                  </a:schemeClr>
                </a:solidFill>
              </a:rPr>
              <a:t> a donc un grand impact sur la dose (coupes fines = + de dose) et doit être adaptée à chaque examen.</a:t>
            </a:r>
          </a:p>
        </p:txBody>
      </p:sp>
    </p:spTree>
    <p:extLst>
      <p:ext uri="{BB962C8B-B14F-4D97-AF65-F5344CB8AC3E}">
        <p14:creationId xmlns:p14="http://schemas.microsoft.com/office/powerpoint/2010/main" val="2030179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Pitch ou pas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6661782" cy="4351338"/>
          </a:xfrm>
        </p:spPr>
        <p:txBody>
          <a:bodyPr/>
          <a:lstStyle/>
          <a:p>
            <a:r>
              <a:rPr lang="fr-CA" dirty="0"/>
              <a:t>Quel que soit le pitch d’acquisition utilisé, le tube module le mA (auto mA) de manière à délivrer au volume la dose nécessaire selon l’épaisseur de coupe de reconstruction.</a:t>
            </a:r>
          </a:p>
          <a:p>
            <a:r>
              <a:rPr lang="fr-CA" dirty="0"/>
              <a:t>« le pitch n’influence que la rapidité avec laquelle on souhaite donner la dose au volume. »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087" y="1548684"/>
            <a:ext cx="3705742" cy="22386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982" y="3841323"/>
            <a:ext cx="4323050" cy="1860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99982" y="4081308"/>
            <a:ext cx="4692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000" dirty="0"/>
              <a:t>CECR, Les défis des technologues en tomodensitométrie, consulté en ligne le 2 mars 2021: https://www.santeestrie.qc.ca/clients/SanteEstrie/Professionnels/CECR/Presentations/Les_defis_des_technologues_en_tomodensitometrie_2017-10-05.pdf</a:t>
            </a:r>
            <a:endParaRPr lang="fr-CA" sz="1050" dirty="0"/>
          </a:p>
        </p:txBody>
      </p:sp>
      <p:sp>
        <p:nvSpPr>
          <p:cNvPr id="4" name="Rectangle 3"/>
          <p:cNvSpPr/>
          <p:nvPr/>
        </p:nvSpPr>
        <p:spPr>
          <a:xfrm>
            <a:off x="838200" y="6230915"/>
            <a:ext cx="6952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/>
              <a:t>OTIMROEPMQ, </a:t>
            </a:r>
            <a:r>
              <a:rPr lang="fr-CA" i="1" dirty="0"/>
              <a:t>Avis de radioprotection. Tomodensitométrie</a:t>
            </a:r>
            <a:r>
              <a:rPr lang="fr-CA" dirty="0"/>
              <a:t>, 2020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26735C1-3FAA-48A5-81E2-DE73391826B2}"/>
              </a:ext>
            </a:extLst>
          </p:cNvPr>
          <p:cNvSpPr txBox="1"/>
          <p:nvPr/>
        </p:nvSpPr>
        <p:spPr>
          <a:xfrm>
            <a:off x="2765108" y="5212057"/>
            <a:ext cx="730599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2400" i="1" dirty="0"/>
              <a:t>Pitch d’acquisition: Distance parcourue par la table en une rotation du tube, divisée par la largeur du faisceau.</a:t>
            </a:r>
          </a:p>
        </p:txBody>
      </p:sp>
    </p:spTree>
    <p:extLst>
      <p:ext uri="{BB962C8B-B14F-4D97-AF65-F5344CB8AC3E}">
        <p14:creationId xmlns:p14="http://schemas.microsoft.com/office/powerpoint/2010/main" val="2124992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B050"/>
                </a:solidFill>
              </a:rPr>
              <a:t>Éléments technologiques de réduction de dose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Filtre papillon et collimateurs de champs</a:t>
            </a:r>
          </a:p>
        </p:txBody>
      </p:sp>
    </p:spTree>
    <p:extLst>
      <p:ext uri="{BB962C8B-B14F-4D97-AF65-F5344CB8AC3E}">
        <p14:creationId xmlns:p14="http://schemas.microsoft.com/office/powerpoint/2010/main" val="2280470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3158</TotalTime>
  <Words>1076</Words>
  <Application>Microsoft Office PowerPoint</Application>
  <PresentationFormat>Grand écran</PresentationFormat>
  <Paragraphs>67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Facteurs influençant la dose en TDM</vt:lpstr>
      <vt:lpstr>Paramètres de base accessibles par l’opérateur</vt:lpstr>
      <vt:lpstr>Tension (kV)</vt:lpstr>
      <vt:lpstr>Collimation en Z</vt:lpstr>
      <vt:lpstr>Charge et milliampérage</vt:lpstr>
      <vt:lpstr>Épaisseur de coupe: acquisition / reconstruction</vt:lpstr>
      <vt:lpstr>Épaisseur de reconstruction « utile »</vt:lpstr>
      <vt:lpstr>Pitch ou pas</vt:lpstr>
      <vt:lpstr>Éléments technologiques de réduction de dose</vt:lpstr>
      <vt:lpstr>Filtre papillon</vt:lpstr>
      <vt:lpstr>Collimateurs de champs</vt:lpstr>
      <vt:lpstr>Logiciels de modulation de dose</vt:lpstr>
      <vt:lpstr>Logiciels de modulation de dose</vt:lpstr>
      <vt:lpstr>Reconstruction itérative</vt:lpstr>
      <vt:lpstr>Références</vt:lpstr>
    </vt:vector>
  </TitlesOfParts>
  <Company>Cégep de Rimouski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projecteur</dc:creator>
  <cp:lastModifiedBy>Karine Bouchard-Picard</cp:lastModifiedBy>
  <cp:revision>184</cp:revision>
  <dcterms:created xsi:type="dcterms:W3CDTF">2021-02-02T19:21:35Z</dcterms:created>
  <dcterms:modified xsi:type="dcterms:W3CDTF">2022-03-08T16:58:09Z</dcterms:modified>
</cp:coreProperties>
</file>