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2"/>
  </p:notesMasterIdLst>
  <p:sldIdLst>
    <p:sldId id="617" r:id="rId2"/>
    <p:sldId id="534" r:id="rId3"/>
    <p:sldId id="657" r:id="rId4"/>
    <p:sldId id="670" r:id="rId5"/>
    <p:sldId id="671" r:id="rId6"/>
    <p:sldId id="672" r:id="rId7"/>
    <p:sldId id="673" r:id="rId8"/>
    <p:sldId id="371" r:id="rId9"/>
    <p:sldId id="370" r:id="rId10"/>
    <p:sldId id="616" r:id="rId11"/>
    <p:sldId id="674" r:id="rId12"/>
    <p:sldId id="675" r:id="rId13"/>
    <p:sldId id="676" r:id="rId14"/>
    <p:sldId id="677" r:id="rId15"/>
    <p:sldId id="679" r:id="rId16"/>
    <p:sldId id="678" r:id="rId17"/>
    <p:sldId id="658" r:id="rId18"/>
    <p:sldId id="533" r:id="rId19"/>
    <p:sldId id="509" r:id="rId20"/>
    <p:sldId id="615" r:id="rId21"/>
  </p:sldIdLst>
  <p:sldSz cx="9144000" cy="6858000" type="screen4x3"/>
  <p:notesSz cx="6858000" cy="9144000"/>
  <p:defaultTextStyle>
    <a:defPPr>
      <a:defRPr lang="fr-CA"/>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FF"/>
    <a:srgbClr val="000000"/>
    <a:srgbClr val="FFFF00"/>
    <a:srgbClr val="FFCCFF"/>
    <a:srgbClr val="FF66FF"/>
    <a:srgbClr val="FFCC00"/>
    <a:srgbClr val="33CC33"/>
    <a:srgbClr val="9900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53" autoAdjust="0"/>
    <p:restoredTop sz="94211" autoAdjust="0"/>
  </p:normalViewPr>
  <p:slideViewPr>
    <p:cSldViewPr>
      <p:cViewPr varScale="1">
        <p:scale>
          <a:sx n="65" d="100"/>
          <a:sy n="65" d="100"/>
        </p:scale>
        <p:origin x="1686" y="60"/>
      </p:cViewPr>
      <p:guideLst>
        <p:guide orient="horz" pos="2160"/>
        <p:guide pos="2880"/>
      </p:guideLst>
    </p:cSldViewPr>
  </p:slideViewPr>
  <p:notesTextViewPr>
    <p:cViewPr>
      <p:scale>
        <a:sx n="3" d="2"/>
        <a:sy n="3" d="2"/>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fr-CA"/>
          </a:p>
        </p:txBody>
      </p:sp>
      <p:sp>
        <p:nvSpPr>
          <p:cNvPr id="1269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fr-CA"/>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noProof="0"/>
              <a:t>Cliquez pour modifier les styles du texte du masque</a:t>
            </a:r>
          </a:p>
          <a:p>
            <a:pPr lvl="1"/>
            <a:r>
              <a:rPr lang="fr-CA" noProof="0"/>
              <a:t>Deuxième niveau</a:t>
            </a:r>
          </a:p>
          <a:p>
            <a:pPr lvl="2"/>
            <a:r>
              <a:rPr lang="fr-CA" noProof="0"/>
              <a:t>Troisième niveau</a:t>
            </a:r>
          </a:p>
          <a:p>
            <a:pPr lvl="3"/>
            <a:r>
              <a:rPr lang="fr-CA" noProof="0"/>
              <a:t>Quatrième niveau</a:t>
            </a:r>
          </a:p>
          <a:p>
            <a:pPr lvl="4"/>
            <a:r>
              <a:rPr lang="fr-CA" noProof="0"/>
              <a:t>Cinquième niveau</a:t>
            </a:r>
          </a:p>
        </p:txBody>
      </p:sp>
      <p:sp>
        <p:nvSpPr>
          <p:cNvPr id="1269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fr-CA"/>
          </a:p>
        </p:txBody>
      </p:sp>
      <p:sp>
        <p:nvSpPr>
          <p:cNvPr id="1269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C326F25F-B421-4FBD-B367-41031EB79BA0}" type="slidenum">
              <a:rPr lang="fr-CA" altLang="fr-FR"/>
              <a:pPr>
                <a:defRPr/>
              </a:pPr>
              <a:t>‹N°›</a:t>
            </a:fld>
            <a:endParaRPr lang="fr-CA"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1" hangingPunct="1">
                  <a:defRPr/>
                </a:pPr>
                <a:endParaRPr lang="fr-CA"/>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1" hangingPunct="1">
                  <a:defRPr/>
                </a:pPr>
                <a:endParaRPr lang="fr-CA"/>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1" hangingPunct="1">
                  <a:defRPr/>
                </a:pPr>
                <a:endParaRPr lang="fr-CA"/>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1" hangingPunct="1">
                  <a:defRPr/>
                </a:pPr>
                <a:endParaRPr lang="fr-CA"/>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defRPr/>
              </a:pPr>
              <a:endParaRPr lang="fr-CA"/>
            </a:p>
          </p:txBody>
        </p:sp>
        <p:sp>
          <p:nvSpPr>
            <p:cNvPr id="7" name="Freeform 10"/>
            <p:cNvSpPr>
              <a:spLocks/>
            </p:cNvSpPr>
            <p:nvPr/>
          </p:nvSpPr>
          <p:spPr bwMode="hidden">
            <a:xfrm>
              <a:off x="0" y="0"/>
              <a:ext cx="5758" cy="1776"/>
            </a:xfrm>
            <a:custGeom>
              <a:avLst/>
              <a:gdLst>
                <a:gd name="T0" fmla="*/ 0 w 5740"/>
                <a:gd name="T1" fmla="*/ 0 h 1906"/>
                <a:gd name="T2" fmla="*/ 0 w 5740"/>
                <a:gd name="T3" fmla="*/ 1163 h 1906"/>
                <a:gd name="T4" fmla="*/ 5866 w 5740"/>
                <a:gd name="T5" fmla="*/ 1163 h 1906"/>
                <a:gd name="T6" fmla="*/ 586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grpSp>
      <p:sp>
        <p:nvSpPr>
          <p:cNvPr id="295947" name="Rectangle 11"/>
          <p:cNvSpPr>
            <a:spLocks noGrp="1" noChangeArrowheads="1"/>
          </p:cNvSpPr>
          <p:nvPr>
            <p:ph type="ctrTitle" sz="quarter"/>
          </p:nvPr>
        </p:nvSpPr>
        <p:spPr>
          <a:xfrm>
            <a:off x="685800" y="1736725"/>
            <a:ext cx="7772400" cy="1920875"/>
          </a:xfrm>
        </p:spPr>
        <p:txBody>
          <a:bodyPr/>
          <a:lstStyle>
            <a:lvl1pPr>
              <a:defRPr sz="6000"/>
            </a:lvl1pPr>
          </a:lstStyle>
          <a:p>
            <a:r>
              <a:rPr lang="fr-FR"/>
              <a:t>Cliquez pour modifier le style du titre</a:t>
            </a:r>
          </a:p>
        </p:txBody>
      </p:sp>
      <p:sp>
        <p:nvSpPr>
          <p:cNvPr id="29594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fr-F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fr-FR"/>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503D8B1C-E3D7-4D65-B5AE-83A9B7ACCC31}" type="slidenum">
              <a:rPr lang="fr-FR" altLang="fr-FR"/>
              <a:pPr>
                <a:defRPr/>
              </a:pPr>
              <a:t>‹N°›</a:t>
            </a:fld>
            <a:endParaRPr lang="fr-FR" altLang="fr-FR"/>
          </a:p>
        </p:txBody>
      </p:sp>
    </p:spTree>
    <p:extLst>
      <p:ext uri="{BB962C8B-B14F-4D97-AF65-F5344CB8AC3E}">
        <p14:creationId xmlns:p14="http://schemas.microsoft.com/office/powerpoint/2010/main" val="105357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Rectangle 2"/>
          <p:cNvSpPr>
            <a:spLocks noGrp="1" noChangeArrowheads="1"/>
          </p:cNvSpPr>
          <p:nvPr>
            <p:ph type="dt" sz="half" idx="10"/>
          </p:nvPr>
        </p:nvSpPr>
        <p:spPr/>
        <p:txBody>
          <a:bodyPr/>
          <a:lstStyle>
            <a:lvl1pPr>
              <a:defRPr/>
            </a:lvl1pPr>
          </a:lstStyle>
          <a:p>
            <a:pPr>
              <a:defRPr/>
            </a:pPr>
            <a:endParaRPr lang="fr-FR"/>
          </a:p>
        </p:txBody>
      </p:sp>
      <p:sp>
        <p:nvSpPr>
          <p:cNvPr id="5" name="Rectangle 3"/>
          <p:cNvSpPr>
            <a:spLocks noGrp="1" noChangeArrowheads="1"/>
          </p:cNvSpPr>
          <p:nvPr>
            <p:ph type="sldNum" sz="quarter" idx="11"/>
          </p:nvPr>
        </p:nvSpPr>
        <p:spPr/>
        <p:txBody>
          <a:bodyPr/>
          <a:lstStyle>
            <a:lvl1pPr>
              <a:defRPr/>
            </a:lvl1pPr>
          </a:lstStyle>
          <a:p>
            <a:pPr>
              <a:defRPr/>
            </a:pPr>
            <a:fld id="{19991A05-6CA2-4FAD-93B6-56516C95B158}" type="slidenum">
              <a:rPr lang="fr-FR" altLang="fr-FR"/>
              <a:pPr>
                <a:defRPr/>
              </a:pPr>
              <a:t>‹N°›</a:t>
            </a:fld>
            <a:endParaRPr lang="fr-FR" altLang="fr-FR"/>
          </a:p>
        </p:txBody>
      </p:sp>
      <p:sp>
        <p:nvSpPr>
          <p:cNvPr id="6"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2808674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Rectangle 2"/>
          <p:cNvSpPr>
            <a:spLocks noGrp="1" noChangeArrowheads="1"/>
          </p:cNvSpPr>
          <p:nvPr>
            <p:ph type="dt" sz="half" idx="10"/>
          </p:nvPr>
        </p:nvSpPr>
        <p:spPr/>
        <p:txBody>
          <a:bodyPr/>
          <a:lstStyle>
            <a:lvl1pPr>
              <a:defRPr/>
            </a:lvl1pPr>
          </a:lstStyle>
          <a:p>
            <a:pPr>
              <a:defRPr/>
            </a:pPr>
            <a:endParaRPr lang="fr-FR"/>
          </a:p>
        </p:txBody>
      </p:sp>
      <p:sp>
        <p:nvSpPr>
          <p:cNvPr id="5" name="Rectangle 3"/>
          <p:cNvSpPr>
            <a:spLocks noGrp="1" noChangeArrowheads="1"/>
          </p:cNvSpPr>
          <p:nvPr>
            <p:ph type="sldNum" sz="quarter" idx="11"/>
          </p:nvPr>
        </p:nvSpPr>
        <p:spPr/>
        <p:txBody>
          <a:bodyPr/>
          <a:lstStyle>
            <a:lvl1pPr>
              <a:defRPr/>
            </a:lvl1pPr>
          </a:lstStyle>
          <a:p>
            <a:pPr>
              <a:defRPr/>
            </a:pPr>
            <a:fld id="{561E5732-68E8-49F8-A574-3D5D03E11D2E}" type="slidenum">
              <a:rPr lang="fr-FR" altLang="fr-FR"/>
              <a:pPr>
                <a:defRPr/>
              </a:pPr>
              <a:t>‹N°›</a:t>
            </a:fld>
            <a:endParaRPr lang="fr-FR" altLang="fr-FR"/>
          </a:p>
        </p:txBody>
      </p:sp>
      <p:sp>
        <p:nvSpPr>
          <p:cNvPr id="6"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2608339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Rectangle 2"/>
          <p:cNvSpPr>
            <a:spLocks noGrp="1" noChangeArrowheads="1"/>
          </p:cNvSpPr>
          <p:nvPr>
            <p:ph type="dt" sz="half" idx="10"/>
          </p:nvPr>
        </p:nvSpPr>
        <p:spPr/>
        <p:txBody>
          <a:bodyPr/>
          <a:lstStyle>
            <a:lvl1pPr>
              <a:defRPr/>
            </a:lvl1pPr>
          </a:lstStyle>
          <a:p>
            <a:pPr>
              <a:defRPr/>
            </a:pPr>
            <a:endParaRPr lang="fr-FR"/>
          </a:p>
        </p:txBody>
      </p:sp>
      <p:sp>
        <p:nvSpPr>
          <p:cNvPr id="5" name="Rectangle 3"/>
          <p:cNvSpPr>
            <a:spLocks noGrp="1" noChangeArrowheads="1"/>
          </p:cNvSpPr>
          <p:nvPr>
            <p:ph type="sldNum" sz="quarter" idx="11"/>
          </p:nvPr>
        </p:nvSpPr>
        <p:spPr/>
        <p:txBody>
          <a:bodyPr/>
          <a:lstStyle>
            <a:lvl1pPr>
              <a:defRPr/>
            </a:lvl1pPr>
          </a:lstStyle>
          <a:p>
            <a:pPr>
              <a:defRPr/>
            </a:pPr>
            <a:fld id="{49F7E222-51AD-4364-8F8D-848A99CAD138}" type="slidenum">
              <a:rPr lang="fr-FR" altLang="fr-FR"/>
              <a:pPr>
                <a:defRPr/>
              </a:pPr>
              <a:t>‹N°›</a:t>
            </a:fld>
            <a:endParaRPr lang="fr-FR" altLang="fr-FR"/>
          </a:p>
        </p:txBody>
      </p:sp>
      <p:sp>
        <p:nvSpPr>
          <p:cNvPr id="6"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3452430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2"/>
          <p:cNvSpPr>
            <a:spLocks noGrp="1" noChangeArrowheads="1"/>
          </p:cNvSpPr>
          <p:nvPr>
            <p:ph type="dt" sz="half" idx="10"/>
          </p:nvPr>
        </p:nvSpPr>
        <p:spPr/>
        <p:txBody>
          <a:bodyPr/>
          <a:lstStyle>
            <a:lvl1pPr>
              <a:defRPr/>
            </a:lvl1pPr>
          </a:lstStyle>
          <a:p>
            <a:pPr>
              <a:defRPr/>
            </a:pPr>
            <a:endParaRPr lang="fr-FR"/>
          </a:p>
        </p:txBody>
      </p:sp>
      <p:sp>
        <p:nvSpPr>
          <p:cNvPr id="5" name="Rectangle 3"/>
          <p:cNvSpPr>
            <a:spLocks noGrp="1" noChangeArrowheads="1"/>
          </p:cNvSpPr>
          <p:nvPr>
            <p:ph type="sldNum" sz="quarter" idx="11"/>
          </p:nvPr>
        </p:nvSpPr>
        <p:spPr/>
        <p:txBody>
          <a:bodyPr/>
          <a:lstStyle>
            <a:lvl1pPr>
              <a:defRPr/>
            </a:lvl1pPr>
          </a:lstStyle>
          <a:p>
            <a:pPr>
              <a:defRPr/>
            </a:pPr>
            <a:fld id="{9882A72B-7892-431B-A285-5B36B7D3A360}" type="slidenum">
              <a:rPr lang="fr-FR" altLang="fr-FR"/>
              <a:pPr>
                <a:defRPr/>
              </a:pPr>
              <a:t>‹N°›</a:t>
            </a:fld>
            <a:endParaRPr lang="fr-FR" altLang="fr-FR"/>
          </a:p>
        </p:txBody>
      </p:sp>
      <p:sp>
        <p:nvSpPr>
          <p:cNvPr id="6"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1766321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Rectangle 2"/>
          <p:cNvSpPr>
            <a:spLocks noGrp="1" noChangeArrowheads="1"/>
          </p:cNvSpPr>
          <p:nvPr>
            <p:ph type="dt" sz="half" idx="10"/>
          </p:nvPr>
        </p:nvSpPr>
        <p:spPr/>
        <p:txBody>
          <a:bodyPr/>
          <a:lstStyle>
            <a:lvl1pPr>
              <a:defRPr/>
            </a:lvl1pPr>
          </a:lstStyle>
          <a:p>
            <a:pPr>
              <a:defRPr/>
            </a:pPr>
            <a:endParaRPr lang="fr-FR"/>
          </a:p>
        </p:txBody>
      </p:sp>
      <p:sp>
        <p:nvSpPr>
          <p:cNvPr id="6" name="Rectangle 3"/>
          <p:cNvSpPr>
            <a:spLocks noGrp="1" noChangeArrowheads="1"/>
          </p:cNvSpPr>
          <p:nvPr>
            <p:ph type="sldNum" sz="quarter" idx="11"/>
          </p:nvPr>
        </p:nvSpPr>
        <p:spPr/>
        <p:txBody>
          <a:bodyPr/>
          <a:lstStyle>
            <a:lvl1pPr>
              <a:defRPr/>
            </a:lvl1pPr>
          </a:lstStyle>
          <a:p>
            <a:pPr>
              <a:defRPr/>
            </a:pPr>
            <a:fld id="{3FD17098-A487-4214-9DDD-A3D5876F73E2}" type="slidenum">
              <a:rPr lang="fr-FR" altLang="fr-FR"/>
              <a:pPr>
                <a:defRPr/>
              </a:pPr>
              <a:t>‹N°›</a:t>
            </a:fld>
            <a:endParaRPr lang="fr-FR" altLang="fr-FR"/>
          </a:p>
        </p:txBody>
      </p:sp>
      <p:sp>
        <p:nvSpPr>
          <p:cNvPr id="7"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4047987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Rectangle 2"/>
          <p:cNvSpPr>
            <a:spLocks noGrp="1" noChangeArrowheads="1"/>
          </p:cNvSpPr>
          <p:nvPr>
            <p:ph type="dt" sz="half" idx="10"/>
          </p:nvPr>
        </p:nvSpPr>
        <p:spPr/>
        <p:txBody>
          <a:bodyPr/>
          <a:lstStyle>
            <a:lvl1pPr>
              <a:defRPr/>
            </a:lvl1pPr>
          </a:lstStyle>
          <a:p>
            <a:pPr>
              <a:defRPr/>
            </a:pPr>
            <a:endParaRPr lang="fr-FR"/>
          </a:p>
        </p:txBody>
      </p:sp>
      <p:sp>
        <p:nvSpPr>
          <p:cNvPr id="8" name="Rectangle 3"/>
          <p:cNvSpPr>
            <a:spLocks noGrp="1" noChangeArrowheads="1"/>
          </p:cNvSpPr>
          <p:nvPr>
            <p:ph type="sldNum" sz="quarter" idx="11"/>
          </p:nvPr>
        </p:nvSpPr>
        <p:spPr/>
        <p:txBody>
          <a:bodyPr/>
          <a:lstStyle>
            <a:lvl1pPr>
              <a:defRPr/>
            </a:lvl1pPr>
          </a:lstStyle>
          <a:p>
            <a:pPr>
              <a:defRPr/>
            </a:pPr>
            <a:fld id="{7203848D-867D-4A70-863B-CD7F02DBCF48}" type="slidenum">
              <a:rPr lang="fr-FR" altLang="fr-FR"/>
              <a:pPr>
                <a:defRPr/>
              </a:pPr>
              <a:t>‹N°›</a:t>
            </a:fld>
            <a:endParaRPr lang="fr-FR" altLang="fr-FR"/>
          </a:p>
        </p:txBody>
      </p:sp>
      <p:sp>
        <p:nvSpPr>
          <p:cNvPr id="9"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77787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e la date 2"/>
          <p:cNvSpPr>
            <a:spLocks noGrp="1" noChangeArrowheads="1"/>
          </p:cNvSpPr>
          <p:nvPr>
            <p:ph type="dt" sz="half" idx="10"/>
          </p:nvPr>
        </p:nvSpPr>
        <p:spPr/>
        <p:txBody>
          <a:bodyPr/>
          <a:lstStyle>
            <a:lvl1pPr>
              <a:defRPr/>
            </a:lvl1pPr>
          </a:lstStyle>
          <a:p>
            <a:pPr>
              <a:defRPr/>
            </a:pPr>
            <a:endParaRPr lang="fr-FR"/>
          </a:p>
        </p:txBody>
      </p:sp>
      <p:sp>
        <p:nvSpPr>
          <p:cNvPr id="4" name="Espace réservé du numéro de diapositive 3"/>
          <p:cNvSpPr>
            <a:spLocks noGrp="1" noChangeArrowheads="1"/>
          </p:cNvSpPr>
          <p:nvPr>
            <p:ph type="sldNum" sz="quarter" idx="11"/>
          </p:nvPr>
        </p:nvSpPr>
        <p:spPr/>
        <p:txBody>
          <a:bodyPr/>
          <a:lstStyle>
            <a:lvl1pPr>
              <a:defRPr/>
            </a:lvl1pPr>
          </a:lstStyle>
          <a:p>
            <a:pPr>
              <a:defRPr/>
            </a:pPr>
            <a:fld id="{B31694B5-8567-4A41-9DD2-E61501C3761C}" type="slidenum">
              <a:rPr lang="fr-FR" altLang="fr-FR"/>
              <a:pPr>
                <a:defRPr/>
              </a:pPr>
              <a:t>‹N°›</a:t>
            </a:fld>
            <a:endParaRPr lang="fr-FR" altLang="fr-FR"/>
          </a:p>
        </p:txBody>
      </p:sp>
      <p:sp>
        <p:nvSpPr>
          <p:cNvPr id="5"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313172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fr-FR"/>
          </a:p>
        </p:txBody>
      </p:sp>
      <p:sp>
        <p:nvSpPr>
          <p:cNvPr id="3" name="Rectangle 3"/>
          <p:cNvSpPr>
            <a:spLocks noGrp="1" noChangeArrowheads="1"/>
          </p:cNvSpPr>
          <p:nvPr>
            <p:ph type="sldNum" sz="quarter" idx="11"/>
          </p:nvPr>
        </p:nvSpPr>
        <p:spPr/>
        <p:txBody>
          <a:bodyPr/>
          <a:lstStyle>
            <a:lvl1pPr>
              <a:defRPr/>
            </a:lvl1pPr>
          </a:lstStyle>
          <a:p>
            <a:pPr>
              <a:defRPr/>
            </a:pPr>
            <a:fld id="{9AA6FC03-DD18-4337-B558-B3A6574191DB}" type="slidenum">
              <a:rPr lang="fr-FR" altLang="fr-FR"/>
              <a:pPr>
                <a:defRPr/>
              </a:pPr>
              <a:t>‹N°›</a:t>
            </a:fld>
            <a:endParaRPr lang="fr-FR" altLang="fr-FR"/>
          </a:p>
        </p:txBody>
      </p:sp>
      <p:sp>
        <p:nvSpPr>
          <p:cNvPr id="4"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4204490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2"/>
          <p:cNvSpPr>
            <a:spLocks noGrp="1" noChangeArrowheads="1"/>
          </p:cNvSpPr>
          <p:nvPr>
            <p:ph type="dt" sz="half" idx="10"/>
          </p:nvPr>
        </p:nvSpPr>
        <p:spPr/>
        <p:txBody>
          <a:bodyPr/>
          <a:lstStyle>
            <a:lvl1pPr>
              <a:defRPr/>
            </a:lvl1pPr>
          </a:lstStyle>
          <a:p>
            <a:pPr>
              <a:defRPr/>
            </a:pPr>
            <a:endParaRPr lang="fr-FR"/>
          </a:p>
        </p:txBody>
      </p:sp>
      <p:sp>
        <p:nvSpPr>
          <p:cNvPr id="6" name="Rectangle 3"/>
          <p:cNvSpPr>
            <a:spLocks noGrp="1" noChangeArrowheads="1"/>
          </p:cNvSpPr>
          <p:nvPr>
            <p:ph type="sldNum" sz="quarter" idx="11"/>
          </p:nvPr>
        </p:nvSpPr>
        <p:spPr/>
        <p:txBody>
          <a:bodyPr/>
          <a:lstStyle>
            <a:lvl1pPr>
              <a:defRPr/>
            </a:lvl1pPr>
          </a:lstStyle>
          <a:p>
            <a:pPr>
              <a:defRPr/>
            </a:pPr>
            <a:fld id="{0F283A84-1FEA-4D34-A734-C7E95FD88939}" type="slidenum">
              <a:rPr lang="fr-FR" altLang="fr-FR"/>
              <a:pPr>
                <a:defRPr/>
              </a:pPr>
              <a:t>‹N°›</a:t>
            </a:fld>
            <a:endParaRPr lang="fr-FR" altLang="fr-FR"/>
          </a:p>
        </p:txBody>
      </p:sp>
      <p:sp>
        <p:nvSpPr>
          <p:cNvPr id="7"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3331891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A"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2"/>
          <p:cNvSpPr>
            <a:spLocks noGrp="1" noChangeArrowheads="1"/>
          </p:cNvSpPr>
          <p:nvPr>
            <p:ph type="dt" sz="half" idx="10"/>
          </p:nvPr>
        </p:nvSpPr>
        <p:spPr/>
        <p:txBody>
          <a:bodyPr/>
          <a:lstStyle>
            <a:lvl1pPr>
              <a:defRPr/>
            </a:lvl1pPr>
          </a:lstStyle>
          <a:p>
            <a:pPr>
              <a:defRPr/>
            </a:pPr>
            <a:endParaRPr lang="fr-FR"/>
          </a:p>
        </p:txBody>
      </p:sp>
      <p:sp>
        <p:nvSpPr>
          <p:cNvPr id="6" name="Rectangle 3"/>
          <p:cNvSpPr>
            <a:spLocks noGrp="1" noChangeArrowheads="1"/>
          </p:cNvSpPr>
          <p:nvPr>
            <p:ph type="sldNum" sz="quarter" idx="11"/>
          </p:nvPr>
        </p:nvSpPr>
        <p:spPr/>
        <p:txBody>
          <a:bodyPr/>
          <a:lstStyle>
            <a:lvl1pPr>
              <a:defRPr/>
            </a:lvl1pPr>
          </a:lstStyle>
          <a:p>
            <a:pPr>
              <a:defRPr/>
            </a:pPr>
            <a:fld id="{383043EC-C641-41D8-BDEF-C9E738C58DD6}" type="slidenum">
              <a:rPr lang="fr-FR" altLang="fr-FR"/>
              <a:pPr>
                <a:defRPr/>
              </a:pPr>
              <a:t>‹N°›</a:t>
            </a:fld>
            <a:endParaRPr lang="fr-FR" altLang="fr-FR"/>
          </a:p>
        </p:txBody>
      </p:sp>
      <p:sp>
        <p:nvSpPr>
          <p:cNvPr id="7" name="Rectangle 14"/>
          <p:cNvSpPr>
            <a:spLocks noGrp="1" noChangeArrowheads="1"/>
          </p:cNvSpPr>
          <p:nvPr>
            <p:ph type="ftr" sz="quarter" idx="12"/>
          </p:nvPr>
        </p:nvSpPr>
        <p:spPr/>
        <p:txBody>
          <a:bodyPr/>
          <a:lstStyle>
            <a:lvl1pPr>
              <a:defRPr/>
            </a:lvl1pPr>
          </a:lstStyle>
          <a:p>
            <a:pPr>
              <a:defRPr/>
            </a:pPr>
            <a:endParaRPr lang="fr-FR"/>
          </a:p>
        </p:txBody>
      </p:sp>
    </p:spTree>
    <p:extLst>
      <p:ext uri="{BB962C8B-B14F-4D97-AF65-F5344CB8AC3E}">
        <p14:creationId xmlns:p14="http://schemas.microsoft.com/office/powerpoint/2010/main" val="388626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9491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fr-FR"/>
          </a:p>
        </p:txBody>
      </p:sp>
      <p:sp>
        <p:nvSpPr>
          <p:cNvPr id="29491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4AAB5C08-9762-4BD4-9D3C-7D9D36E15EF3}" type="slidenum">
              <a:rPr lang="fr-FR" altLang="fr-FR"/>
              <a:pPr>
                <a:defRPr/>
              </a:pPr>
              <a:t>‹N°›</a:t>
            </a:fld>
            <a:endParaRPr lang="fr-FR" altLang="fr-F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9491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1" hangingPunct="1">
                  <a:defRPr/>
                </a:pPr>
                <a:endParaRPr lang="fr-CA"/>
              </a:p>
            </p:txBody>
          </p:sp>
          <p:sp>
            <p:nvSpPr>
              <p:cNvPr id="29491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1" hangingPunct="1">
                  <a:defRPr/>
                </a:pPr>
                <a:endParaRPr lang="fr-CA"/>
              </a:p>
            </p:txBody>
          </p:sp>
          <p:sp>
            <p:nvSpPr>
              <p:cNvPr id="29492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1" hangingPunct="1">
                  <a:defRPr/>
                </a:pPr>
                <a:endParaRPr lang="fr-CA"/>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29492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1" hangingPunct="1">
                  <a:defRPr/>
                </a:pPr>
                <a:endParaRPr lang="fr-CA"/>
              </a:p>
            </p:txBody>
          </p:sp>
        </p:grpSp>
        <p:sp>
          <p:nvSpPr>
            <p:cNvPr id="29492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defRPr/>
              </a:pPr>
              <a:endParaRPr lang="fr-CA"/>
            </a:p>
          </p:txBody>
        </p:sp>
        <p:sp>
          <p:nvSpPr>
            <p:cNvPr id="1034" name="Freeform 12"/>
            <p:cNvSpPr>
              <a:spLocks/>
            </p:cNvSpPr>
            <p:nvPr/>
          </p:nvSpPr>
          <p:spPr bwMode="hidden">
            <a:xfrm>
              <a:off x="0" y="0"/>
              <a:ext cx="5758" cy="1776"/>
            </a:xfrm>
            <a:custGeom>
              <a:avLst/>
              <a:gdLst>
                <a:gd name="T0" fmla="*/ 0 w 5740"/>
                <a:gd name="T1" fmla="*/ 0 h 1906"/>
                <a:gd name="T2" fmla="*/ 0 w 5740"/>
                <a:gd name="T3" fmla="*/ 1163 h 1906"/>
                <a:gd name="T4" fmla="*/ 5866 w 5740"/>
                <a:gd name="T5" fmla="*/ 1163 h 1906"/>
                <a:gd name="T6" fmla="*/ 586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grpSp>
      <p:sp>
        <p:nvSpPr>
          <p:cNvPr id="29492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29492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fr-FR"/>
          </a:p>
        </p:txBody>
      </p:sp>
      <p:sp>
        <p:nvSpPr>
          <p:cNvPr id="29492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otimroepmq.ca/membres-et-etudiants/dp-et-inspection/normes-de-pratique-lignes-directrices/"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re 3"/>
          <p:cNvSpPr>
            <a:spLocks noGrp="1"/>
          </p:cNvSpPr>
          <p:nvPr>
            <p:ph type="ctrTitle" sz="quarter"/>
          </p:nvPr>
        </p:nvSpPr>
        <p:spPr/>
        <p:txBody>
          <a:bodyPr/>
          <a:lstStyle/>
          <a:p>
            <a:r>
              <a:rPr lang="fr-CA" dirty="0">
                <a:solidFill>
                  <a:srgbClr val="009900"/>
                </a:solidFill>
                <a:latin typeface="Calibri" panose="020F0502020204030204" pitchFamily="34" charset="0"/>
                <a:cs typeface="Calibri" panose="020F0502020204030204" pitchFamily="34" charset="0"/>
              </a:rPr>
              <a:t>La radioprotection</a:t>
            </a:r>
          </a:p>
        </p:txBody>
      </p:sp>
      <p:sp>
        <p:nvSpPr>
          <p:cNvPr id="5" name="Sous-titre 4"/>
          <p:cNvSpPr>
            <a:spLocks noGrp="1"/>
          </p:cNvSpPr>
          <p:nvPr>
            <p:ph type="subTitle" sz="quarter" idx="1"/>
          </p:nvPr>
        </p:nvSpPr>
        <p:spPr/>
        <p:txBody>
          <a:bodyPr/>
          <a:lstStyle/>
          <a:p>
            <a:r>
              <a:rPr lang="fr-CA" dirty="0">
                <a:solidFill>
                  <a:srgbClr val="009900"/>
                </a:solidFill>
                <a:effectLst/>
                <a:latin typeface="Calibri" panose="020F0502020204030204" pitchFamily="34" charset="0"/>
                <a:cs typeface="Calibri" panose="020F0502020204030204" pitchFamily="34" charset="0"/>
              </a:rPr>
              <a:t>Principes et avis de radioprotection</a:t>
            </a:r>
          </a:p>
        </p:txBody>
      </p:sp>
    </p:spTree>
    <p:extLst>
      <p:ext uri="{BB962C8B-B14F-4D97-AF65-F5344CB8AC3E}">
        <p14:creationId xmlns:p14="http://schemas.microsoft.com/office/powerpoint/2010/main" val="3527238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effectLst/>
                <a:latin typeface="Calibri" panose="020F0502020204030204" pitchFamily="34" charset="0"/>
                <a:cs typeface="Calibri" panose="020F0502020204030204" pitchFamily="34" charset="0"/>
              </a:rPr>
              <a:t>Principes fondamentaux de radioprotection</a:t>
            </a:r>
          </a:p>
        </p:txBody>
      </p:sp>
      <p:sp>
        <p:nvSpPr>
          <p:cNvPr id="3" name="Espace réservé du contenu 2"/>
          <p:cNvSpPr>
            <a:spLocks noGrp="1"/>
          </p:cNvSpPr>
          <p:nvPr>
            <p:ph idx="1"/>
          </p:nvPr>
        </p:nvSpPr>
        <p:spPr/>
        <p:txBody>
          <a:bodyPr/>
          <a:lstStyle/>
          <a:p>
            <a:r>
              <a:rPr lang="fr-CA" dirty="0">
                <a:solidFill>
                  <a:schemeClr val="bg2"/>
                </a:solidFill>
                <a:effectLst/>
                <a:latin typeface="Calibri" panose="020F0502020204030204" pitchFamily="34" charset="0"/>
                <a:cs typeface="Calibri" panose="020F0502020204030204" pitchFamily="34" charset="0"/>
              </a:rPr>
              <a:t>Principes adoptés par la CIPR:</a:t>
            </a:r>
          </a:p>
          <a:p>
            <a:pPr lvl="1"/>
            <a:r>
              <a:rPr lang="fr-CA" dirty="0">
                <a:solidFill>
                  <a:schemeClr val="bg2"/>
                </a:solidFill>
                <a:effectLst/>
                <a:latin typeface="Calibri" panose="020F0502020204030204" pitchFamily="34" charset="0"/>
                <a:cs typeface="Calibri" panose="020F0502020204030204" pitchFamily="34" charset="0"/>
              </a:rPr>
              <a:t>La </a:t>
            </a:r>
            <a:r>
              <a:rPr lang="fr-CA" b="1" u="sng" dirty="0">
                <a:solidFill>
                  <a:srgbClr val="0070C0"/>
                </a:solidFill>
                <a:effectLst/>
                <a:latin typeface="Calibri" panose="020F0502020204030204" pitchFamily="34" charset="0"/>
                <a:cs typeface="Calibri" panose="020F0502020204030204" pitchFamily="34" charset="0"/>
              </a:rPr>
              <a:t>justification</a:t>
            </a:r>
            <a:r>
              <a:rPr lang="fr-CA" dirty="0">
                <a:solidFill>
                  <a:schemeClr val="bg2"/>
                </a:solidFill>
                <a:effectLst/>
                <a:latin typeface="Calibri" panose="020F0502020204030204" pitchFamily="34" charset="0"/>
                <a:cs typeface="Calibri" panose="020F0502020204030204" pitchFamily="34" charset="0"/>
              </a:rPr>
              <a:t> des pratiques utilisant les rayonnements ionisants, en considérant que les avantages sont supérieurs aux inconvénients;</a:t>
            </a:r>
          </a:p>
          <a:p>
            <a:pPr lvl="1"/>
            <a:r>
              <a:rPr lang="fr-CA" dirty="0">
                <a:solidFill>
                  <a:schemeClr val="bg2"/>
                </a:solidFill>
                <a:effectLst/>
                <a:latin typeface="Calibri" panose="020F0502020204030204" pitchFamily="34" charset="0"/>
                <a:cs typeface="Calibri" panose="020F0502020204030204" pitchFamily="34" charset="0"/>
              </a:rPr>
              <a:t>L’</a:t>
            </a:r>
            <a:r>
              <a:rPr lang="fr-CA" b="1" u="sng" dirty="0">
                <a:solidFill>
                  <a:srgbClr val="0070C0"/>
                </a:solidFill>
                <a:effectLst/>
                <a:latin typeface="Calibri" panose="020F0502020204030204" pitchFamily="34" charset="0"/>
                <a:cs typeface="Calibri" panose="020F0502020204030204" pitchFamily="34" charset="0"/>
              </a:rPr>
              <a:t>optimisation</a:t>
            </a:r>
            <a:r>
              <a:rPr lang="fr-CA" dirty="0">
                <a:solidFill>
                  <a:schemeClr val="bg2"/>
                </a:solidFill>
                <a:effectLst/>
                <a:latin typeface="Calibri" panose="020F0502020204030204" pitchFamily="34" charset="0"/>
                <a:cs typeface="Calibri" panose="020F0502020204030204" pitchFamily="34" charset="0"/>
              </a:rPr>
              <a:t> de la dose vise à maintenir la dose d’exposition aussi basse que possible tout en produisant un examen de qualité diagnostique;</a:t>
            </a:r>
          </a:p>
          <a:p>
            <a:pPr lvl="1"/>
            <a:r>
              <a:rPr lang="fr-CA" dirty="0">
                <a:solidFill>
                  <a:schemeClr val="bg2"/>
                </a:solidFill>
                <a:effectLst/>
                <a:latin typeface="Calibri" panose="020F0502020204030204" pitchFamily="34" charset="0"/>
                <a:cs typeface="Calibri" panose="020F0502020204030204" pitchFamily="34" charset="0"/>
              </a:rPr>
              <a:t>La </a:t>
            </a:r>
            <a:r>
              <a:rPr lang="fr-CA" b="1" u="sng" dirty="0">
                <a:solidFill>
                  <a:srgbClr val="0070C0"/>
                </a:solidFill>
                <a:effectLst/>
                <a:latin typeface="Calibri" panose="020F0502020204030204" pitchFamily="34" charset="0"/>
                <a:cs typeface="Calibri" panose="020F0502020204030204" pitchFamily="34" charset="0"/>
              </a:rPr>
              <a:t>limitation</a:t>
            </a:r>
            <a:r>
              <a:rPr lang="fr-CA" dirty="0">
                <a:solidFill>
                  <a:schemeClr val="bg2"/>
                </a:solidFill>
                <a:effectLst/>
                <a:latin typeface="Calibri" panose="020F0502020204030204" pitchFamily="34" charset="0"/>
                <a:cs typeface="Calibri" panose="020F0502020204030204" pitchFamily="34" charset="0"/>
              </a:rPr>
              <a:t> des doses individuelles, qui donne une garantie au travailleur ou au public que le risque entrainé par une exposition est acceptable.</a:t>
            </a:r>
          </a:p>
          <a:p>
            <a:pPr lvl="1"/>
            <a:endParaRPr lang="fr-CA" dirty="0"/>
          </a:p>
        </p:txBody>
      </p:sp>
    </p:spTree>
    <p:extLst>
      <p:ext uri="{BB962C8B-B14F-4D97-AF65-F5344CB8AC3E}">
        <p14:creationId xmlns:p14="http://schemas.microsoft.com/office/powerpoint/2010/main" val="1711812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3233C5-FF20-4E9A-B8C6-FB8C1E0CA086}"/>
              </a:ext>
            </a:extLst>
          </p:cNvPr>
          <p:cNvSpPr>
            <a:spLocks noGrp="1"/>
          </p:cNvSpPr>
          <p:nvPr>
            <p:ph type="title"/>
          </p:nvPr>
        </p:nvSpPr>
        <p:spPr/>
        <p:txBody>
          <a:bodyPr/>
          <a:lstStyle/>
          <a:p>
            <a:r>
              <a:rPr lang="fr-CA" dirty="0">
                <a:solidFill>
                  <a:srgbClr val="00B050"/>
                </a:solidFill>
                <a:effectLst/>
                <a:latin typeface="Calibri" panose="020F0502020204030204" pitchFamily="34" charset="0"/>
                <a:cs typeface="Calibri" panose="020F0502020204030204" pitchFamily="34" charset="0"/>
              </a:rPr>
              <a:t>Justification</a:t>
            </a:r>
          </a:p>
        </p:txBody>
      </p:sp>
      <p:sp>
        <p:nvSpPr>
          <p:cNvPr id="3" name="Espace réservé du contenu 2">
            <a:extLst>
              <a:ext uri="{FF2B5EF4-FFF2-40B4-BE49-F238E27FC236}">
                <a16:creationId xmlns:a16="http://schemas.microsoft.com/office/drawing/2014/main" id="{B92E559D-EEC6-42E4-882B-AE0E80B53FB2}"/>
              </a:ext>
            </a:extLst>
          </p:cNvPr>
          <p:cNvSpPr>
            <a:spLocks noGrp="1"/>
          </p:cNvSpPr>
          <p:nvPr>
            <p:ph idx="1"/>
          </p:nvPr>
        </p:nvSpPr>
        <p:spPr/>
        <p:txBody>
          <a:bodyPr/>
          <a:lstStyle/>
          <a:p>
            <a:r>
              <a:rPr lang="fr-CA" sz="2800" dirty="0">
                <a:solidFill>
                  <a:schemeClr val="bg2"/>
                </a:solidFill>
                <a:effectLst/>
                <a:latin typeface="Calibri" panose="020F0502020204030204" pitchFamily="34" charset="0"/>
                <a:cs typeface="Calibri" panose="020F0502020204030204" pitchFamily="34" charset="0"/>
              </a:rPr>
              <a:t>Dépend d’une décision médicale (implique une ordonnance) </a:t>
            </a:r>
          </a:p>
          <a:p>
            <a:pPr lvl="1"/>
            <a:r>
              <a:rPr lang="fr-CA" sz="2400" dirty="0">
                <a:solidFill>
                  <a:schemeClr val="bg2"/>
                </a:solidFill>
                <a:effectLst/>
                <a:latin typeface="Calibri" panose="020F0502020204030204" pitchFamily="34" charset="0"/>
                <a:cs typeface="Calibri" panose="020F0502020204030204" pitchFamily="34" charset="0"/>
              </a:rPr>
              <a:t>Choix judicieux du MD prescripteur </a:t>
            </a:r>
          </a:p>
          <a:p>
            <a:pPr lvl="2"/>
            <a:r>
              <a:rPr lang="fr-CA" sz="2000" dirty="0">
                <a:solidFill>
                  <a:schemeClr val="bg2"/>
                </a:solidFill>
                <a:effectLst/>
                <a:latin typeface="Calibri" panose="020F0502020204030204" pitchFamily="34" charset="0"/>
                <a:cs typeface="Calibri" panose="020F0502020204030204" pitchFamily="34" charset="0"/>
              </a:rPr>
              <a:t>Repose sur un bénéfice net positif de l’examen irradiant </a:t>
            </a:r>
          </a:p>
          <a:p>
            <a:pPr lvl="2"/>
            <a:r>
              <a:rPr lang="fr-CA" sz="2000" dirty="0">
                <a:solidFill>
                  <a:schemeClr val="bg2"/>
                </a:solidFill>
                <a:effectLst/>
                <a:latin typeface="Calibri" panose="020F0502020204030204" pitchFamily="34" charset="0"/>
                <a:cs typeface="Calibri" panose="020F0502020204030204" pitchFamily="34" charset="0"/>
              </a:rPr>
              <a:t>Consultation des examens d’imagerie antérieurs </a:t>
            </a:r>
          </a:p>
          <a:p>
            <a:pPr lvl="2"/>
            <a:r>
              <a:rPr lang="fr-CA" sz="2000" dirty="0">
                <a:solidFill>
                  <a:schemeClr val="bg2"/>
                </a:solidFill>
                <a:effectLst/>
                <a:latin typeface="Calibri" panose="020F0502020204030204" pitchFamily="34" charset="0"/>
                <a:cs typeface="Calibri" panose="020F0502020204030204" pitchFamily="34" charset="0"/>
              </a:rPr>
              <a:t>Incidences requises selon fichier technique </a:t>
            </a:r>
          </a:p>
          <a:p>
            <a:pPr lvl="1"/>
            <a:r>
              <a:rPr lang="fr-CA" sz="2400" dirty="0">
                <a:solidFill>
                  <a:schemeClr val="bg2"/>
                </a:solidFill>
                <a:effectLst/>
                <a:latin typeface="Calibri" panose="020F0502020204030204" pitchFamily="34" charset="0"/>
                <a:cs typeface="Calibri" panose="020F0502020204030204" pitchFamily="34" charset="0"/>
              </a:rPr>
              <a:t>Présence de renseignements cliniques pertinents </a:t>
            </a:r>
          </a:p>
          <a:p>
            <a:pPr lvl="2"/>
            <a:r>
              <a:rPr lang="fr-CA" sz="2000" dirty="0">
                <a:solidFill>
                  <a:schemeClr val="bg2"/>
                </a:solidFill>
                <a:effectLst/>
                <a:latin typeface="Calibri" panose="020F0502020204030204" pitchFamily="34" charset="0"/>
                <a:cs typeface="Calibri" panose="020F0502020204030204" pitchFamily="34" charset="0"/>
              </a:rPr>
              <a:t>Valider avec le patient </a:t>
            </a:r>
          </a:p>
          <a:p>
            <a:pPr lvl="1"/>
            <a:r>
              <a:rPr lang="fr-CA" sz="2400" dirty="0">
                <a:solidFill>
                  <a:schemeClr val="bg2"/>
                </a:solidFill>
                <a:effectLst/>
                <a:latin typeface="Calibri" panose="020F0502020204030204" pitchFamily="34" charset="0"/>
                <a:cs typeface="Calibri" panose="020F0502020204030204" pitchFamily="34" charset="0"/>
              </a:rPr>
              <a:t>Possibilité de substitution ? </a:t>
            </a:r>
          </a:p>
          <a:p>
            <a:pPr lvl="1"/>
            <a:r>
              <a:rPr lang="fr-CA" sz="2400" dirty="0">
                <a:solidFill>
                  <a:schemeClr val="bg2"/>
                </a:solidFill>
                <a:effectLst/>
                <a:latin typeface="Calibri" panose="020F0502020204030204" pitchFamily="34" charset="0"/>
                <a:cs typeface="Calibri" panose="020F0502020204030204" pitchFamily="34" charset="0"/>
              </a:rPr>
              <a:t>Pertinence de l’examen en cas de grossesse</a:t>
            </a:r>
          </a:p>
        </p:txBody>
      </p:sp>
    </p:spTree>
    <p:extLst>
      <p:ext uri="{BB962C8B-B14F-4D97-AF65-F5344CB8AC3E}">
        <p14:creationId xmlns:p14="http://schemas.microsoft.com/office/powerpoint/2010/main" val="2785399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0515A6-250F-454D-91A8-23E395753F3C}"/>
              </a:ext>
            </a:extLst>
          </p:cNvPr>
          <p:cNvSpPr>
            <a:spLocks noGrp="1"/>
          </p:cNvSpPr>
          <p:nvPr>
            <p:ph type="title"/>
          </p:nvPr>
        </p:nvSpPr>
        <p:spPr/>
        <p:txBody>
          <a:bodyPr/>
          <a:lstStyle/>
          <a:p>
            <a:r>
              <a:rPr lang="fr-CA" dirty="0">
                <a:solidFill>
                  <a:srgbClr val="009900"/>
                </a:solidFill>
              </a:rPr>
              <a:t>Optimisation</a:t>
            </a:r>
          </a:p>
        </p:txBody>
      </p:sp>
      <p:sp>
        <p:nvSpPr>
          <p:cNvPr id="3" name="Espace réservé du contenu 2">
            <a:extLst>
              <a:ext uri="{FF2B5EF4-FFF2-40B4-BE49-F238E27FC236}">
                <a16:creationId xmlns:a16="http://schemas.microsoft.com/office/drawing/2014/main" id="{259587BF-2B4D-4489-AB58-60F66290FC86}"/>
              </a:ext>
            </a:extLst>
          </p:cNvPr>
          <p:cNvSpPr>
            <a:spLocks noGrp="1"/>
          </p:cNvSpPr>
          <p:nvPr>
            <p:ph idx="1"/>
          </p:nvPr>
        </p:nvSpPr>
        <p:spPr/>
        <p:txBody>
          <a:bodyPr/>
          <a:lstStyle/>
          <a:p>
            <a:r>
              <a:rPr lang="fr-CA" dirty="0">
                <a:solidFill>
                  <a:schemeClr val="bg2"/>
                </a:solidFill>
                <a:effectLst/>
                <a:latin typeface="Calibri" panose="020F0502020204030204" pitchFamily="34" charset="0"/>
                <a:cs typeface="Calibri" panose="020F0502020204030204" pitchFamily="34" charset="0"/>
              </a:rPr>
              <a:t>Radiologiste et technologues doivent:</a:t>
            </a:r>
          </a:p>
          <a:p>
            <a:pPr lvl="1"/>
            <a:r>
              <a:rPr lang="fr-CA" dirty="0">
                <a:solidFill>
                  <a:schemeClr val="bg2"/>
                </a:solidFill>
                <a:effectLst/>
                <a:latin typeface="Calibri" panose="020F0502020204030204" pitchFamily="34" charset="0"/>
                <a:cs typeface="Calibri" panose="020F0502020204030204" pitchFamily="34" charset="0"/>
              </a:rPr>
              <a:t>Maîtriser les doses (ALARA)</a:t>
            </a:r>
          </a:p>
          <a:p>
            <a:pPr lvl="2"/>
            <a:r>
              <a:rPr lang="fr-CA" dirty="0">
                <a:solidFill>
                  <a:schemeClr val="bg2"/>
                </a:solidFill>
                <a:effectLst/>
                <a:latin typeface="Calibri" panose="020F0502020204030204" pitchFamily="34" charset="0"/>
                <a:cs typeface="Calibri" panose="020F0502020204030204" pitchFamily="34" charset="0"/>
              </a:rPr>
              <a:t>DFR</a:t>
            </a:r>
          </a:p>
          <a:p>
            <a:pPr lvl="2"/>
            <a:r>
              <a:rPr lang="fr-CA" dirty="0" err="1">
                <a:solidFill>
                  <a:schemeClr val="bg2"/>
                </a:solidFill>
                <a:effectLst/>
                <a:latin typeface="Calibri" panose="020F0502020204030204" pitchFamily="34" charset="0"/>
                <a:cs typeface="Calibri" panose="020F0502020204030204" pitchFamily="34" charset="0"/>
              </a:rPr>
              <a:t>kVp</a:t>
            </a:r>
            <a:endParaRPr lang="fr-CA" dirty="0">
              <a:solidFill>
                <a:schemeClr val="bg2"/>
              </a:solidFill>
              <a:effectLst/>
              <a:latin typeface="Calibri" panose="020F0502020204030204" pitchFamily="34" charset="0"/>
              <a:cs typeface="Calibri" panose="020F0502020204030204" pitchFamily="34" charset="0"/>
            </a:endParaRPr>
          </a:p>
          <a:p>
            <a:pPr lvl="2"/>
            <a:r>
              <a:rPr lang="fr-CA" dirty="0">
                <a:solidFill>
                  <a:schemeClr val="bg2"/>
                </a:solidFill>
                <a:effectLst/>
                <a:latin typeface="Calibri" panose="020F0502020204030204" pitchFamily="34" charset="0"/>
                <a:cs typeface="Calibri" panose="020F0502020204030204" pitchFamily="34" charset="0"/>
              </a:rPr>
              <a:t>Faire vider la vessie du patient avant un examen irradiant de la région pelvienne</a:t>
            </a:r>
          </a:p>
          <a:p>
            <a:pPr lvl="2"/>
            <a:r>
              <a:rPr lang="fr-CA" dirty="0">
                <a:solidFill>
                  <a:schemeClr val="bg2"/>
                </a:solidFill>
                <a:effectLst/>
                <a:latin typeface="Calibri" panose="020F0502020204030204" pitchFamily="34" charset="0"/>
                <a:cs typeface="Calibri" panose="020F0502020204030204" pitchFamily="34" charset="0"/>
              </a:rPr>
              <a:t>Collimation optimale</a:t>
            </a:r>
          </a:p>
          <a:p>
            <a:pPr lvl="2"/>
            <a:r>
              <a:rPr lang="fr-CA" dirty="0">
                <a:solidFill>
                  <a:schemeClr val="bg2"/>
                </a:solidFill>
                <a:effectLst/>
                <a:latin typeface="Calibri" panose="020F0502020204030204" pitchFamily="34" charset="0"/>
                <a:cs typeface="Calibri" panose="020F0502020204030204" pitchFamily="34" charset="0"/>
              </a:rPr>
              <a:t>Utilisation de la grille </a:t>
            </a:r>
            <a:r>
              <a:rPr lang="fr-CA" dirty="0" err="1">
                <a:solidFill>
                  <a:schemeClr val="bg2"/>
                </a:solidFill>
                <a:effectLst/>
                <a:latin typeface="Calibri" panose="020F0502020204030204" pitchFamily="34" charset="0"/>
                <a:cs typeface="Calibri" panose="020F0502020204030204" pitchFamily="34" charset="0"/>
              </a:rPr>
              <a:t>antidiffusante</a:t>
            </a:r>
            <a:r>
              <a:rPr lang="fr-CA" dirty="0">
                <a:solidFill>
                  <a:schemeClr val="bg2"/>
                </a:solidFill>
                <a:effectLst/>
                <a:latin typeface="Calibri" panose="020F0502020204030204" pitchFamily="34" charset="0"/>
                <a:cs typeface="Calibri" panose="020F0502020204030204" pitchFamily="34" charset="0"/>
              </a:rPr>
              <a:t>? </a:t>
            </a:r>
            <a:r>
              <a:rPr lang="fr-CA" sz="2000" dirty="0">
                <a:solidFill>
                  <a:schemeClr val="bg2"/>
                </a:solidFill>
                <a:effectLst/>
                <a:latin typeface="Calibri" panose="020F0502020204030204" pitchFamily="34" charset="0"/>
                <a:cs typeface="Calibri" panose="020F0502020204030204" pitchFamily="34" charset="0"/>
              </a:rPr>
              <a:t>Ex. genou de moins de 10 cm.</a:t>
            </a:r>
            <a:endParaRPr lang="fr-CA" dirty="0">
              <a:solidFill>
                <a:schemeClr val="bg2"/>
              </a:solidFill>
              <a:effectLst/>
              <a:latin typeface="Calibri" panose="020F0502020204030204" pitchFamily="34" charset="0"/>
              <a:cs typeface="Calibri" panose="020F0502020204030204" pitchFamily="34" charset="0"/>
            </a:endParaRPr>
          </a:p>
          <a:p>
            <a:pPr lvl="2"/>
            <a:r>
              <a:rPr lang="fr-CA" dirty="0">
                <a:solidFill>
                  <a:schemeClr val="bg2"/>
                </a:solidFill>
                <a:effectLst/>
                <a:latin typeface="Calibri" panose="020F0502020204030204" pitchFamily="34" charset="0"/>
                <a:cs typeface="Calibri" panose="020F0502020204030204" pitchFamily="34" charset="0"/>
              </a:rPr>
              <a:t>SAE précis et efficace</a:t>
            </a:r>
          </a:p>
          <a:p>
            <a:pPr lvl="2"/>
            <a:r>
              <a:rPr lang="fr-CA" dirty="0">
                <a:solidFill>
                  <a:schemeClr val="bg2"/>
                </a:solidFill>
                <a:effectLst/>
                <a:latin typeface="Calibri" panose="020F0502020204030204" pitchFamily="34" charset="0"/>
                <a:cs typeface="Calibri" panose="020F0502020204030204" pitchFamily="34" charset="0"/>
              </a:rPr>
              <a:t>Utiliser un indice d’exposition approprié</a:t>
            </a:r>
          </a:p>
        </p:txBody>
      </p:sp>
    </p:spTree>
    <p:extLst>
      <p:ext uri="{BB962C8B-B14F-4D97-AF65-F5344CB8AC3E}">
        <p14:creationId xmlns:p14="http://schemas.microsoft.com/office/powerpoint/2010/main" val="420275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D71E75-B91B-4E2E-9214-92D9557ACC48}"/>
              </a:ext>
            </a:extLst>
          </p:cNvPr>
          <p:cNvSpPr>
            <a:spLocks noGrp="1"/>
          </p:cNvSpPr>
          <p:nvPr>
            <p:ph type="title"/>
          </p:nvPr>
        </p:nvSpPr>
        <p:spPr/>
        <p:txBody>
          <a:bodyPr/>
          <a:lstStyle/>
          <a:p>
            <a:r>
              <a:rPr lang="fr-CA" dirty="0">
                <a:solidFill>
                  <a:srgbClr val="009900"/>
                </a:solidFill>
              </a:rPr>
              <a:t>DFR et radioprotection</a:t>
            </a:r>
          </a:p>
        </p:txBody>
      </p:sp>
      <p:pic>
        <p:nvPicPr>
          <p:cNvPr id="4" name="Image 3">
            <a:extLst>
              <a:ext uri="{FF2B5EF4-FFF2-40B4-BE49-F238E27FC236}">
                <a16:creationId xmlns:a16="http://schemas.microsoft.com/office/drawing/2014/main" id="{996A0F57-2D9F-4616-9549-2132BCA98494}"/>
              </a:ext>
            </a:extLst>
          </p:cNvPr>
          <p:cNvPicPr>
            <a:picLocks noChangeAspect="1"/>
          </p:cNvPicPr>
          <p:nvPr/>
        </p:nvPicPr>
        <p:blipFill rotWithShape="1">
          <a:blip r:embed="rId2"/>
          <a:srcRect t="2986"/>
          <a:stretch/>
        </p:blipFill>
        <p:spPr>
          <a:xfrm>
            <a:off x="1763688" y="1844824"/>
            <a:ext cx="6749252" cy="4459634"/>
          </a:xfrm>
          <a:prstGeom prst="rect">
            <a:avLst/>
          </a:prstGeom>
        </p:spPr>
      </p:pic>
      <p:sp>
        <p:nvSpPr>
          <p:cNvPr id="5" name="ZoneTexte 4">
            <a:extLst>
              <a:ext uri="{FF2B5EF4-FFF2-40B4-BE49-F238E27FC236}">
                <a16:creationId xmlns:a16="http://schemas.microsoft.com/office/drawing/2014/main" id="{633658EF-9C0A-4137-B2B3-E4966EAC503A}"/>
              </a:ext>
            </a:extLst>
          </p:cNvPr>
          <p:cNvSpPr txBox="1"/>
          <p:nvPr/>
        </p:nvSpPr>
        <p:spPr>
          <a:xfrm>
            <a:off x="929056" y="6414085"/>
            <a:ext cx="7963423" cy="338554"/>
          </a:xfrm>
          <a:prstGeom prst="rect">
            <a:avLst/>
          </a:prstGeom>
          <a:noFill/>
        </p:spPr>
        <p:txBody>
          <a:bodyPr wrap="square" rtlCol="0">
            <a:spAutoFit/>
          </a:bodyPr>
          <a:lstStyle/>
          <a:p>
            <a:r>
              <a:rPr lang="fr-CA" sz="1600" dirty="0">
                <a:solidFill>
                  <a:schemeClr val="bg2"/>
                </a:solidFill>
                <a:latin typeface="Calibri" panose="020F0502020204030204" pitchFamily="34" charset="0"/>
                <a:cs typeface="Calibri" panose="020F0502020204030204" pitchFamily="34" charset="0"/>
              </a:rPr>
              <a:t>GAGNON, G. et Marie-Ève CÔTÉ. Mesures de radioprotection en radiographie générale, 2022.</a:t>
            </a:r>
          </a:p>
        </p:txBody>
      </p:sp>
      <p:sp>
        <p:nvSpPr>
          <p:cNvPr id="6" name="ZoneTexte 5">
            <a:extLst>
              <a:ext uri="{FF2B5EF4-FFF2-40B4-BE49-F238E27FC236}">
                <a16:creationId xmlns:a16="http://schemas.microsoft.com/office/drawing/2014/main" id="{091C63D1-F315-492E-BF20-2A2E77C0F644}"/>
              </a:ext>
            </a:extLst>
          </p:cNvPr>
          <p:cNvSpPr txBox="1"/>
          <p:nvPr/>
        </p:nvSpPr>
        <p:spPr>
          <a:xfrm>
            <a:off x="421585" y="1988840"/>
            <a:ext cx="2098576" cy="2246769"/>
          </a:xfrm>
          <a:prstGeom prst="rect">
            <a:avLst/>
          </a:prstGeom>
          <a:noFill/>
        </p:spPr>
        <p:txBody>
          <a:bodyPr wrap="square" rtlCol="0">
            <a:spAutoFit/>
          </a:bodyPr>
          <a:lstStyle/>
          <a:p>
            <a:r>
              <a:rPr lang="fr-CA" sz="2000" dirty="0">
                <a:solidFill>
                  <a:schemeClr val="bg2"/>
                </a:solidFill>
                <a:latin typeface="Calibri" panose="020F0502020204030204" pitchFamily="34" charset="0"/>
                <a:cs typeface="Calibri" panose="020F0502020204030204" pitchFamily="34" charset="0"/>
              </a:rPr>
              <a:t>Les photons X mous sont absorbés par l’air.</a:t>
            </a:r>
          </a:p>
          <a:p>
            <a:r>
              <a:rPr lang="fr-CA" sz="2000" dirty="0">
                <a:solidFill>
                  <a:schemeClr val="bg2"/>
                </a:solidFill>
                <a:latin typeface="Calibri" panose="020F0502020204030204" pitchFamily="34" charset="0"/>
                <a:cs typeface="Calibri" panose="020F0502020204030204" pitchFamily="34" charset="0"/>
              </a:rPr>
              <a:t>Grande DFR = plus grande filtration du faisceau par l’air.</a:t>
            </a:r>
          </a:p>
        </p:txBody>
      </p:sp>
    </p:spTree>
    <p:extLst>
      <p:ext uri="{BB962C8B-B14F-4D97-AF65-F5344CB8AC3E}">
        <p14:creationId xmlns:p14="http://schemas.microsoft.com/office/powerpoint/2010/main" val="1768197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255E5D-BB46-48B5-807E-3B579BA3DC53}"/>
              </a:ext>
            </a:extLst>
          </p:cNvPr>
          <p:cNvSpPr>
            <a:spLocks noGrp="1"/>
          </p:cNvSpPr>
          <p:nvPr>
            <p:ph type="title"/>
          </p:nvPr>
        </p:nvSpPr>
        <p:spPr/>
        <p:txBody>
          <a:bodyPr/>
          <a:lstStyle/>
          <a:p>
            <a:r>
              <a:rPr lang="fr-CA" dirty="0">
                <a:solidFill>
                  <a:srgbClr val="009900"/>
                </a:solidFill>
              </a:rPr>
              <a:t>DFR</a:t>
            </a:r>
          </a:p>
        </p:txBody>
      </p:sp>
      <p:sp>
        <p:nvSpPr>
          <p:cNvPr id="3" name="Espace réservé du contenu 2">
            <a:extLst>
              <a:ext uri="{FF2B5EF4-FFF2-40B4-BE49-F238E27FC236}">
                <a16:creationId xmlns:a16="http://schemas.microsoft.com/office/drawing/2014/main" id="{07CDB01C-674B-4DDF-8B11-1872CDA34488}"/>
              </a:ext>
            </a:extLst>
          </p:cNvPr>
          <p:cNvSpPr>
            <a:spLocks noGrp="1"/>
          </p:cNvSpPr>
          <p:nvPr>
            <p:ph idx="1"/>
          </p:nvPr>
        </p:nvSpPr>
        <p:spPr/>
        <p:txBody>
          <a:bodyPr/>
          <a:lstStyle/>
          <a:p>
            <a:r>
              <a:rPr lang="fr-CA" dirty="0">
                <a:solidFill>
                  <a:schemeClr val="bg2"/>
                </a:solidFill>
                <a:effectLst/>
                <a:latin typeface="Calibri" panose="020F0502020204030204" pitchFamily="34" charset="0"/>
                <a:cs typeface="Calibri" panose="020F0502020204030204" pitchFamily="34" charset="0"/>
              </a:rPr>
              <a:t>DFR plus grande permet:</a:t>
            </a:r>
          </a:p>
          <a:p>
            <a:pPr lvl="1"/>
            <a:r>
              <a:rPr lang="fr-CA" dirty="0">
                <a:solidFill>
                  <a:schemeClr val="bg2"/>
                </a:solidFill>
                <a:effectLst/>
                <a:latin typeface="Calibri" panose="020F0502020204030204" pitchFamily="34" charset="0"/>
                <a:cs typeface="Calibri" panose="020F0502020204030204" pitchFamily="34" charset="0"/>
              </a:rPr>
              <a:t>Une diminution de dose à la peau</a:t>
            </a:r>
          </a:p>
          <a:p>
            <a:pPr lvl="1"/>
            <a:r>
              <a:rPr lang="fr-CA" dirty="0">
                <a:solidFill>
                  <a:schemeClr val="bg2"/>
                </a:solidFill>
                <a:effectLst/>
                <a:latin typeface="Calibri" panose="020F0502020204030204" pitchFamily="34" charset="0"/>
                <a:cs typeface="Calibri" panose="020F0502020204030204" pitchFamily="34" charset="0"/>
              </a:rPr>
              <a:t>Une réduction de l’agrandissement des structures</a:t>
            </a:r>
          </a:p>
          <a:p>
            <a:pPr lvl="1"/>
            <a:r>
              <a:rPr lang="fr-CA" dirty="0">
                <a:solidFill>
                  <a:schemeClr val="bg2"/>
                </a:solidFill>
                <a:effectLst/>
                <a:latin typeface="Calibri" panose="020F0502020204030204" pitchFamily="34" charset="0"/>
                <a:cs typeface="Calibri" panose="020F0502020204030204" pitchFamily="34" charset="0"/>
              </a:rPr>
              <a:t>Une augmentation du détail de l’image (netteté)</a:t>
            </a:r>
          </a:p>
          <a:p>
            <a:pPr lvl="1"/>
            <a:r>
              <a:rPr lang="fr-CA" dirty="0">
                <a:solidFill>
                  <a:schemeClr val="bg2"/>
                </a:solidFill>
                <a:effectLst/>
                <a:latin typeface="Calibri" panose="020F0502020204030204" pitchFamily="34" charset="0"/>
                <a:cs typeface="Calibri" panose="020F0502020204030204" pitchFamily="34" charset="0"/>
              </a:rPr>
              <a:t>Une meilleure qualité du faisceau de rayons X</a:t>
            </a:r>
          </a:p>
          <a:p>
            <a:pPr lvl="1"/>
            <a:r>
              <a:rPr lang="fr-CA" dirty="0">
                <a:solidFill>
                  <a:schemeClr val="bg2"/>
                </a:solidFill>
                <a:effectLst/>
                <a:latin typeface="Calibri" panose="020F0502020204030204" pitchFamily="34" charset="0"/>
                <a:cs typeface="Calibri" panose="020F0502020204030204" pitchFamily="34" charset="0"/>
              </a:rPr>
              <a:t>D’inclure en une seule exposition les structures à démontrer (ex. coupoles diaphragmatiques et pubis sur l’incidence de l’abdomen).</a:t>
            </a:r>
          </a:p>
        </p:txBody>
      </p:sp>
    </p:spTree>
    <p:extLst>
      <p:ext uri="{BB962C8B-B14F-4D97-AF65-F5344CB8AC3E}">
        <p14:creationId xmlns:p14="http://schemas.microsoft.com/office/powerpoint/2010/main" val="2590996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4D0DC9-60F4-4362-A0C1-E407FBE716E9}"/>
              </a:ext>
            </a:extLst>
          </p:cNvPr>
          <p:cNvSpPr>
            <a:spLocks noGrp="1"/>
          </p:cNvSpPr>
          <p:nvPr>
            <p:ph type="title"/>
          </p:nvPr>
        </p:nvSpPr>
        <p:spPr/>
        <p:txBody>
          <a:bodyPr/>
          <a:lstStyle/>
          <a:p>
            <a:r>
              <a:rPr lang="fr-CA" dirty="0" err="1">
                <a:solidFill>
                  <a:srgbClr val="009900"/>
                </a:solidFill>
              </a:rPr>
              <a:t>kVp</a:t>
            </a:r>
            <a:r>
              <a:rPr lang="fr-CA" dirty="0">
                <a:solidFill>
                  <a:srgbClr val="009900"/>
                </a:solidFill>
              </a:rPr>
              <a:t> (tension)</a:t>
            </a:r>
          </a:p>
        </p:txBody>
      </p:sp>
      <p:sp>
        <p:nvSpPr>
          <p:cNvPr id="3" name="Espace réservé du contenu 2">
            <a:extLst>
              <a:ext uri="{FF2B5EF4-FFF2-40B4-BE49-F238E27FC236}">
                <a16:creationId xmlns:a16="http://schemas.microsoft.com/office/drawing/2014/main" id="{326756E8-FE66-40C9-AB9C-DD95F9D45226}"/>
              </a:ext>
            </a:extLst>
          </p:cNvPr>
          <p:cNvSpPr>
            <a:spLocks noGrp="1"/>
          </p:cNvSpPr>
          <p:nvPr>
            <p:ph idx="1"/>
          </p:nvPr>
        </p:nvSpPr>
        <p:spPr/>
        <p:txBody>
          <a:bodyPr/>
          <a:lstStyle/>
          <a:p>
            <a:r>
              <a:rPr lang="fr-CA" dirty="0">
                <a:solidFill>
                  <a:schemeClr val="bg2"/>
                </a:solidFill>
                <a:effectLst/>
                <a:latin typeface="Calibri" panose="020F0502020204030204" pitchFamily="34" charset="0"/>
                <a:cs typeface="Calibri" panose="020F0502020204030204" pitchFamily="34" charset="0"/>
              </a:rPr>
              <a:t>Haut kV: </a:t>
            </a:r>
          </a:p>
          <a:p>
            <a:pPr lvl="1"/>
            <a:r>
              <a:rPr lang="fr-CA" dirty="0">
                <a:solidFill>
                  <a:schemeClr val="bg2"/>
                </a:solidFill>
                <a:effectLst/>
                <a:latin typeface="Calibri" panose="020F0502020204030204" pitchFamily="34" charset="0"/>
                <a:cs typeface="Calibri" panose="020F0502020204030204" pitchFamily="34" charset="0"/>
              </a:rPr>
              <a:t>Moins d’absorption par le patient</a:t>
            </a:r>
          </a:p>
          <a:p>
            <a:pPr lvl="1"/>
            <a:r>
              <a:rPr lang="fr-CA" dirty="0">
                <a:solidFill>
                  <a:schemeClr val="bg2"/>
                </a:solidFill>
                <a:effectLst/>
                <a:latin typeface="Calibri" panose="020F0502020204030204" pitchFamily="34" charset="0"/>
                <a:cs typeface="Calibri" panose="020F0502020204030204" pitchFamily="34" charset="0"/>
              </a:rPr>
              <a:t>Permet de réduire le </a:t>
            </a:r>
            <a:r>
              <a:rPr lang="fr-CA" dirty="0" err="1">
                <a:solidFill>
                  <a:schemeClr val="bg2"/>
                </a:solidFill>
                <a:effectLst/>
                <a:latin typeface="Calibri" panose="020F0502020204030204" pitchFamily="34" charset="0"/>
                <a:cs typeface="Calibri" panose="020F0502020204030204" pitchFamily="34" charset="0"/>
              </a:rPr>
              <a:t>mAs</a:t>
            </a:r>
            <a:endParaRPr lang="fr-CA" dirty="0">
              <a:solidFill>
                <a:schemeClr val="bg2"/>
              </a:solidFill>
              <a:effectLst/>
              <a:latin typeface="Calibri" panose="020F0502020204030204" pitchFamily="34" charset="0"/>
              <a:cs typeface="Calibri" panose="020F0502020204030204" pitchFamily="34" charset="0"/>
            </a:endParaRPr>
          </a:p>
          <a:p>
            <a:pPr lvl="1"/>
            <a:endParaRPr lang="fr-CA" dirty="0">
              <a:solidFill>
                <a:schemeClr val="bg2"/>
              </a:solidFill>
              <a:effectLst/>
              <a:latin typeface="Calibri" panose="020F0502020204030204" pitchFamily="34" charset="0"/>
              <a:cs typeface="Calibri" panose="020F0502020204030204" pitchFamily="34" charset="0"/>
            </a:endParaRPr>
          </a:p>
          <a:p>
            <a:r>
              <a:rPr lang="fr-CA" dirty="0">
                <a:solidFill>
                  <a:schemeClr val="bg2"/>
                </a:solidFill>
                <a:effectLst/>
                <a:latin typeface="Calibri" panose="020F0502020204030204" pitchFamily="34" charset="0"/>
                <a:cs typeface="Calibri" panose="020F0502020204030204" pitchFamily="34" charset="0"/>
              </a:rPr>
              <a:t>Attention: un kV trop élevé peut entrainer un contraste trop faible.</a:t>
            </a:r>
          </a:p>
          <a:p>
            <a:pPr marL="457200" lvl="1" indent="0">
              <a:buNone/>
            </a:pPr>
            <a:endParaRPr lang="fr-CA" dirty="0"/>
          </a:p>
        </p:txBody>
      </p:sp>
    </p:spTree>
    <p:extLst>
      <p:ext uri="{BB962C8B-B14F-4D97-AF65-F5344CB8AC3E}">
        <p14:creationId xmlns:p14="http://schemas.microsoft.com/office/powerpoint/2010/main" val="2638459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0F47BE-4E5A-4C3C-BCA5-0126547FBEC1}"/>
              </a:ext>
            </a:extLst>
          </p:cNvPr>
          <p:cNvSpPr>
            <a:spLocks noGrp="1"/>
          </p:cNvSpPr>
          <p:nvPr>
            <p:ph type="title"/>
          </p:nvPr>
        </p:nvSpPr>
        <p:spPr/>
        <p:txBody>
          <a:bodyPr/>
          <a:lstStyle/>
          <a:p>
            <a:r>
              <a:rPr lang="fr-CA" dirty="0">
                <a:solidFill>
                  <a:srgbClr val="009900"/>
                </a:solidFill>
                <a:latin typeface="Calibri" panose="020F0502020204030204" pitchFamily="34" charset="0"/>
                <a:cs typeface="Calibri" panose="020F0502020204030204" pitchFamily="34" charset="0"/>
              </a:rPr>
              <a:t>Faire vider la vessie</a:t>
            </a:r>
          </a:p>
        </p:txBody>
      </p:sp>
      <p:sp>
        <p:nvSpPr>
          <p:cNvPr id="3" name="Espace réservé du contenu 2">
            <a:extLst>
              <a:ext uri="{FF2B5EF4-FFF2-40B4-BE49-F238E27FC236}">
                <a16:creationId xmlns:a16="http://schemas.microsoft.com/office/drawing/2014/main" id="{1F5357E7-1B78-428F-841F-E04513297C1D}"/>
              </a:ext>
            </a:extLst>
          </p:cNvPr>
          <p:cNvSpPr>
            <a:spLocks noGrp="1"/>
          </p:cNvSpPr>
          <p:nvPr>
            <p:ph idx="1"/>
          </p:nvPr>
        </p:nvSpPr>
        <p:spPr/>
        <p:txBody>
          <a:bodyPr/>
          <a:lstStyle/>
          <a:p>
            <a:r>
              <a:rPr lang="fr-CA" sz="2400" dirty="0">
                <a:solidFill>
                  <a:schemeClr val="bg2"/>
                </a:solidFill>
                <a:effectLst/>
                <a:latin typeface="Calibri" panose="020F0502020204030204" pitchFamily="34" charset="0"/>
                <a:cs typeface="Calibri" panose="020F0502020204030204" pitchFamily="34" charset="0"/>
              </a:rPr>
              <a:t>Faire vider la vessie du patient avant un examen irradiant de la région pelvienne.</a:t>
            </a:r>
          </a:p>
          <a:p>
            <a:pPr lvl="1"/>
            <a:r>
              <a:rPr lang="fr-CA" sz="2000" dirty="0">
                <a:solidFill>
                  <a:schemeClr val="bg2"/>
                </a:solidFill>
                <a:effectLst/>
                <a:latin typeface="Calibri" panose="020F0502020204030204" pitchFamily="34" charset="0"/>
                <a:cs typeface="Calibri" panose="020F0502020204030204" pitchFamily="34" charset="0"/>
              </a:rPr>
              <a:t> Lorsqu’il n’y a pas de préjudice pour la patiente ou le patient (ENFANT ou ADULTE), il est indiqué de faire uriner la patiente ou le patient avant un examen radiologique comportant une radioexposition de la région pelvienne incluant la région lombaire basse</a:t>
            </a:r>
            <a:r>
              <a:rPr lang="fr-CA" sz="1800" dirty="0">
                <a:solidFill>
                  <a:schemeClr val="bg2"/>
                </a:solidFill>
                <a:effectLst/>
                <a:latin typeface="Calibri" panose="020F0502020204030204" pitchFamily="34" charset="0"/>
                <a:cs typeface="Calibri" panose="020F0502020204030204" pitchFamily="34" charset="0"/>
              </a:rPr>
              <a:t> (doit être accepté par les radiologistes).</a:t>
            </a:r>
          </a:p>
          <a:p>
            <a:pPr lvl="1"/>
            <a:endParaRPr lang="fr-CA" sz="2200" dirty="0">
              <a:solidFill>
                <a:schemeClr val="bg2"/>
              </a:solidFill>
              <a:effectLst/>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6C165B4E-02CE-4EFE-A0A3-102FDD371759}"/>
              </a:ext>
            </a:extLst>
          </p:cNvPr>
          <p:cNvPicPr>
            <a:picLocks noChangeAspect="1"/>
          </p:cNvPicPr>
          <p:nvPr/>
        </p:nvPicPr>
        <p:blipFill>
          <a:blip r:embed="rId2"/>
          <a:stretch>
            <a:fillRect/>
          </a:stretch>
        </p:blipFill>
        <p:spPr>
          <a:xfrm>
            <a:off x="1928443" y="4125891"/>
            <a:ext cx="5287113" cy="2324424"/>
          </a:xfrm>
          <a:prstGeom prst="rect">
            <a:avLst/>
          </a:prstGeom>
        </p:spPr>
      </p:pic>
      <p:sp>
        <p:nvSpPr>
          <p:cNvPr id="5" name="ZoneTexte 4">
            <a:extLst>
              <a:ext uri="{FF2B5EF4-FFF2-40B4-BE49-F238E27FC236}">
                <a16:creationId xmlns:a16="http://schemas.microsoft.com/office/drawing/2014/main" id="{A8D57247-B44C-4769-BD4D-9969C811F197}"/>
              </a:ext>
            </a:extLst>
          </p:cNvPr>
          <p:cNvSpPr txBox="1"/>
          <p:nvPr/>
        </p:nvSpPr>
        <p:spPr>
          <a:xfrm>
            <a:off x="899592" y="6453336"/>
            <a:ext cx="7963423" cy="338554"/>
          </a:xfrm>
          <a:prstGeom prst="rect">
            <a:avLst/>
          </a:prstGeom>
          <a:noFill/>
        </p:spPr>
        <p:txBody>
          <a:bodyPr wrap="square" rtlCol="0">
            <a:spAutoFit/>
          </a:bodyPr>
          <a:lstStyle/>
          <a:p>
            <a:r>
              <a:rPr lang="fr-CA" sz="1600" dirty="0">
                <a:solidFill>
                  <a:schemeClr val="bg2"/>
                </a:solidFill>
                <a:latin typeface="Calibri" panose="020F0502020204030204" pitchFamily="34" charset="0"/>
                <a:cs typeface="Calibri" panose="020F0502020204030204" pitchFamily="34" charset="0"/>
              </a:rPr>
              <a:t>GAGNON, G. et Marie-Ève CÔTÉ. Mesures de radioprotection en radiographie générale, 2022.</a:t>
            </a:r>
          </a:p>
        </p:txBody>
      </p:sp>
      <p:sp>
        <p:nvSpPr>
          <p:cNvPr id="6" name="ZoneTexte 5">
            <a:extLst>
              <a:ext uri="{FF2B5EF4-FFF2-40B4-BE49-F238E27FC236}">
                <a16:creationId xmlns:a16="http://schemas.microsoft.com/office/drawing/2014/main" id="{21AD5665-5822-4CD6-9D2F-80AD61915AE3}"/>
              </a:ext>
            </a:extLst>
          </p:cNvPr>
          <p:cNvSpPr txBox="1"/>
          <p:nvPr/>
        </p:nvSpPr>
        <p:spPr>
          <a:xfrm>
            <a:off x="7241645" y="4134415"/>
            <a:ext cx="1748932" cy="2246769"/>
          </a:xfrm>
          <a:prstGeom prst="rect">
            <a:avLst/>
          </a:prstGeom>
          <a:noFill/>
        </p:spPr>
        <p:txBody>
          <a:bodyPr wrap="square" rtlCol="0">
            <a:spAutoFit/>
          </a:bodyPr>
          <a:lstStyle/>
          <a:p>
            <a:r>
              <a:rPr lang="fr-CA" sz="2000" dirty="0">
                <a:solidFill>
                  <a:schemeClr val="bg1"/>
                </a:solidFill>
                <a:latin typeface="Calibri" panose="020F0502020204030204" pitchFamily="34" charset="0"/>
                <a:cs typeface="Calibri" panose="020F0502020204030204" pitchFamily="34" charset="0"/>
              </a:rPr>
              <a:t>Attention: si patient a une écho pelvienne après, ne pas faire vider la vessie.</a:t>
            </a:r>
          </a:p>
        </p:txBody>
      </p:sp>
    </p:spTree>
    <p:extLst>
      <p:ext uri="{BB962C8B-B14F-4D97-AF65-F5344CB8AC3E}">
        <p14:creationId xmlns:p14="http://schemas.microsoft.com/office/powerpoint/2010/main" val="2131757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683568" y="404664"/>
            <a:ext cx="7681937" cy="5777755"/>
          </a:xfrm>
          <a:prstGeom prst="rect">
            <a:avLst/>
          </a:prstGeom>
        </p:spPr>
      </p:pic>
      <p:sp>
        <p:nvSpPr>
          <p:cNvPr id="5" name="Rectangle 4"/>
          <p:cNvSpPr/>
          <p:nvPr/>
        </p:nvSpPr>
        <p:spPr>
          <a:xfrm>
            <a:off x="3779912" y="6479758"/>
            <a:ext cx="4968552" cy="261610"/>
          </a:xfrm>
          <a:prstGeom prst="rect">
            <a:avLst/>
          </a:prstGeom>
        </p:spPr>
        <p:txBody>
          <a:bodyPr wrap="square">
            <a:spAutoFit/>
          </a:bodyPr>
          <a:lstStyle/>
          <a:p>
            <a:r>
              <a:rPr lang="fr-CA" sz="1100" dirty="0">
                <a:solidFill>
                  <a:srgbClr val="000000"/>
                </a:solidFill>
                <a:latin typeface="Calibri" panose="020F0502020204030204" pitchFamily="34" charset="0"/>
                <a:cs typeface="Calibri" panose="020F0502020204030204" pitchFamily="34" charset="0"/>
              </a:rPr>
              <a:t>https://www.santeestrie.qc.ca/professionnels/ressources-pour-les-professionnels/</a:t>
            </a:r>
          </a:p>
        </p:txBody>
      </p:sp>
    </p:spTree>
    <p:extLst>
      <p:ext uri="{BB962C8B-B14F-4D97-AF65-F5344CB8AC3E}">
        <p14:creationId xmlns:p14="http://schemas.microsoft.com/office/powerpoint/2010/main" val="3210430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ctrTitle" sz="quarter"/>
          </p:nvPr>
        </p:nvSpPr>
        <p:spPr/>
        <p:txBody>
          <a:bodyPr/>
          <a:lstStyle/>
          <a:p>
            <a:r>
              <a:rPr lang="fr-CA" dirty="0">
                <a:solidFill>
                  <a:srgbClr val="00B050"/>
                </a:solidFill>
                <a:latin typeface="Calibri" panose="020F0502020204030204" pitchFamily="34" charset="0"/>
                <a:cs typeface="Calibri" panose="020F0502020204030204" pitchFamily="34" charset="0"/>
              </a:rPr>
              <a:t>Avis de radioprotection</a:t>
            </a:r>
          </a:p>
        </p:txBody>
      </p:sp>
      <p:sp>
        <p:nvSpPr>
          <p:cNvPr id="3" name="Sous-titre 2"/>
          <p:cNvSpPr>
            <a:spLocks noGrp="1"/>
          </p:cNvSpPr>
          <p:nvPr>
            <p:ph type="subTitle" sz="quarter" idx="1"/>
          </p:nvPr>
        </p:nvSpPr>
        <p:spPr/>
        <p:txBody>
          <a:bodyPr/>
          <a:lstStyle/>
          <a:p>
            <a:r>
              <a:rPr lang="fr-CA" dirty="0">
                <a:solidFill>
                  <a:srgbClr val="00B050"/>
                </a:solidFill>
                <a:latin typeface="Calibri" panose="020F0502020204030204" pitchFamily="34" charset="0"/>
                <a:cs typeface="Calibri" panose="020F0502020204030204" pitchFamily="34" charset="0"/>
              </a:rPr>
              <a:t>OTIMROEPMQ</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CA" dirty="0">
                <a:solidFill>
                  <a:srgbClr val="00B050"/>
                </a:solidFill>
                <a:effectLst/>
              </a:rPr>
              <a:t>Avis de radioprotection - objectif</a:t>
            </a:r>
          </a:p>
        </p:txBody>
      </p:sp>
      <p:sp>
        <p:nvSpPr>
          <p:cNvPr id="4" name="Espace réservé du contenu 3"/>
          <p:cNvSpPr>
            <a:spLocks noGrp="1"/>
          </p:cNvSpPr>
          <p:nvPr>
            <p:ph idx="1"/>
          </p:nvPr>
        </p:nvSpPr>
        <p:spPr/>
        <p:txBody>
          <a:bodyPr/>
          <a:lstStyle/>
          <a:p>
            <a:r>
              <a:rPr lang="fr-CA" sz="2200" dirty="0">
                <a:solidFill>
                  <a:schemeClr val="bg2"/>
                </a:solidFill>
                <a:effectLst/>
                <a:latin typeface="Calibri" panose="020F0502020204030204" pitchFamily="34" charset="0"/>
                <a:cs typeface="Calibri" panose="020F0502020204030204" pitchFamily="34" charset="0"/>
              </a:rPr>
              <a:t>« Dans l’exercice de la profession, les </a:t>
            </a:r>
            <a:r>
              <a:rPr lang="fr-CA" sz="2200" b="1" u="sng" dirty="0">
                <a:solidFill>
                  <a:schemeClr val="bg2"/>
                </a:solidFill>
                <a:effectLst/>
                <a:latin typeface="Calibri" panose="020F0502020204030204" pitchFamily="34" charset="0"/>
                <a:cs typeface="Calibri" panose="020F0502020204030204" pitchFamily="34" charset="0"/>
              </a:rPr>
              <a:t>technologues ont un rôle de premier plan à jouer en matière de radioprotection</a:t>
            </a:r>
            <a:r>
              <a:rPr lang="fr-CA" sz="2200" dirty="0">
                <a:solidFill>
                  <a:schemeClr val="bg2"/>
                </a:solidFill>
                <a:effectLst/>
                <a:latin typeface="Calibri" panose="020F0502020204030204" pitchFamily="34" charset="0"/>
                <a:cs typeface="Calibri" panose="020F0502020204030204" pitchFamily="34" charset="0"/>
              </a:rPr>
              <a:t>, et ce, auprès du patient, du personnel et du public. Afin de les encadrer dans leur pratique, l’Ordre a adopté des normes de pratique comportant une section consacrée à la radioprotection ainsi que des avis de radioprotection. </a:t>
            </a:r>
          </a:p>
          <a:p>
            <a:r>
              <a:rPr lang="fr-CA" sz="2200" b="1" u="sng" dirty="0">
                <a:solidFill>
                  <a:schemeClr val="bg2"/>
                </a:solidFill>
                <a:effectLst/>
                <a:latin typeface="Calibri" panose="020F0502020204030204" pitchFamily="34" charset="0"/>
                <a:cs typeface="Calibri" panose="020F0502020204030204" pitchFamily="34" charset="0"/>
              </a:rPr>
              <a:t>En tout temps, les technologues doivent être vigilants et appliquer les différents principes de radioprotection afin de limiter le plus possible les doses de radiation</a:t>
            </a:r>
            <a:r>
              <a:rPr lang="fr-CA" sz="2200" dirty="0">
                <a:solidFill>
                  <a:schemeClr val="bg2"/>
                </a:solidFill>
                <a:effectLst/>
                <a:latin typeface="Calibri" panose="020F0502020204030204" pitchFamily="34" charset="0"/>
                <a:cs typeface="Calibri" panose="020F0502020204030204" pitchFamily="34" charset="0"/>
              </a:rPr>
              <a:t>. </a:t>
            </a:r>
          </a:p>
          <a:p>
            <a:r>
              <a:rPr lang="fr-CA" sz="2200" dirty="0">
                <a:solidFill>
                  <a:schemeClr val="bg2"/>
                </a:solidFill>
                <a:effectLst/>
                <a:latin typeface="Calibri" panose="020F0502020204030204" pitchFamily="34" charset="0"/>
                <a:cs typeface="Calibri" panose="020F0502020204030204" pitchFamily="34" charset="0"/>
              </a:rPr>
              <a:t>De plus, La consultation de ces avis de radioprotection sera très utile puisque les renseignements fournis dans ces documents peuvent aider les technologues à répondre au questionnement des patients ainsi qu’à leurs propres questions. » (OTIMROEPMQ)</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CA" sz="2200" dirty="0">
                <a:solidFill>
                  <a:schemeClr val="bg2"/>
                </a:solidFill>
                <a:effectLst/>
                <a:latin typeface="Calibri" panose="020F0502020204030204" pitchFamily="34" charset="0"/>
                <a:cs typeface="Calibri" panose="020F0502020204030204" pitchFamily="34" charset="0"/>
              </a:rPr>
              <a:t>« La radioprotection comprend une série d’étapes à franchir entre l’ordonnance de l’examen ou du traitement et la conclusion de celui-ci. Un ensemble d’actions est posé par le technologue, pour le bien du patient, en fonction du </a:t>
            </a:r>
            <a:r>
              <a:rPr lang="fr-CA" sz="2200" b="1" dirty="0">
                <a:solidFill>
                  <a:schemeClr val="bg2"/>
                </a:solidFill>
                <a:effectLst/>
                <a:latin typeface="Calibri" panose="020F0502020204030204" pitchFamily="34" charset="0"/>
                <a:cs typeface="Calibri" panose="020F0502020204030204" pitchFamily="34" charset="0"/>
              </a:rPr>
              <a:t>principe ALARA*. </a:t>
            </a:r>
          </a:p>
          <a:p>
            <a:r>
              <a:rPr lang="fr-CA" sz="2200" b="1" dirty="0">
                <a:solidFill>
                  <a:schemeClr val="bg2"/>
                </a:solidFill>
                <a:effectLst/>
                <a:latin typeface="Calibri" panose="020F0502020204030204" pitchFamily="34" charset="0"/>
                <a:cs typeface="Calibri" panose="020F0502020204030204" pitchFamily="34" charset="0"/>
              </a:rPr>
              <a:t>Ce principe signifie que les doses de rayonnement ionisant doivent être maintenues aussi faibles qu’il est raisonnablement possible de le faire, tout en respectant les critères de qualité requis</a:t>
            </a:r>
            <a:r>
              <a:rPr lang="fr-CA" sz="2200" dirty="0">
                <a:solidFill>
                  <a:schemeClr val="bg2"/>
                </a:solidFill>
                <a:effectLst/>
                <a:latin typeface="Calibri" panose="020F0502020204030204" pitchFamily="34" charset="0"/>
                <a:cs typeface="Calibri" panose="020F0502020204030204" pitchFamily="34" charset="0"/>
              </a:rPr>
              <a:t> pour l’obtention du produit final.</a:t>
            </a:r>
          </a:p>
          <a:p>
            <a:r>
              <a:rPr lang="fr-CA" sz="2200" dirty="0">
                <a:solidFill>
                  <a:schemeClr val="bg2"/>
                </a:solidFill>
                <a:effectLst/>
                <a:latin typeface="Calibri" panose="020F0502020204030204" pitchFamily="34" charset="0"/>
                <a:cs typeface="Calibri" panose="020F0502020204030204" pitchFamily="34" charset="0"/>
              </a:rPr>
              <a:t> Des vérifications, des ajustements, des choix de paramètres et de facteurs techniques sont faits. À cela s’ajoute l’utilisation des accessoires et des vêtements protecteurs. » </a:t>
            </a:r>
          </a:p>
          <a:p>
            <a:pPr marL="400050" lvl="1" indent="0">
              <a:buNone/>
            </a:pPr>
            <a:r>
              <a:rPr lang="fr-CA" sz="1600" dirty="0">
                <a:solidFill>
                  <a:schemeClr val="accent4">
                    <a:lumMod val="25000"/>
                  </a:schemeClr>
                </a:solidFill>
                <a:effectLst/>
                <a:latin typeface="Calibri" panose="020F0502020204030204" pitchFamily="34" charset="0"/>
                <a:cs typeface="Calibri" panose="020F0502020204030204" pitchFamily="34" charset="0"/>
              </a:rPr>
              <a:t>(OTIMROEPMQ, Normes de pratiques générales)</a:t>
            </a:r>
            <a:endParaRPr lang="fr-CA" sz="2000" dirty="0">
              <a:solidFill>
                <a:schemeClr val="accent4">
                  <a:lumMod val="25000"/>
                </a:schemeClr>
              </a:solidFill>
              <a:effectLst/>
              <a:latin typeface="Calibri" panose="020F0502020204030204" pitchFamily="34" charset="0"/>
              <a:cs typeface="Calibri" panose="020F0502020204030204" pitchFamily="34" charset="0"/>
            </a:endParaRPr>
          </a:p>
        </p:txBody>
      </p:sp>
      <p:sp>
        <p:nvSpPr>
          <p:cNvPr id="3" name="Titre 2"/>
          <p:cNvSpPr>
            <a:spLocks noGrp="1"/>
          </p:cNvSpPr>
          <p:nvPr>
            <p:ph type="title"/>
          </p:nvPr>
        </p:nvSpPr>
        <p:spPr/>
        <p:txBody>
          <a:bodyPr/>
          <a:lstStyle/>
          <a:p>
            <a:r>
              <a:rPr lang="fr-CA" dirty="0">
                <a:solidFill>
                  <a:srgbClr val="00B050"/>
                </a:solidFill>
                <a:effectLst/>
                <a:latin typeface="Calibri" panose="020F0502020204030204" pitchFamily="34" charset="0"/>
                <a:cs typeface="Calibri" panose="020F0502020204030204" pitchFamily="34" charset="0"/>
              </a:rPr>
              <a:t>La radioprotection</a:t>
            </a:r>
            <a:br>
              <a:rPr lang="fr-CA" dirty="0">
                <a:solidFill>
                  <a:srgbClr val="00B050"/>
                </a:solidFill>
                <a:effectLst/>
                <a:latin typeface="Calibri" panose="020F0502020204030204" pitchFamily="34" charset="0"/>
                <a:cs typeface="Calibri" panose="020F0502020204030204" pitchFamily="34" charset="0"/>
              </a:rPr>
            </a:br>
            <a:r>
              <a:rPr lang="fr-CA" dirty="0">
                <a:solidFill>
                  <a:srgbClr val="00B050"/>
                </a:solidFill>
                <a:effectLst/>
                <a:latin typeface="Calibri" panose="020F0502020204030204" pitchFamily="34" charset="0"/>
                <a:cs typeface="Calibri" panose="020F0502020204030204" pitchFamily="34" charset="0"/>
              </a:rPr>
              <a:t>Qu’est-ce que c’est?</a:t>
            </a:r>
          </a:p>
        </p:txBody>
      </p:sp>
      <p:sp>
        <p:nvSpPr>
          <p:cNvPr id="4" name="Rectangle 3"/>
          <p:cNvSpPr/>
          <p:nvPr/>
        </p:nvSpPr>
        <p:spPr>
          <a:xfrm>
            <a:off x="827584" y="6126163"/>
            <a:ext cx="3813993" cy="369332"/>
          </a:xfrm>
          <a:prstGeom prst="rect">
            <a:avLst/>
          </a:prstGeom>
        </p:spPr>
        <p:txBody>
          <a:bodyPr wrap="none">
            <a:spAutoFit/>
          </a:bodyPr>
          <a:lstStyle/>
          <a:p>
            <a:r>
              <a:rPr lang="en-US" dirty="0">
                <a:solidFill>
                  <a:srgbClr val="202124"/>
                </a:solidFill>
                <a:latin typeface="arial" panose="020B0604020202020204" pitchFamily="34" charset="0"/>
              </a:rPr>
              <a:t>*As Low As Reasonably Achievable</a:t>
            </a:r>
            <a:endParaRPr lang="fr-CA" dirty="0">
              <a:solidFill>
                <a:srgbClr val="202124"/>
              </a:solidFill>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effectLst/>
                <a:latin typeface="Calibri" panose="020F0502020204030204" pitchFamily="34" charset="0"/>
                <a:cs typeface="Calibri" panose="020F0502020204030204" pitchFamily="34" charset="0"/>
              </a:rPr>
              <a:t>Avis de radioprotection</a:t>
            </a:r>
          </a:p>
        </p:txBody>
      </p:sp>
      <p:sp>
        <p:nvSpPr>
          <p:cNvPr id="3" name="Espace réservé du contenu 2"/>
          <p:cNvSpPr>
            <a:spLocks noGrp="1"/>
          </p:cNvSpPr>
          <p:nvPr>
            <p:ph idx="1"/>
          </p:nvPr>
        </p:nvSpPr>
        <p:spPr/>
        <p:txBody>
          <a:bodyPr/>
          <a:lstStyle/>
          <a:p>
            <a:r>
              <a:rPr lang="fr-CA" dirty="0">
                <a:solidFill>
                  <a:srgbClr val="00B050"/>
                </a:solidFill>
                <a:latin typeface="Calibri" panose="020F0502020204030204" pitchFamily="34" charset="0"/>
                <a:cs typeface="Calibri" panose="020F0502020204030204" pitchFamily="34" charset="0"/>
              </a:rPr>
              <a:t>9 avis:</a:t>
            </a:r>
          </a:p>
        </p:txBody>
      </p:sp>
      <p:pic>
        <p:nvPicPr>
          <p:cNvPr id="4" name="Image 3"/>
          <p:cNvPicPr>
            <a:picLocks noChangeAspect="1"/>
          </p:cNvPicPr>
          <p:nvPr/>
        </p:nvPicPr>
        <p:blipFill>
          <a:blip r:embed="rId2"/>
          <a:stretch>
            <a:fillRect/>
          </a:stretch>
        </p:blipFill>
        <p:spPr>
          <a:xfrm>
            <a:off x="264549" y="2531033"/>
            <a:ext cx="8614902" cy="2664296"/>
          </a:xfrm>
          <a:prstGeom prst="rect">
            <a:avLst/>
          </a:prstGeom>
        </p:spPr>
      </p:pic>
      <p:sp>
        <p:nvSpPr>
          <p:cNvPr id="5" name="Rectangle 4">
            <a:extLst>
              <a:ext uri="{FF2B5EF4-FFF2-40B4-BE49-F238E27FC236}">
                <a16:creationId xmlns:a16="http://schemas.microsoft.com/office/drawing/2014/main" id="{43BBE2ED-7B0F-4C14-9AF1-BB85A07A3535}"/>
              </a:ext>
            </a:extLst>
          </p:cNvPr>
          <p:cNvSpPr/>
          <p:nvPr/>
        </p:nvSpPr>
        <p:spPr>
          <a:xfrm>
            <a:off x="1763688" y="5879013"/>
            <a:ext cx="5958408" cy="646331"/>
          </a:xfrm>
          <a:prstGeom prst="rect">
            <a:avLst/>
          </a:prstGeom>
        </p:spPr>
        <p:txBody>
          <a:bodyPr wrap="square">
            <a:spAutoFit/>
          </a:bodyPr>
          <a:lstStyle/>
          <a:p>
            <a:r>
              <a:rPr lang="fr-CA"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https://www.otimroepmq.ca/membres-et-etudiants/dp-et-inspection/normes-de-pratique-lignes-directrices/</a:t>
            </a:r>
            <a:endParaRPr lang="fr-CA" dirty="0">
              <a:solidFill>
                <a:srgbClr val="0000FF"/>
              </a:solidFill>
            </a:endParaRPr>
          </a:p>
        </p:txBody>
      </p:sp>
      <p:sp>
        <p:nvSpPr>
          <p:cNvPr id="6" name="ZoneTexte 5">
            <a:extLst>
              <a:ext uri="{FF2B5EF4-FFF2-40B4-BE49-F238E27FC236}">
                <a16:creationId xmlns:a16="http://schemas.microsoft.com/office/drawing/2014/main" id="{D69F945E-0B25-417A-A334-BE53BFE64149}"/>
              </a:ext>
            </a:extLst>
          </p:cNvPr>
          <p:cNvSpPr txBox="1"/>
          <p:nvPr/>
        </p:nvSpPr>
        <p:spPr>
          <a:xfrm>
            <a:off x="261061" y="5296824"/>
            <a:ext cx="8614902" cy="646331"/>
          </a:xfrm>
          <a:prstGeom prst="rect">
            <a:avLst/>
          </a:prstGeom>
          <a:noFill/>
        </p:spPr>
        <p:txBody>
          <a:bodyPr wrap="square" rtlCol="0">
            <a:spAutoFit/>
          </a:bodyPr>
          <a:lstStyle/>
          <a:p>
            <a:r>
              <a:rPr lang="fr-CA" dirty="0">
                <a:solidFill>
                  <a:schemeClr val="bg2"/>
                </a:solidFill>
                <a:latin typeface="Calibri" panose="020F0502020204030204" pitchFamily="34" charset="0"/>
                <a:cs typeface="Calibri" panose="020F0502020204030204" pitchFamily="34" charset="0"/>
              </a:rPr>
              <a:t>Se référer au site web de l’Ordre: les avis de radioprotection sont en évolution et peuvent donc être modifiés.</a:t>
            </a:r>
          </a:p>
        </p:txBody>
      </p:sp>
    </p:spTree>
    <p:extLst>
      <p:ext uri="{BB962C8B-B14F-4D97-AF65-F5344CB8AC3E}">
        <p14:creationId xmlns:p14="http://schemas.microsoft.com/office/powerpoint/2010/main" val="336078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9900"/>
                </a:solidFill>
                <a:latin typeface="Calibri" panose="020F0502020204030204" pitchFamily="34" charset="0"/>
                <a:cs typeface="Calibri" panose="020F0502020204030204" pitchFamily="34" charset="0"/>
              </a:rPr>
              <a:t>ALADA</a:t>
            </a:r>
          </a:p>
        </p:txBody>
      </p:sp>
      <p:sp>
        <p:nvSpPr>
          <p:cNvPr id="3" name="Espace réservé du contenu 2"/>
          <p:cNvSpPr>
            <a:spLocks noGrp="1"/>
          </p:cNvSpPr>
          <p:nvPr>
            <p:ph idx="1"/>
          </p:nvPr>
        </p:nvSpPr>
        <p:spPr/>
        <p:txBody>
          <a:bodyPr/>
          <a:lstStyle/>
          <a:p>
            <a:pPr marL="0" indent="0">
              <a:buNone/>
            </a:pPr>
            <a:r>
              <a:rPr lang="fr-CA" dirty="0">
                <a:solidFill>
                  <a:schemeClr val="bg2"/>
                </a:solidFill>
                <a:effectLst/>
                <a:latin typeface="Calibri" panose="020F0502020204030204" pitchFamily="34" charset="0"/>
                <a:cs typeface="Calibri" panose="020F0502020204030204" pitchFamily="34" charset="0"/>
              </a:rPr>
              <a:t>As </a:t>
            </a:r>
            <a:r>
              <a:rPr lang="fr-CA" dirty="0" err="1">
                <a:solidFill>
                  <a:schemeClr val="bg2"/>
                </a:solidFill>
                <a:effectLst/>
                <a:latin typeface="Calibri" panose="020F0502020204030204" pitchFamily="34" charset="0"/>
                <a:cs typeface="Calibri" panose="020F0502020204030204" pitchFamily="34" charset="0"/>
              </a:rPr>
              <a:t>Low</a:t>
            </a:r>
            <a:r>
              <a:rPr lang="fr-CA" dirty="0">
                <a:solidFill>
                  <a:schemeClr val="bg2"/>
                </a:solidFill>
                <a:effectLst/>
                <a:latin typeface="Calibri" panose="020F0502020204030204" pitchFamily="34" charset="0"/>
                <a:cs typeface="Calibri" panose="020F0502020204030204" pitchFamily="34" charset="0"/>
              </a:rPr>
              <a:t> As </a:t>
            </a:r>
            <a:r>
              <a:rPr lang="fr-CA" dirty="0" err="1">
                <a:solidFill>
                  <a:schemeClr val="bg2"/>
                </a:solidFill>
                <a:effectLst/>
                <a:latin typeface="Calibri" panose="020F0502020204030204" pitchFamily="34" charset="0"/>
                <a:cs typeface="Calibri" panose="020F0502020204030204" pitchFamily="34" charset="0"/>
              </a:rPr>
              <a:t>Diagnostically</a:t>
            </a:r>
            <a:r>
              <a:rPr lang="fr-CA" dirty="0">
                <a:solidFill>
                  <a:schemeClr val="bg2"/>
                </a:solidFill>
                <a:effectLst/>
                <a:latin typeface="Calibri" panose="020F0502020204030204" pitchFamily="34" charset="0"/>
                <a:cs typeface="Calibri" panose="020F0502020204030204" pitchFamily="34" charset="0"/>
              </a:rPr>
              <a:t> Acceptable</a:t>
            </a:r>
          </a:p>
        </p:txBody>
      </p:sp>
      <p:sp>
        <p:nvSpPr>
          <p:cNvPr id="4" name="ZoneTexte 3"/>
          <p:cNvSpPr txBox="1"/>
          <p:nvPr/>
        </p:nvSpPr>
        <p:spPr>
          <a:xfrm>
            <a:off x="683568" y="2996952"/>
            <a:ext cx="7776864" cy="1323439"/>
          </a:xfrm>
          <a:prstGeom prst="rect">
            <a:avLst/>
          </a:prstGeom>
          <a:noFill/>
        </p:spPr>
        <p:txBody>
          <a:bodyPr wrap="square" rtlCol="0">
            <a:spAutoFit/>
          </a:bodyPr>
          <a:lstStyle/>
          <a:p>
            <a:pPr algn="ctr"/>
            <a:r>
              <a:rPr lang="fr-CA" sz="4000" b="1" dirty="0">
                <a:solidFill>
                  <a:schemeClr val="bg1"/>
                </a:solidFill>
                <a:latin typeface="Calibri" panose="020F0502020204030204" pitchFamily="34" charset="0"/>
                <a:cs typeface="Calibri" panose="020F0502020204030204" pitchFamily="34" charset="0"/>
              </a:rPr>
              <a:t>Minimiser l’exposition sans nuire à la qualité diagnostique de l’image.</a:t>
            </a:r>
            <a:r>
              <a:rPr lang="fr-CA" sz="4000" b="1" dirty="0"/>
              <a:t>.</a:t>
            </a:r>
          </a:p>
        </p:txBody>
      </p:sp>
    </p:spTree>
    <p:extLst>
      <p:ext uri="{BB962C8B-B14F-4D97-AF65-F5344CB8AC3E}">
        <p14:creationId xmlns:p14="http://schemas.microsoft.com/office/powerpoint/2010/main" val="64874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956098-1FE0-4D38-811A-8E7B8A7BA39B}"/>
              </a:ext>
            </a:extLst>
          </p:cNvPr>
          <p:cNvSpPr>
            <a:spLocks noGrp="1"/>
          </p:cNvSpPr>
          <p:nvPr>
            <p:ph type="title"/>
          </p:nvPr>
        </p:nvSpPr>
        <p:spPr/>
        <p:txBody>
          <a:bodyPr/>
          <a:lstStyle/>
          <a:p>
            <a:r>
              <a:rPr lang="fr-CA" dirty="0">
                <a:solidFill>
                  <a:srgbClr val="009900"/>
                </a:solidFill>
                <a:latin typeface="Calibri" panose="020F0502020204030204" pitchFamily="34" charset="0"/>
                <a:cs typeface="Calibri" panose="020F0502020204030204" pitchFamily="34" charset="0"/>
              </a:rPr>
              <a:t>Principes généraux</a:t>
            </a:r>
          </a:p>
        </p:txBody>
      </p:sp>
      <p:sp>
        <p:nvSpPr>
          <p:cNvPr id="3" name="Espace réservé du contenu 2">
            <a:extLst>
              <a:ext uri="{FF2B5EF4-FFF2-40B4-BE49-F238E27FC236}">
                <a16:creationId xmlns:a16="http://schemas.microsoft.com/office/drawing/2014/main" id="{78E37FF9-1116-4C83-BCCA-FADCF5A3D3EC}"/>
              </a:ext>
            </a:extLst>
          </p:cNvPr>
          <p:cNvSpPr>
            <a:spLocks noGrp="1"/>
          </p:cNvSpPr>
          <p:nvPr>
            <p:ph idx="1"/>
          </p:nvPr>
        </p:nvSpPr>
        <p:spPr/>
        <p:txBody>
          <a:bodyPr/>
          <a:lstStyle/>
          <a:p>
            <a:r>
              <a:rPr lang="fr-CA" sz="4000" dirty="0">
                <a:solidFill>
                  <a:schemeClr val="bg2"/>
                </a:solidFill>
                <a:effectLst/>
                <a:latin typeface="Calibri" panose="020F0502020204030204" pitchFamily="34" charset="0"/>
                <a:cs typeface="Calibri" panose="020F0502020204030204" pitchFamily="34" charset="0"/>
              </a:rPr>
              <a:t>Temps</a:t>
            </a:r>
          </a:p>
          <a:p>
            <a:r>
              <a:rPr lang="fr-CA" sz="4000" dirty="0">
                <a:solidFill>
                  <a:schemeClr val="bg2"/>
                </a:solidFill>
                <a:effectLst/>
                <a:latin typeface="Calibri" panose="020F0502020204030204" pitchFamily="34" charset="0"/>
                <a:cs typeface="Calibri" panose="020F0502020204030204" pitchFamily="34" charset="0"/>
              </a:rPr>
              <a:t>Distance</a:t>
            </a:r>
          </a:p>
          <a:p>
            <a:r>
              <a:rPr lang="fr-CA" sz="4000" dirty="0">
                <a:solidFill>
                  <a:schemeClr val="bg2"/>
                </a:solidFill>
                <a:effectLst/>
                <a:latin typeface="Calibri" panose="020F0502020204030204" pitchFamily="34" charset="0"/>
                <a:cs typeface="Calibri" panose="020F0502020204030204" pitchFamily="34" charset="0"/>
              </a:rPr>
              <a:t>Barrières de protection</a:t>
            </a:r>
          </a:p>
        </p:txBody>
      </p:sp>
    </p:spTree>
    <p:extLst>
      <p:ext uri="{BB962C8B-B14F-4D97-AF65-F5344CB8AC3E}">
        <p14:creationId xmlns:p14="http://schemas.microsoft.com/office/powerpoint/2010/main" val="408324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02B720-6C1D-4CA0-8125-0FA03CD2588A}"/>
              </a:ext>
            </a:extLst>
          </p:cNvPr>
          <p:cNvSpPr>
            <a:spLocks noGrp="1"/>
          </p:cNvSpPr>
          <p:nvPr>
            <p:ph type="title"/>
          </p:nvPr>
        </p:nvSpPr>
        <p:spPr/>
        <p:txBody>
          <a:bodyPr/>
          <a:lstStyle/>
          <a:p>
            <a:r>
              <a:rPr lang="fr-CA" dirty="0">
                <a:solidFill>
                  <a:srgbClr val="009900"/>
                </a:solidFill>
                <a:latin typeface="Calibri" panose="020F0502020204030204" pitchFamily="34" charset="0"/>
                <a:cs typeface="Calibri" panose="020F0502020204030204" pitchFamily="34" charset="0"/>
              </a:rPr>
              <a:t>Temps</a:t>
            </a:r>
          </a:p>
        </p:txBody>
      </p:sp>
      <p:sp>
        <p:nvSpPr>
          <p:cNvPr id="3" name="Espace réservé du contenu 2">
            <a:extLst>
              <a:ext uri="{FF2B5EF4-FFF2-40B4-BE49-F238E27FC236}">
                <a16:creationId xmlns:a16="http://schemas.microsoft.com/office/drawing/2014/main" id="{7B1B936B-E349-4F7A-904A-3BCC3D04212A}"/>
              </a:ext>
            </a:extLst>
          </p:cNvPr>
          <p:cNvSpPr>
            <a:spLocks noGrp="1"/>
          </p:cNvSpPr>
          <p:nvPr>
            <p:ph idx="1"/>
          </p:nvPr>
        </p:nvSpPr>
        <p:spPr>
          <a:xfrm>
            <a:off x="457200" y="1628800"/>
            <a:ext cx="8229600" cy="4525963"/>
          </a:xfrm>
        </p:spPr>
        <p:txBody>
          <a:bodyPr/>
          <a:lstStyle/>
          <a:p>
            <a:r>
              <a:rPr lang="fr-CA" sz="2800" dirty="0">
                <a:solidFill>
                  <a:schemeClr val="bg2"/>
                </a:solidFill>
                <a:effectLst/>
                <a:latin typeface="Calibri" panose="020F0502020204030204" pitchFamily="34" charset="0"/>
                <a:cs typeface="Calibri" panose="020F0502020204030204" pitchFamily="34" charset="0"/>
              </a:rPr>
              <a:t>Patient:</a:t>
            </a:r>
          </a:p>
          <a:p>
            <a:pPr lvl="1"/>
            <a:r>
              <a:rPr lang="fr-CA" sz="2400" dirty="0">
                <a:solidFill>
                  <a:schemeClr val="bg2"/>
                </a:solidFill>
                <a:effectLst/>
                <a:latin typeface="Calibri" panose="020F0502020204030204" pitchFamily="34" charset="0"/>
                <a:cs typeface="Calibri" panose="020F0502020204030204" pitchFamily="34" charset="0"/>
              </a:rPr>
              <a:t>Utilisation d’un temps d’exposition court</a:t>
            </a:r>
          </a:p>
          <a:p>
            <a:pPr marL="722313" lvl="2" indent="0">
              <a:buNone/>
            </a:pPr>
            <a:r>
              <a:rPr lang="fr-CA" sz="2200" dirty="0">
                <a:solidFill>
                  <a:schemeClr val="bg2"/>
                </a:solidFill>
                <a:effectLst/>
                <a:latin typeface="Calibri" panose="020F0502020204030204" pitchFamily="34" charset="0"/>
                <a:cs typeface="Calibri" panose="020F0502020204030204" pitchFamily="34" charset="0"/>
              </a:rPr>
              <a:t>Peut avoir des effets bénéfiques sur l’image radiologique, car plus le temps d’exposition est court, moins on a de possibilités que le patient bouge et que l’image soit influencée par le flou de mouvement involontaire provenant des organes (ex. : battements cardiaques, péristaltisme intestinal) ou de la circulation sanguine.</a:t>
            </a:r>
          </a:p>
          <a:p>
            <a:r>
              <a:rPr lang="fr-CA" sz="2800" dirty="0">
                <a:solidFill>
                  <a:schemeClr val="bg2"/>
                </a:solidFill>
                <a:effectLst/>
                <a:latin typeface="Calibri" panose="020F0502020204030204" pitchFamily="34" charset="0"/>
                <a:cs typeface="Calibri" panose="020F0502020204030204" pitchFamily="34" charset="0"/>
              </a:rPr>
              <a:t>Technologue</a:t>
            </a:r>
          </a:p>
          <a:p>
            <a:pPr lvl="1"/>
            <a:r>
              <a:rPr lang="fr-CA" sz="2200" dirty="0">
                <a:solidFill>
                  <a:schemeClr val="bg2"/>
                </a:solidFill>
                <a:effectLst/>
                <a:latin typeface="Calibri" panose="020F0502020204030204" pitchFamily="34" charset="0"/>
                <a:cs typeface="Calibri" panose="020F0502020204030204" pitchFamily="34" charset="0"/>
              </a:rPr>
              <a:t>S’assurer d’une présence de durée minimale dans la salle d’examen lors de l’exposition aux rayons X (ex. examens de scopie).</a:t>
            </a:r>
          </a:p>
        </p:txBody>
      </p:sp>
    </p:spTree>
    <p:extLst>
      <p:ext uri="{BB962C8B-B14F-4D97-AF65-F5344CB8AC3E}">
        <p14:creationId xmlns:p14="http://schemas.microsoft.com/office/powerpoint/2010/main" val="3768373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60E516-1726-411E-A76B-AA76A98C302E}"/>
              </a:ext>
            </a:extLst>
          </p:cNvPr>
          <p:cNvSpPr>
            <a:spLocks noGrp="1"/>
          </p:cNvSpPr>
          <p:nvPr>
            <p:ph type="title"/>
          </p:nvPr>
        </p:nvSpPr>
        <p:spPr/>
        <p:txBody>
          <a:bodyPr/>
          <a:lstStyle/>
          <a:p>
            <a:r>
              <a:rPr lang="fr-CA" dirty="0">
                <a:solidFill>
                  <a:srgbClr val="009900"/>
                </a:solidFill>
                <a:latin typeface="Calibri" panose="020F0502020204030204" pitchFamily="34" charset="0"/>
                <a:cs typeface="Calibri" panose="020F0502020204030204" pitchFamily="34" charset="0"/>
              </a:rPr>
              <a:t>Distance</a:t>
            </a:r>
          </a:p>
        </p:txBody>
      </p:sp>
      <p:sp>
        <p:nvSpPr>
          <p:cNvPr id="3" name="Espace réservé du contenu 2">
            <a:extLst>
              <a:ext uri="{FF2B5EF4-FFF2-40B4-BE49-F238E27FC236}">
                <a16:creationId xmlns:a16="http://schemas.microsoft.com/office/drawing/2014/main" id="{F271533C-2A32-47C5-B834-2A6ECF72492D}"/>
              </a:ext>
            </a:extLst>
          </p:cNvPr>
          <p:cNvSpPr>
            <a:spLocks noGrp="1"/>
          </p:cNvSpPr>
          <p:nvPr>
            <p:ph idx="1"/>
          </p:nvPr>
        </p:nvSpPr>
        <p:spPr/>
        <p:txBody>
          <a:bodyPr/>
          <a:lstStyle/>
          <a:p>
            <a:r>
              <a:rPr lang="fr-CA" sz="2800" dirty="0">
                <a:solidFill>
                  <a:schemeClr val="bg2"/>
                </a:solidFill>
                <a:effectLst/>
                <a:latin typeface="Calibri" panose="020F0502020204030204" pitchFamily="34" charset="0"/>
                <a:cs typeface="Calibri" panose="020F0502020204030204" pitchFamily="34" charset="0"/>
              </a:rPr>
              <a:t>Distance entre le tube à rayons X et le patient.</a:t>
            </a:r>
          </a:p>
          <a:p>
            <a:r>
              <a:rPr lang="fr-CA" sz="2800" dirty="0">
                <a:solidFill>
                  <a:schemeClr val="bg2"/>
                </a:solidFill>
                <a:effectLst/>
                <a:latin typeface="Calibri" panose="020F0502020204030204" pitchFamily="34" charset="0"/>
                <a:cs typeface="Calibri" panose="020F0502020204030204" pitchFamily="34" charset="0"/>
              </a:rPr>
              <a:t>Distance entre le patient et les intervenants dans la salle d’examen.</a:t>
            </a:r>
          </a:p>
          <a:p>
            <a:r>
              <a:rPr lang="fr-CA" sz="2800" dirty="0">
                <a:solidFill>
                  <a:schemeClr val="bg2"/>
                </a:solidFill>
                <a:effectLst/>
                <a:latin typeface="Calibri" panose="020F0502020204030204" pitchFamily="34" charset="0"/>
                <a:cs typeface="Calibri" panose="020F0502020204030204" pitchFamily="34" charset="0"/>
              </a:rPr>
              <a:t>Intensité varie selon l’inverse du carré de la distance</a:t>
            </a:r>
          </a:p>
        </p:txBody>
      </p:sp>
      <p:graphicFrame>
        <p:nvGraphicFramePr>
          <p:cNvPr id="5" name="Objet 4">
            <a:extLst>
              <a:ext uri="{FF2B5EF4-FFF2-40B4-BE49-F238E27FC236}">
                <a16:creationId xmlns:a16="http://schemas.microsoft.com/office/drawing/2014/main" id="{67830ED1-10AA-4228-9FA2-6D157FEE0A80}"/>
              </a:ext>
            </a:extLst>
          </p:cNvPr>
          <p:cNvGraphicFramePr>
            <a:graphicFrameLocks noChangeAspect="1"/>
          </p:cNvGraphicFramePr>
          <p:nvPr>
            <p:extLst>
              <p:ext uri="{D42A27DB-BD31-4B8C-83A1-F6EECF244321}">
                <p14:modId xmlns:p14="http://schemas.microsoft.com/office/powerpoint/2010/main" val="2288918334"/>
              </p:ext>
            </p:extLst>
          </p:nvPr>
        </p:nvGraphicFramePr>
        <p:xfrm>
          <a:off x="3371850" y="4084638"/>
          <a:ext cx="2398713" cy="1393825"/>
        </p:xfrm>
        <a:graphic>
          <a:graphicData uri="http://schemas.openxmlformats.org/presentationml/2006/ole">
            <mc:AlternateContent xmlns:mc="http://schemas.openxmlformats.org/markup-compatibility/2006">
              <mc:Choice xmlns:v="urn:schemas-microsoft-com:vml" Requires="v">
                <p:oleObj spid="_x0000_s1036" name="Équation" r:id="rId3" imgW="799920" imgH="457200" progId="Equation.3">
                  <p:embed/>
                </p:oleObj>
              </mc:Choice>
              <mc:Fallback>
                <p:oleObj name="Équation" r:id="rId3" imgW="799920" imgH="457200" progId="Equation.3">
                  <p:embed/>
                  <p:pic>
                    <p:nvPicPr>
                      <p:cNvPr id="10" name="Objet 9"/>
                      <p:cNvPicPr>
                        <a:picLocks noChangeAspect="1" noChangeArrowheads="1"/>
                      </p:cNvPicPr>
                      <p:nvPr/>
                    </p:nvPicPr>
                    <p:blipFill>
                      <a:blip r:embed="rId4"/>
                      <a:srcRect/>
                      <a:stretch>
                        <a:fillRect/>
                      </a:stretch>
                    </p:blipFill>
                    <p:spPr bwMode="auto">
                      <a:xfrm>
                        <a:off x="3371850" y="4084638"/>
                        <a:ext cx="2398713" cy="1393825"/>
                      </a:xfrm>
                      <a:prstGeom prst="rect">
                        <a:avLst/>
                      </a:prstGeom>
                      <a:noFill/>
                    </p:spPr>
                  </p:pic>
                </p:oleObj>
              </mc:Fallback>
            </mc:AlternateContent>
          </a:graphicData>
        </a:graphic>
      </p:graphicFrame>
    </p:spTree>
    <p:extLst>
      <p:ext uri="{BB962C8B-B14F-4D97-AF65-F5344CB8AC3E}">
        <p14:creationId xmlns:p14="http://schemas.microsoft.com/office/powerpoint/2010/main" val="67923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C88FC4-2F03-4DB7-A1E4-1AD92F2407A8}"/>
              </a:ext>
            </a:extLst>
          </p:cNvPr>
          <p:cNvSpPr>
            <a:spLocks noGrp="1"/>
          </p:cNvSpPr>
          <p:nvPr>
            <p:ph type="title"/>
          </p:nvPr>
        </p:nvSpPr>
        <p:spPr/>
        <p:txBody>
          <a:bodyPr/>
          <a:lstStyle/>
          <a:p>
            <a:r>
              <a:rPr lang="fr-CA" dirty="0">
                <a:solidFill>
                  <a:srgbClr val="009900"/>
                </a:solidFill>
                <a:latin typeface="Calibri" panose="020F0502020204030204" pitchFamily="34" charset="0"/>
                <a:cs typeface="Calibri" panose="020F0502020204030204" pitchFamily="34" charset="0"/>
              </a:rPr>
              <a:t>Barrières de protection</a:t>
            </a:r>
          </a:p>
        </p:txBody>
      </p:sp>
      <p:sp>
        <p:nvSpPr>
          <p:cNvPr id="3" name="Espace réservé du contenu 2">
            <a:extLst>
              <a:ext uri="{FF2B5EF4-FFF2-40B4-BE49-F238E27FC236}">
                <a16:creationId xmlns:a16="http://schemas.microsoft.com/office/drawing/2014/main" id="{7EE52EF9-5D55-4AFD-81D6-1EE0D8C78437}"/>
              </a:ext>
            </a:extLst>
          </p:cNvPr>
          <p:cNvSpPr>
            <a:spLocks noGrp="1"/>
          </p:cNvSpPr>
          <p:nvPr>
            <p:ph idx="1"/>
          </p:nvPr>
        </p:nvSpPr>
        <p:spPr/>
        <p:txBody>
          <a:bodyPr/>
          <a:lstStyle/>
          <a:p>
            <a:r>
              <a:rPr lang="fr-CA" sz="2800" dirty="0">
                <a:solidFill>
                  <a:schemeClr val="bg2"/>
                </a:solidFill>
                <a:effectLst/>
                <a:latin typeface="Calibri" panose="020F0502020204030204" pitchFamily="34" charset="0"/>
                <a:cs typeface="Calibri" panose="020F0502020204030204" pitchFamily="34" charset="0"/>
              </a:rPr>
              <a:t>Absorbent les rayons X (Pb ou </a:t>
            </a:r>
            <a:r>
              <a:rPr lang="fr-CA" sz="2800" dirty="0" err="1">
                <a:solidFill>
                  <a:schemeClr val="bg2"/>
                </a:solidFill>
                <a:effectLst/>
                <a:latin typeface="Calibri" panose="020F0502020204030204" pitchFamily="34" charset="0"/>
                <a:cs typeface="Calibri" panose="020F0502020204030204" pitchFamily="34" charset="0"/>
              </a:rPr>
              <a:t>éq</a:t>
            </a:r>
            <a:r>
              <a:rPr lang="fr-CA" sz="2800" dirty="0">
                <a:solidFill>
                  <a:schemeClr val="bg2"/>
                </a:solidFill>
                <a:effectLst/>
                <a:latin typeface="Calibri" panose="020F0502020204030204" pitchFamily="34" charset="0"/>
                <a:cs typeface="Calibri" panose="020F0502020204030204" pitchFamily="34" charset="0"/>
              </a:rPr>
              <a:t>. pb)</a:t>
            </a:r>
          </a:p>
          <a:p>
            <a:pPr lvl="1"/>
            <a:r>
              <a:rPr lang="fr-CA" sz="2400" dirty="0">
                <a:solidFill>
                  <a:schemeClr val="bg2"/>
                </a:solidFill>
                <a:effectLst/>
                <a:latin typeface="Calibri" panose="020F0502020204030204" pitchFamily="34" charset="0"/>
                <a:cs typeface="Calibri" panose="020F0502020204030204" pitchFamily="34" charset="0"/>
              </a:rPr>
              <a:t>Écrans, murs, portes, etc.</a:t>
            </a:r>
          </a:p>
          <a:p>
            <a:pPr lvl="1"/>
            <a:r>
              <a:rPr lang="fr-CA" sz="2400" dirty="0">
                <a:solidFill>
                  <a:schemeClr val="bg2"/>
                </a:solidFill>
                <a:effectLst/>
                <a:latin typeface="Calibri" panose="020F0502020204030204" pitchFamily="34" charset="0"/>
                <a:cs typeface="Calibri" panose="020F0502020204030204" pitchFamily="34" charset="0"/>
              </a:rPr>
              <a:t>Tabliers</a:t>
            </a:r>
          </a:p>
          <a:p>
            <a:pPr lvl="1"/>
            <a:r>
              <a:rPr lang="fr-CA" sz="2400" dirty="0">
                <a:solidFill>
                  <a:schemeClr val="bg2"/>
                </a:solidFill>
                <a:effectLst/>
                <a:latin typeface="Calibri" panose="020F0502020204030204" pitchFamily="34" charset="0"/>
                <a:cs typeface="Calibri" panose="020F0502020204030204" pitchFamily="34" charset="0"/>
              </a:rPr>
              <a:t>Gants</a:t>
            </a:r>
          </a:p>
          <a:p>
            <a:pPr lvl="1"/>
            <a:r>
              <a:rPr lang="fr-CA" sz="2400" dirty="0">
                <a:solidFill>
                  <a:schemeClr val="bg2"/>
                </a:solidFill>
                <a:effectLst/>
                <a:latin typeface="Calibri" panose="020F0502020204030204" pitchFamily="34" charset="0"/>
                <a:cs typeface="Calibri" panose="020F0502020204030204" pitchFamily="34" charset="0"/>
              </a:rPr>
              <a:t>Lunettes</a:t>
            </a:r>
          </a:p>
          <a:p>
            <a:pPr lvl="1"/>
            <a:r>
              <a:rPr lang="fr-CA" sz="2400" dirty="0">
                <a:solidFill>
                  <a:schemeClr val="bg2"/>
                </a:solidFill>
                <a:effectLst/>
                <a:latin typeface="Calibri" panose="020F0502020204030204" pitchFamily="34" charset="0"/>
                <a:cs typeface="Calibri" panose="020F0502020204030204" pitchFamily="34" charset="0"/>
              </a:rPr>
              <a:t>Caches</a:t>
            </a:r>
          </a:p>
        </p:txBody>
      </p:sp>
      <p:pic>
        <p:nvPicPr>
          <p:cNvPr id="4" name="Picture 5" descr="1-s2">
            <a:extLst>
              <a:ext uri="{FF2B5EF4-FFF2-40B4-BE49-F238E27FC236}">
                <a16:creationId xmlns:a16="http://schemas.microsoft.com/office/drawing/2014/main" id="{3CEF8731-7F23-4832-A005-9ACFA79063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2562" y="2264908"/>
            <a:ext cx="3600400" cy="277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oneTexte 4">
            <a:extLst>
              <a:ext uri="{FF2B5EF4-FFF2-40B4-BE49-F238E27FC236}">
                <a16:creationId xmlns:a16="http://schemas.microsoft.com/office/drawing/2014/main" id="{965335B4-9CBB-4DC2-947A-0DDC688D8003}"/>
              </a:ext>
            </a:extLst>
          </p:cNvPr>
          <p:cNvSpPr txBox="1"/>
          <p:nvPr/>
        </p:nvSpPr>
        <p:spPr>
          <a:xfrm>
            <a:off x="5336305" y="4576660"/>
            <a:ext cx="3384376" cy="461665"/>
          </a:xfrm>
          <a:prstGeom prst="rect">
            <a:avLst/>
          </a:prstGeom>
          <a:noFill/>
        </p:spPr>
        <p:txBody>
          <a:bodyPr wrap="square" rtlCol="0">
            <a:spAutoFit/>
          </a:bodyPr>
          <a:lstStyle/>
          <a:p>
            <a:r>
              <a:rPr lang="fr-CA" sz="2400" dirty="0">
                <a:solidFill>
                  <a:schemeClr val="bg2"/>
                </a:solidFill>
                <a:latin typeface="Calibri Light" panose="020F0302020204030204" pitchFamily="34" charset="0"/>
                <a:cs typeface="Calibri Light" panose="020F0302020204030204" pitchFamily="34" charset="0"/>
              </a:rPr>
              <a:t>Salle d’angiographie</a:t>
            </a:r>
          </a:p>
        </p:txBody>
      </p:sp>
      <p:pic>
        <p:nvPicPr>
          <p:cNvPr id="6" name="Image 5">
            <a:extLst>
              <a:ext uri="{FF2B5EF4-FFF2-40B4-BE49-F238E27FC236}">
                <a16:creationId xmlns:a16="http://schemas.microsoft.com/office/drawing/2014/main" id="{52A922EE-04CA-4D01-8434-C21FC7CB7D8C}"/>
              </a:ext>
            </a:extLst>
          </p:cNvPr>
          <p:cNvPicPr>
            <a:picLocks noChangeAspect="1"/>
          </p:cNvPicPr>
          <p:nvPr/>
        </p:nvPicPr>
        <p:blipFill>
          <a:blip r:embed="rId3"/>
          <a:stretch>
            <a:fillRect/>
          </a:stretch>
        </p:blipFill>
        <p:spPr>
          <a:xfrm>
            <a:off x="3133417" y="4509120"/>
            <a:ext cx="1524213" cy="1829055"/>
          </a:xfrm>
          <a:prstGeom prst="rect">
            <a:avLst/>
          </a:prstGeom>
        </p:spPr>
      </p:pic>
      <p:pic>
        <p:nvPicPr>
          <p:cNvPr id="7" name="Image 6">
            <a:extLst>
              <a:ext uri="{FF2B5EF4-FFF2-40B4-BE49-F238E27FC236}">
                <a16:creationId xmlns:a16="http://schemas.microsoft.com/office/drawing/2014/main" id="{C4BE6A12-09F9-4148-BC2A-3C017DAFB607}"/>
              </a:ext>
            </a:extLst>
          </p:cNvPr>
          <p:cNvPicPr>
            <a:picLocks noChangeAspect="1"/>
          </p:cNvPicPr>
          <p:nvPr/>
        </p:nvPicPr>
        <p:blipFill>
          <a:blip r:embed="rId4"/>
          <a:stretch>
            <a:fillRect/>
          </a:stretch>
        </p:blipFill>
        <p:spPr>
          <a:xfrm>
            <a:off x="1003947" y="4437112"/>
            <a:ext cx="1533739" cy="2019582"/>
          </a:xfrm>
          <a:prstGeom prst="rect">
            <a:avLst/>
          </a:prstGeom>
        </p:spPr>
      </p:pic>
      <p:pic>
        <p:nvPicPr>
          <p:cNvPr id="8" name="Image 7">
            <a:extLst>
              <a:ext uri="{FF2B5EF4-FFF2-40B4-BE49-F238E27FC236}">
                <a16:creationId xmlns:a16="http://schemas.microsoft.com/office/drawing/2014/main" id="{404A5417-31DD-458F-AF52-0A80FAD37036}"/>
              </a:ext>
            </a:extLst>
          </p:cNvPr>
          <p:cNvPicPr>
            <a:picLocks noChangeAspect="1"/>
          </p:cNvPicPr>
          <p:nvPr/>
        </p:nvPicPr>
        <p:blipFill>
          <a:blip r:embed="rId5"/>
          <a:stretch>
            <a:fillRect/>
          </a:stretch>
        </p:blipFill>
        <p:spPr>
          <a:xfrm>
            <a:off x="2681111" y="2841879"/>
            <a:ext cx="2257740" cy="1619476"/>
          </a:xfrm>
          <a:prstGeom prst="rect">
            <a:avLst/>
          </a:prstGeom>
        </p:spPr>
      </p:pic>
      <p:sp>
        <p:nvSpPr>
          <p:cNvPr id="9" name="Rectangle 8">
            <a:extLst>
              <a:ext uri="{FF2B5EF4-FFF2-40B4-BE49-F238E27FC236}">
                <a16:creationId xmlns:a16="http://schemas.microsoft.com/office/drawing/2014/main" id="{EA91AE5A-A759-4C91-ACE8-0AB8348AF20D}"/>
              </a:ext>
            </a:extLst>
          </p:cNvPr>
          <p:cNvSpPr/>
          <p:nvPr/>
        </p:nvSpPr>
        <p:spPr>
          <a:xfrm>
            <a:off x="936099" y="6452441"/>
            <a:ext cx="3137397" cy="369332"/>
          </a:xfrm>
          <a:prstGeom prst="rect">
            <a:avLst/>
          </a:prstGeom>
        </p:spPr>
        <p:txBody>
          <a:bodyPr wrap="none">
            <a:spAutoFit/>
          </a:bodyPr>
          <a:lstStyle/>
          <a:p>
            <a:r>
              <a:rPr lang="fr-CA" dirty="0">
                <a:solidFill>
                  <a:schemeClr val="bg2"/>
                </a:solidFill>
                <a:latin typeface="Calibri" panose="020F0502020204030204" pitchFamily="34" charset="0"/>
                <a:cs typeface="Calibri" panose="020F0502020204030204" pitchFamily="34" charset="0"/>
              </a:rPr>
              <a:t>https://www.xenolitexray.com</a:t>
            </a:r>
            <a:r>
              <a:rPr lang="fr-CA" dirty="0"/>
              <a:t>/</a:t>
            </a:r>
          </a:p>
        </p:txBody>
      </p:sp>
    </p:spTree>
    <p:extLst>
      <p:ext uri="{BB962C8B-B14F-4D97-AF65-F5344CB8AC3E}">
        <p14:creationId xmlns:p14="http://schemas.microsoft.com/office/powerpoint/2010/main" val="119001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dirty="0">
                <a:solidFill>
                  <a:srgbClr val="00B050"/>
                </a:solidFill>
                <a:effectLst/>
              </a:rPr>
              <a:t>Utilisé en intervention</a:t>
            </a:r>
          </a:p>
        </p:txBody>
      </p:sp>
      <p:pic>
        <p:nvPicPr>
          <p:cNvPr id="24579"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473" t="7211" r="473" b="573"/>
          <a:stretch/>
        </p:blipFill>
        <p:spPr bwMode="auto">
          <a:xfrm>
            <a:off x="719138" y="1988840"/>
            <a:ext cx="7705725" cy="4604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 name="ZoneTexte 1"/>
          <p:cNvSpPr txBox="1"/>
          <p:nvPr/>
        </p:nvSpPr>
        <p:spPr>
          <a:xfrm>
            <a:off x="756246" y="4293096"/>
            <a:ext cx="3456384" cy="1107996"/>
          </a:xfrm>
          <a:prstGeom prst="rect">
            <a:avLst/>
          </a:prstGeom>
          <a:solidFill>
            <a:schemeClr val="tx1"/>
          </a:solidFill>
        </p:spPr>
        <p:txBody>
          <a:bodyPr wrap="square" rtlCol="0">
            <a:spAutoFit/>
          </a:bodyPr>
          <a:lstStyle/>
          <a:p>
            <a:r>
              <a:rPr lang="fr-CA" sz="2400" dirty="0">
                <a:solidFill>
                  <a:schemeClr val="bg2"/>
                </a:solidFill>
                <a:latin typeface="Calibri" panose="020F0502020204030204" pitchFamily="34" charset="0"/>
                <a:cs typeface="Calibri" panose="020F0502020204030204" pitchFamily="34" charset="0"/>
              </a:rPr>
              <a:t>Rideau suspendu à la table, 0,5 mm </a:t>
            </a:r>
            <a:r>
              <a:rPr lang="fr-CA" sz="2400" dirty="0" err="1">
                <a:solidFill>
                  <a:schemeClr val="bg2"/>
                </a:solidFill>
                <a:latin typeface="Calibri" panose="020F0502020204030204" pitchFamily="34" charset="0"/>
                <a:cs typeface="Calibri" panose="020F0502020204030204" pitchFamily="34" charset="0"/>
              </a:rPr>
              <a:t>Eq</a:t>
            </a:r>
            <a:r>
              <a:rPr lang="fr-CA" sz="2400" dirty="0">
                <a:solidFill>
                  <a:schemeClr val="bg2"/>
                </a:solidFill>
                <a:latin typeface="Calibri" panose="020F0502020204030204" pitchFamily="34" charset="0"/>
                <a:cs typeface="Calibri" panose="020F0502020204030204" pitchFamily="34" charset="0"/>
              </a:rPr>
              <a:t>. Pb.</a:t>
            </a:r>
          </a:p>
          <a:p>
            <a:endParaRPr lang="fr-CA" dirty="0">
              <a:solidFill>
                <a:schemeClr val="bg2"/>
              </a:solidFill>
              <a:latin typeface="Arial" panose="020B0604020202020204" pitchFamily="34" charset="0"/>
              <a:cs typeface="Arial" panose="020B0604020202020204" pitchFamily="34" charset="0"/>
            </a:endParaRPr>
          </a:p>
        </p:txBody>
      </p:sp>
      <p:sp>
        <p:nvSpPr>
          <p:cNvPr id="6" name="ZoneTexte 5"/>
          <p:cNvSpPr txBox="1"/>
          <p:nvPr/>
        </p:nvSpPr>
        <p:spPr>
          <a:xfrm>
            <a:off x="756246" y="2433077"/>
            <a:ext cx="3456384" cy="1846659"/>
          </a:xfrm>
          <a:prstGeom prst="rect">
            <a:avLst/>
          </a:prstGeom>
          <a:solidFill>
            <a:schemeClr val="tx1"/>
          </a:solidFill>
        </p:spPr>
        <p:txBody>
          <a:bodyPr wrap="square" rtlCol="0">
            <a:spAutoFit/>
          </a:bodyPr>
          <a:lstStyle/>
          <a:p>
            <a:r>
              <a:rPr lang="fr-CA" sz="2400" dirty="0">
                <a:solidFill>
                  <a:schemeClr val="bg2"/>
                </a:solidFill>
                <a:latin typeface="Calibri" panose="020F0502020204030204" pitchFamily="34" charset="0"/>
                <a:cs typeface="Calibri" panose="020F0502020204030204" pitchFamily="34" charset="0"/>
              </a:rPr>
              <a:t>Suspension plafonnière avec écran en acrylique plombé, 0,5 - 1,0 mm </a:t>
            </a:r>
            <a:r>
              <a:rPr lang="fr-CA" sz="2400" dirty="0" err="1">
                <a:solidFill>
                  <a:schemeClr val="bg2"/>
                </a:solidFill>
                <a:latin typeface="Calibri" panose="020F0502020204030204" pitchFamily="34" charset="0"/>
                <a:cs typeface="Calibri" panose="020F0502020204030204" pitchFamily="34" charset="0"/>
              </a:rPr>
              <a:t>Eq</a:t>
            </a:r>
            <a:r>
              <a:rPr lang="fr-CA" sz="2400" dirty="0">
                <a:solidFill>
                  <a:schemeClr val="bg2"/>
                </a:solidFill>
                <a:latin typeface="Calibri" panose="020F0502020204030204" pitchFamily="34" charset="0"/>
                <a:cs typeface="Calibri" panose="020F0502020204030204" pitchFamily="34" charset="0"/>
              </a:rPr>
              <a:t>. Pb.</a:t>
            </a:r>
          </a:p>
          <a:p>
            <a:endParaRPr lang="fr-CA"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7617888"/>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CA" dirty="0">
                <a:solidFill>
                  <a:srgbClr val="00B050"/>
                </a:solidFill>
                <a:latin typeface="Arial" panose="020B0604020202020204" pitchFamily="34" charset="0"/>
                <a:cs typeface="Arial" panose="020B0604020202020204" pitchFamily="34" charset="0"/>
              </a:rPr>
              <a:t>Tablier de protection</a:t>
            </a:r>
          </a:p>
        </p:txBody>
      </p:sp>
      <p:sp>
        <p:nvSpPr>
          <p:cNvPr id="3" name="Espace réservé du contenu 2"/>
          <p:cNvSpPr>
            <a:spLocks noGrp="1"/>
          </p:cNvSpPr>
          <p:nvPr>
            <p:ph idx="1"/>
          </p:nvPr>
        </p:nvSpPr>
        <p:spPr>
          <a:xfrm>
            <a:off x="457200" y="1600200"/>
            <a:ext cx="5410944" cy="4525963"/>
          </a:xfrm>
          <a:solidFill>
            <a:schemeClr val="tx1"/>
          </a:solidFill>
        </p:spPr>
        <p:txBody>
          <a:bodyPr/>
          <a:lstStyle/>
          <a:p>
            <a:pPr>
              <a:defRPr/>
            </a:pPr>
            <a:r>
              <a:rPr lang="fr-CA" dirty="0">
                <a:solidFill>
                  <a:schemeClr val="bg2"/>
                </a:solidFill>
                <a:effectLst/>
                <a:latin typeface="Arial" panose="020B0604020202020204" pitchFamily="34" charset="0"/>
                <a:cs typeface="Arial" panose="020B0604020202020204" pitchFamily="34" charset="0"/>
              </a:rPr>
              <a:t>Il existe 2 types de tablier</a:t>
            </a:r>
          </a:p>
          <a:p>
            <a:pPr lvl="1">
              <a:defRPr/>
            </a:pPr>
            <a:r>
              <a:rPr lang="fr-CA" dirty="0">
                <a:solidFill>
                  <a:schemeClr val="bg2"/>
                </a:solidFill>
                <a:effectLst/>
                <a:latin typeface="Arial" panose="020B0604020202020204" pitchFamily="34" charset="0"/>
                <a:cs typeface="Arial" panose="020B0604020202020204" pitchFamily="34" charset="0"/>
              </a:rPr>
              <a:t>Tablier plombé (lead).</a:t>
            </a:r>
          </a:p>
          <a:p>
            <a:pPr lvl="1">
              <a:defRPr/>
            </a:pPr>
            <a:r>
              <a:rPr lang="fr-CA" dirty="0">
                <a:solidFill>
                  <a:schemeClr val="bg2"/>
                </a:solidFill>
                <a:effectLst/>
                <a:latin typeface="Arial" panose="020B0604020202020204" pitchFamily="34" charset="0"/>
                <a:cs typeface="Arial" panose="020B0604020202020204" pitchFamily="34" charset="0"/>
              </a:rPr>
              <a:t>Tablier avec autres matières que le plomb ou un mélange de matière (un-lead, non-lead, </a:t>
            </a:r>
            <a:r>
              <a:rPr lang="fr-CA" dirty="0" err="1">
                <a:solidFill>
                  <a:schemeClr val="bg2"/>
                </a:solidFill>
                <a:effectLst/>
                <a:latin typeface="Arial" panose="020B0604020202020204" pitchFamily="34" charset="0"/>
                <a:cs typeface="Arial" panose="020B0604020202020204" pitchFamily="34" charset="0"/>
              </a:rPr>
              <a:t>lightweight</a:t>
            </a:r>
            <a:r>
              <a:rPr lang="fr-CA" dirty="0">
                <a:solidFill>
                  <a:schemeClr val="bg2"/>
                </a:solidFill>
                <a:effectLst/>
                <a:latin typeface="Arial" panose="020B0604020202020204" pitchFamily="34" charset="0"/>
                <a:cs typeface="Arial" panose="020B0604020202020204" pitchFamily="34" charset="0"/>
              </a:rPr>
              <a:t>).</a:t>
            </a:r>
          </a:p>
          <a:p>
            <a:pPr lvl="1">
              <a:defRPr/>
            </a:pPr>
            <a:r>
              <a:rPr lang="fr-CA" dirty="0">
                <a:solidFill>
                  <a:schemeClr val="bg2"/>
                </a:solidFill>
                <a:effectLst/>
                <a:latin typeface="Arial" panose="020B0604020202020204" pitchFamily="34" charset="0"/>
                <a:cs typeface="Arial" panose="020B0604020202020204" pitchFamily="34" charset="0"/>
              </a:rPr>
              <a:t>Ces derniers sont moins lourds et donc plus confortables. </a:t>
            </a:r>
          </a:p>
        </p:txBody>
      </p:sp>
      <p:pic>
        <p:nvPicPr>
          <p:cNvPr id="4" name="Image 3">
            <a:extLst>
              <a:ext uri="{FF2B5EF4-FFF2-40B4-BE49-F238E27FC236}">
                <a16:creationId xmlns:a16="http://schemas.microsoft.com/office/drawing/2014/main" id="{055656F7-F58D-4D4E-BF25-976510103944}"/>
              </a:ext>
            </a:extLst>
          </p:cNvPr>
          <p:cNvPicPr>
            <a:picLocks noChangeAspect="1"/>
          </p:cNvPicPr>
          <p:nvPr/>
        </p:nvPicPr>
        <p:blipFill>
          <a:blip r:embed="rId2"/>
          <a:stretch>
            <a:fillRect/>
          </a:stretch>
        </p:blipFill>
        <p:spPr>
          <a:xfrm>
            <a:off x="6012160" y="4360340"/>
            <a:ext cx="2865189" cy="2193107"/>
          </a:xfrm>
          <a:prstGeom prst="rect">
            <a:avLst/>
          </a:prstGeom>
        </p:spPr>
      </p:pic>
      <p:pic>
        <p:nvPicPr>
          <p:cNvPr id="5" name="Image 4">
            <a:extLst>
              <a:ext uri="{FF2B5EF4-FFF2-40B4-BE49-F238E27FC236}">
                <a16:creationId xmlns:a16="http://schemas.microsoft.com/office/drawing/2014/main" id="{34D7418E-B503-4D13-A59E-DDC85B71B407}"/>
              </a:ext>
            </a:extLst>
          </p:cNvPr>
          <p:cNvPicPr>
            <a:picLocks noChangeAspect="1"/>
          </p:cNvPicPr>
          <p:nvPr/>
        </p:nvPicPr>
        <p:blipFill>
          <a:blip r:embed="rId3"/>
          <a:stretch>
            <a:fillRect/>
          </a:stretch>
        </p:blipFill>
        <p:spPr>
          <a:xfrm>
            <a:off x="7234271" y="1268760"/>
            <a:ext cx="1524537" cy="2917144"/>
          </a:xfrm>
          <a:prstGeom prst="rect">
            <a:avLst/>
          </a:prstGeom>
        </p:spPr>
      </p:pic>
      <p:sp>
        <p:nvSpPr>
          <p:cNvPr id="6" name="Rectangle 5">
            <a:extLst>
              <a:ext uri="{FF2B5EF4-FFF2-40B4-BE49-F238E27FC236}">
                <a16:creationId xmlns:a16="http://schemas.microsoft.com/office/drawing/2014/main" id="{E17D1EDD-B812-495D-8516-DD24D283FA79}"/>
              </a:ext>
            </a:extLst>
          </p:cNvPr>
          <p:cNvSpPr/>
          <p:nvPr/>
        </p:nvSpPr>
        <p:spPr>
          <a:xfrm>
            <a:off x="5868144" y="6488668"/>
            <a:ext cx="3137397" cy="369332"/>
          </a:xfrm>
          <a:prstGeom prst="rect">
            <a:avLst/>
          </a:prstGeom>
        </p:spPr>
        <p:txBody>
          <a:bodyPr wrap="none">
            <a:spAutoFit/>
          </a:bodyPr>
          <a:lstStyle/>
          <a:p>
            <a:r>
              <a:rPr lang="fr-CA" dirty="0">
                <a:solidFill>
                  <a:schemeClr val="bg2"/>
                </a:solidFill>
                <a:latin typeface="Calibri" panose="020F0502020204030204" pitchFamily="34" charset="0"/>
                <a:cs typeface="Calibri" panose="020F0502020204030204" pitchFamily="34" charset="0"/>
              </a:rPr>
              <a:t>https://www.xenolitexray.com</a:t>
            </a:r>
            <a:r>
              <a:rPr lang="fr-CA" dirty="0"/>
              <a:t>/</a:t>
            </a:r>
          </a:p>
        </p:txBody>
      </p:sp>
    </p:spTree>
  </p:cSld>
  <p:clrMapOvr>
    <a:masterClrMapping/>
  </p:clrMapOvr>
</p:sld>
</file>

<file path=ppt/theme/theme1.xml><?xml version="1.0" encoding="utf-8"?>
<a:theme xmlns:a="http://schemas.openxmlformats.org/drawingml/2006/main" name="Ruisseau">
  <a:themeElements>
    <a:clrScheme name="Ruisseau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Ruisseau">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CA"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CA"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Ruisseau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Ruisseau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Ruisseau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Ruisseau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Ruisseau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Ruisseau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Ruisseau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Ruisseau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Ruisseau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9227</TotalTime>
  <Words>1017</Words>
  <Application>Microsoft Office PowerPoint</Application>
  <PresentationFormat>Affichage à l'écran (4:3)</PresentationFormat>
  <Paragraphs>101</Paragraphs>
  <Slides>20</Slides>
  <Notes>0</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29" baseType="lpstr">
      <vt:lpstr>Arial</vt:lpstr>
      <vt:lpstr>Arial</vt:lpstr>
      <vt:lpstr>Calibri</vt:lpstr>
      <vt:lpstr>Calibri Light</vt:lpstr>
      <vt:lpstr>Garamond</vt:lpstr>
      <vt:lpstr>Times New Roman</vt:lpstr>
      <vt:lpstr>Wingdings</vt:lpstr>
      <vt:lpstr>Ruisseau</vt:lpstr>
      <vt:lpstr>Équation</vt:lpstr>
      <vt:lpstr>La radioprotection</vt:lpstr>
      <vt:lpstr>La radioprotection Qu’est-ce que c’est?</vt:lpstr>
      <vt:lpstr>ALADA</vt:lpstr>
      <vt:lpstr>Principes généraux</vt:lpstr>
      <vt:lpstr>Temps</vt:lpstr>
      <vt:lpstr>Distance</vt:lpstr>
      <vt:lpstr>Barrières de protection</vt:lpstr>
      <vt:lpstr>Utilisé en intervention</vt:lpstr>
      <vt:lpstr>Tablier de protection</vt:lpstr>
      <vt:lpstr>Principes fondamentaux de radioprotection</vt:lpstr>
      <vt:lpstr>Justification</vt:lpstr>
      <vt:lpstr>Optimisation</vt:lpstr>
      <vt:lpstr>DFR et radioprotection</vt:lpstr>
      <vt:lpstr>DFR</vt:lpstr>
      <vt:lpstr>kVp (tension)</vt:lpstr>
      <vt:lpstr>Faire vider la vessie</vt:lpstr>
      <vt:lpstr>Présentation PowerPoint</vt:lpstr>
      <vt:lpstr>Avis de radioprotection</vt:lpstr>
      <vt:lpstr>Avis de radioprotection - objectif</vt:lpstr>
      <vt:lpstr>Avis de radioprotection</vt:lpstr>
    </vt:vector>
  </TitlesOfParts>
  <Company>Cégep de Rimouski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Pédagogie</dc:creator>
  <cp:lastModifiedBy>Karine Bouchard-Picard</cp:lastModifiedBy>
  <cp:revision>633</cp:revision>
  <dcterms:created xsi:type="dcterms:W3CDTF">2008-02-27T19:18:56Z</dcterms:created>
  <dcterms:modified xsi:type="dcterms:W3CDTF">2022-03-08T22:24:44Z</dcterms:modified>
</cp:coreProperties>
</file>