
<file path=[Content_Types].xml><?xml version="1.0" encoding="utf-8"?>
<Types xmlns="http://schemas.openxmlformats.org/package/2006/content-types">
  <Default Extension="bin" ContentType="application/vnd.openxmlformats-officedocument.oleObject"/>
  <Default Extension="png" ContentType="image/png"/>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Lst>
  <p:notesMasterIdLst>
    <p:notesMasterId r:id="rId22"/>
  </p:notesMasterIdLst>
  <p:sldIdLst>
    <p:sldId id="617" r:id="rId2"/>
    <p:sldId id="534" r:id="rId3"/>
    <p:sldId id="657" r:id="rId4"/>
    <p:sldId id="670" r:id="rId5"/>
    <p:sldId id="671" r:id="rId6"/>
    <p:sldId id="672" r:id="rId7"/>
    <p:sldId id="673" r:id="rId8"/>
    <p:sldId id="371" r:id="rId9"/>
    <p:sldId id="370" r:id="rId10"/>
    <p:sldId id="616" r:id="rId11"/>
    <p:sldId id="674" r:id="rId12"/>
    <p:sldId id="675" r:id="rId13"/>
    <p:sldId id="676" r:id="rId14"/>
    <p:sldId id="677" r:id="rId15"/>
    <p:sldId id="679" r:id="rId16"/>
    <p:sldId id="678" r:id="rId17"/>
    <p:sldId id="658" r:id="rId18"/>
    <p:sldId id="533" r:id="rId19"/>
    <p:sldId id="509" r:id="rId20"/>
    <p:sldId id="615" r:id="rId21"/>
  </p:sldIdLst>
  <p:sldSz cx="9144000" cy="6858000" type="screen4x3"/>
  <p:notesSz cx="6858000" cy="9144000"/>
  <p:defaultTextStyle>
    <a:defPPr>
      <a:defRPr lang="fr-CA"/>
    </a:defPPr>
    <a:lvl1pPr algn="l" rtl="0" eaLnBrk="0" fontAlgn="base" hangingPunct="0">
      <a:spcBef>
        <a:spcPct val="0"/>
      </a:spcBef>
      <a:spcAft>
        <a:spcPct val="0"/>
      </a:spcAft>
      <a:defRPr kern="1200">
        <a:solidFill>
          <a:schemeClr val="tx1"/>
        </a:solidFill>
        <a:latin typeface="Garamond" panose="02020404030301010803" pitchFamily="18" charset="0"/>
        <a:ea typeface="+mn-ea"/>
        <a:cs typeface="+mn-cs"/>
      </a:defRPr>
    </a:lvl1pPr>
    <a:lvl2pPr marL="457200" algn="l" rtl="0" eaLnBrk="0" fontAlgn="base" hangingPunct="0">
      <a:spcBef>
        <a:spcPct val="0"/>
      </a:spcBef>
      <a:spcAft>
        <a:spcPct val="0"/>
      </a:spcAft>
      <a:defRPr kern="1200">
        <a:solidFill>
          <a:schemeClr val="tx1"/>
        </a:solidFill>
        <a:latin typeface="Garamond" panose="02020404030301010803" pitchFamily="18" charset="0"/>
        <a:ea typeface="+mn-ea"/>
        <a:cs typeface="+mn-cs"/>
      </a:defRPr>
    </a:lvl2pPr>
    <a:lvl3pPr marL="914400" algn="l" rtl="0" eaLnBrk="0" fontAlgn="base" hangingPunct="0">
      <a:spcBef>
        <a:spcPct val="0"/>
      </a:spcBef>
      <a:spcAft>
        <a:spcPct val="0"/>
      </a:spcAft>
      <a:defRPr kern="1200">
        <a:solidFill>
          <a:schemeClr val="tx1"/>
        </a:solidFill>
        <a:latin typeface="Garamond" panose="02020404030301010803" pitchFamily="18" charset="0"/>
        <a:ea typeface="+mn-ea"/>
        <a:cs typeface="+mn-cs"/>
      </a:defRPr>
    </a:lvl3pPr>
    <a:lvl4pPr marL="1371600" algn="l" rtl="0" eaLnBrk="0" fontAlgn="base" hangingPunct="0">
      <a:spcBef>
        <a:spcPct val="0"/>
      </a:spcBef>
      <a:spcAft>
        <a:spcPct val="0"/>
      </a:spcAft>
      <a:defRPr kern="1200">
        <a:solidFill>
          <a:schemeClr val="tx1"/>
        </a:solidFill>
        <a:latin typeface="Garamond" panose="02020404030301010803" pitchFamily="18" charset="0"/>
        <a:ea typeface="+mn-ea"/>
        <a:cs typeface="+mn-cs"/>
      </a:defRPr>
    </a:lvl4pPr>
    <a:lvl5pPr marL="1828800" algn="l" rtl="0" eaLnBrk="0" fontAlgn="base" hangingPunct="0">
      <a:spcBef>
        <a:spcPct val="0"/>
      </a:spcBef>
      <a:spcAft>
        <a:spcPct val="0"/>
      </a:spcAft>
      <a:defRPr kern="1200">
        <a:solidFill>
          <a:schemeClr val="tx1"/>
        </a:solidFill>
        <a:latin typeface="Garamond" panose="02020404030301010803" pitchFamily="18" charset="0"/>
        <a:ea typeface="+mn-ea"/>
        <a:cs typeface="+mn-cs"/>
      </a:defRPr>
    </a:lvl5pPr>
    <a:lvl6pPr marL="2286000" algn="l" defTabSz="914400" rtl="0" eaLnBrk="1" latinLnBrk="0" hangingPunct="1">
      <a:defRPr kern="1200">
        <a:solidFill>
          <a:schemeClr val="tx1"/>
        </a:solidFill>
        <a:latin typeface="Garamond" panose="02020404030301010803" pitchFamily="18" charset="0"/>
        <a:ea typeface="+mn-ea"/>
        <a:cs typeface="+mn-cs"/>
      </a:defRPr>
    </a:lvl6pPr>
    <a:lvl7pPr marL="2743200" algn="l" defTabSz="914400" rtl="0" eaLnBrk="1" latinLnBrk="0" hangingPunct="1">
      <a:defRPr kern="1200">
        <a:solidFill>
          <a:schemeClr val="tx1"/>
        </a:solidFill>
        <a:latin typeface="Garamond" panose="02020404030301010803" pitchFamily="18" charset="0"/>
        <a:ea typeface="+mn-ea"/>
        <a:cs typeface="+mn-cs"/>
      </a:defRPr>
    </a:lvl7pPr>
    <a:lvl8pPr marL="3200400" algn="l" defTabSz="914400" rtl="0" eaLnBrk="1" latinLnBrk="0" hangingPunct="1">
      <a:defRPr kern="1200">
        <a:solidFill>
          <a:schemeClr val="tx1"/>
        </a:solidFill>
        <a:latin typeface="Garamond" panose="02020404030301010803" pitchFamily="18" charset="0"/>
        <a:ea typeface="+mn-ea"/>
        <a:cs typeface="+mn-cs"/>
      </a:defRPr>
    </a:lvl8pPr>
    <a:lvl9pPr marL="3657600" algn="l" defTabSz="914400" rtl="0" eaLnBrk="1" latinLnBrk="0" hangingPunct="1">
      <a:defRPr kern="1200">
        <a:solidFill>
          <a:schemeClr val="tx1"/>
        </a:solidFill>
        <a:latin typeface="Garamond" panose="02020404030301010803"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900"/>
    <a:srgbClr val="0000FF"/>
    <a:srgbClr val="000000"/>
    <a:srgbClr val="FFFF00"/>
    <a:srgbClr val="FFCCFF"/>
    <a:srgbClr val="FF66FF"/>
    <a:srgbClr val="FFCC00"/>
    <a:srgbClr val="33CC33"/>
    <a:srgbClr val="990099"/>
    <a:srgbClr val="00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853" autoAdjust="0"/>
    <p:restoredTop sz="94211" autoAdjust="0"/>
  </p:normalViewPr>
  <p:slideViewPr>
    <p:cSldViewPr>
      <p:cViewPr varScale="1">
        <p:scale>
          <a:sx n="65" d="100"/>
          <a:sy n="65" d="100"/>
        </p:scale>
        <p:origin x="1686" y="60"/>
      </p:cViewPr>
      <p:guideLst>
        <p:guide orient="horz" pos="2160"/>
        <p:guide pos="2880"/>
      </p:guideLst>
    </p:cSldViewPr>
  </p:slideViewPr>
  <p:notesTextViewPr>
    <p:cViewPr>
      <p:scale>
        <a:sx n="3" d="2"/>
        <a:sy n="3" d="2"/>
      </p:scale>
      <p:origin x="0" y="0"/>
    </p:cViewPr>
  </p:notesTextViewPr>
  <p:sorterViewPr>
    <p:cViewPr>
      <p:scale>
        <a:sx n="25" d="100"/>
        <a:sy n="25"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697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fr-CA"/>
          </a:p>
        </p:txBody>
      </p:sp>
      <p:sp>
        <p:nvSpPr>
          <p:cNvPr id="12697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fr-CA"/>
          </a:p>
        </p:txBody>
      </p:sp>
      <p:sp>
        <p:nvSpPr>
          <p:cNvPr id="1331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698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fr-CA" noProof="0"/>
              <a:t>Cliquez pour modifier les styles du texte du masque</a:t>
            </a:r>
          </a:p>
          <a:p>
            <a:pPr lvl="1"/>
            <a:r>
              <a:rPr lang="fr-CA" noProof="0"/>
              <a:t>Deuxième niveau</a:t>
            </a:r>
          </a:p>
          <a:p>
            <a:pPr lvl="2"/>
            <a:r>
              <a:rPr lang="fr-CA" noProof="0"/>
              <a:t>Troisième niveau</a:t>
            </a:r>
          </a:p>
          <a:p>
            <a:pPr lvl="3"/>
            <a:r>
              <a:rPr lang="fr-CA" noProof="0"/>
              <a:t>Quatrième niveau</a:t>
            </a:r>
          </a:p>
          <a:p>
            <a:pPr lvl="4"/>
            <a:r>
              <a:rPr lang="fr-CA" noProof="0"/>
              <a:t>Cinquième niveau</a:t>
            </a:r>
          </a:p>
        </p:txBody>
      </p:sp>
      <p:sp>
        <p:nvSpPr>
          <p:cNvPr id="12698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fr-CA"/>
          </a:p>
        </p:txBody>
      </p:sp>
      <p:sp>
        <p:nvSpPr>
          <p:cNvPr id="12698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panose="020B0604020202020204" pitchFamily="34" charset="0"/>
              </a:defRPr>
            </a:lvl1pPr>
          </a:lstStyle>
          <a:p>
            <a:pPr>
              <a:defRPr/>
            </a:pPr>
            <a:fld id="{C326F25F-B421-4FBD-B367-41031EB79BA0}" type="slidenum">
              <a:rPr lang="fr-CA" altLang="fr-FR"/>
              <a:pPr>
                <a:defRPr/>
              </a:pPr>
              <a:t>‹N°›</a:t>
            </a:fld>
            <a:endParaRPr lang="fr-CA" altLang="fr-FR"/>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0825" cy="6850063"/>
            <a:chOff x="0" y="0"/>
            <a:chExt cx="5758" cy="4315"/>
          </a:xfrm>
        </p:grpSpPr>
        <p:grpSp>
          <p:nvGrpSpPr>
            <p:cNvPr id="5" name="Group 3"/>
            <p:cNvGrpSpPr>
              <a:grpSpLocks/>
            </p:cNvGrpSpPr>
            <p:nvPr userDrawn="1"/>
          </p:nvGrpSpPr>
          <p:grpSpPr bwMode="auto">
            <a:xfrm>
              <a:off x="1728" y="2230"/>
              <a:ext cx="4027" cy="2085"/>
              <a:chOff x="1728" y="2230"/>
              <a:chExt cx="4027" cy="2085"/>
            </a:xfrm>
          </p:grpSpPr>
          <p:sp>
            <p:nvSpPr>
              <p:cNvPr id="8" name="Freeform 4"/>
              <p:cNvSpPr>
                <a:spLocks/>
              </p:cNvSpPr>
              <p:nvPr/>
            </p:nvSpPr>
            <p:spPr bwMode="hidden">
              <a:xfrm>
                <a:off x="1728" y="2644"/>
                <a:ext cx="2882" cy="1671"/>
              </a:xfrm>
              <a:custGeom>
                <a:avLst/>
                <a:gdLst/>
                <a:ahLst/>
                <a:cxnLst>
                  <a:cxn ang="0">
                    <a:pos x="2740" y="528"/>
                  </a:cxn>
                  <a:cxn ang="0">
                    <a:pos x="2632" y="484"/>
                  </a:cxn>
                  <a:cxn ang="0">
                    <a:pos x="2480" y="424"/>
                  </a:cxn>
                  <a:cxn ang="0">
                    <a:pos x="2203" y="343"/>
                  </a:cxn>
                  <a:cxn ang="0">
                    <a:pos x="1970" y="277"/>
                  </a:cxn>
                  <a:cxn ang="0">
                    <a:pos x="1807" y="212"/>
                  </a:cxn>
                  <a:cxn ang="0">
                    <a:pos x="1693" y="152"/>
                  </a:cxn>
                  <a:cxn ang="0">
                    <a:pos x="1628" y="103"/>
                  </a:cxn>
                  <a:cxn ang="0">
                    <a:pos x="1590" y="60"/>
                  </a:cxn>
                  <a:cxn ang="0">
                    <a:pos x="1579" y="27"/>
                  </a:cxn>
                  <a:cxn ang="0">
                    <a:pos x="1585" y="0"/>
                  </a:cxn>
                  <a:cxn ang="0">
                    <a:pos x="1557" y="49"/>
                  </a:cxn>
                  <a:cxn ang="0">
                    <a:pos x="1568" y="98"/>
                  </a:cxn>
                  <a:cxn ang="0">
                    <a:pos x="1617" y="141"/>
                  </a:cxn>
                  <a:cxn ang="0">
                    <a:pos x="1688" y="185"/>
                  </a:cxn>
                  <a:cxn ang="0">
                    <a:pos x="1791" y="228"/>
                  </a:cxn>
                  <a:cxn ang="0">
                    <a:pos x="2040" y="310"/>
                  </a:cxn>
                  <a:cxn ang="0">
                    <a:pos x="2285" y="381"/>
                  </a:cxn>
                  <a:cxn ang="0">
                    <a:pos x="2464" y="435"/>
                  </a:cxn>
                  <a:cxn ang="0">
                    <a:pos x="2605" y="484"/>
                  </a:cxn>
                  <a:cxn ang="0">
                    <a:pos x="2708" y="528"/>
                  </a:cxn>
                  <a:cxn ang="0">
                    <a:pos x="2768" y="560"/>
                  </a:cxn>
                  <a:cxn ang="0">
                    <a:pos x="2795" y="593"/>
                  </a:cxn>
                  <a:cxn ang="0">
                    <a:pos x="2795" y="642"/>
                  </a:cxn>
                  <a:cxn ang="0">
                    <a:pos x="2762" y="691"/>
                  </a:cxn>
                  <a:cxn ang="0">
                    <a:pos x="2692" y="735"/>
                  </a:cxn>
                  <a:cxn ang="0">
                    <a:pos x="2589" y="778"/>
                  </a:cxn>
                  <a:cxn ang="0">
                    <a:pos x="2458" y="822"/>
                  </a:cxn>
                  <a:cxn ang="0">
                    <a:pos x="2301" y="865"/>
                  </a:cxn>
                  <a:cxn ang="0">
                    <a:pos x="2030" y="930"/>
                  </a:cxn>
                  <a:cxn ang="0">
                    <a:pos x="1606" y="1034"/>
                  </a:cxn>
                  <a:cxn ang="0">
                    <a:pos x="1145" y="1164"/>
                  </a:cxn>
                  <a:cxn ang="0">
                    <a:pos x="673" y="1328"/>
                  </a:cxn>
                  <a:cxn ang="0">
                    <a:pos x="217" y="1545"/>
                  </a:cxn>
                  <a:cxn ang="0">
                    <a:pos x="353" y="1671"/>
                  </a:cxn>
                  <a:cxn ang="0">
                    <a:pos x="754" y="1469"/>
                  </a:cxn>
                  <a:cxn ang="0">
                    <a:pos x="1145" y="1311"/>
                  </a:cxn>
                  <a:cxn ang="0">
                    <a:pos x="1519" y="1186"/>
                  </a:cxn>
                  <a:cxn ang="0">
                    <a:pos x="1861" y="1083"/>
                  </a:cxn>
                  <a:cxn ang="0">
                    <a:pos x="2165" y="1007"/>
                  </a:cxn>
                  <a:cxn ang="0">
                    <a:pos x="2426" y="947"/>
                  </a:cxn>
                  <a:cxn ang="0">
                    <a:pos x="2626" y="892"/>
                  </a:cxn>
                  <a:cxn ang="0">
                    <a:pos x="2762" y="838"/>
                  </a:cxn>
                  <a:cxn ang="0">
                    <a:pos x="2827" y="794"/>
                  </a:cxn>
                  <a:cxn ang="0">
                    <a:pos x="2865" y="745"/>
                  </a:cxn>
                  <a:cxn ang="0">
                    <a:pos x="2882" y="702"/>
                  </a:cxn>
                  <a:cxn ang="0">
                    <a:pos x="2854" y="620"/>
                  </a:cxn>
                  <a:cxn ang="0">
                    <a:pos x="2800" y="560"/>
                  </a:cxn>
                  <a:cxn ang="0">
                    <a:pos x="2773" y="544"/>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w="9525">
                <a:noFill/>
                <a:round/>
                <a:headEnd/>
                <a:tailEnd/>
              </a:ln>
            </p:spPr>
            <p:txBody>
              <a:bodyPr/>
              <a:lstStyle/>
              <a:p>
                <a:pPr eaLnBrk="1" hangingPunct="1">
                  <a:defRPr/>
                </a:pPr>
                <a:endParaRPr lang="fr-CA"/>
              </a:p>
            </p:txBody>
          </p:sp>
          <p:sp>
            <p:nvSpPr>
              <p:cNvPr id="9" name="Freeform 5"/>
              <p:cNvSpPr>
                <a:spLocks/>
              </p:cNvSpPr>
              <p:nvPr/>
            </p:nvSpPr>
            <p:spPr bwMode="hidden">
              <a:xfrm>
                <a:off x="4170" y="2671"/>
                <a:ext cx="1259" cy="811"/>
              </a:xfrm>
              <a:custGeom>
                <a:avLst/>
                <a:gdLst/>
                <a:ahLst/>
                <a:cxnLst>
                  <a:cxn ang="0">
                    <a:pos x="1259" y="615"/>
                  </a:cxn>
                  <a:cxn ang="0">
                    <a:pos x="1248" y="588"/>
                  </a:cxn>
                  <a:cxn ang="0">
                    <a:pos x="1237" y="566"/>
                  </a:cxn>
                  <a:cxn ang="0">
                    <a:pos x="1216" y="539"/>
                  </a:cxn>
                  <a:cxn ang="0">
                    <a:pos x="1188" y="517"/>
                  </a:cxn>
                  <a:cxn ang="0">
                    <a:pos x="1123" y="479"/>
                  </a:cxn>
                  <a:cxn ang="0">
                    <a:pos x="1042" y="441"/>
                  </a:cxn>
                  <a:cxn ang="0">
                    <a:pos x="944" y="408"/>
                  </a:cxn>
                  <a:cxn ang="0">
                    <a:pos x="841" y="381"/>
                  </a:cxn>
                  <a:cxn ang="0">
                    <a:pos x="727" y="348"/>
                  </a:cxn>
                  <a:cxn ang="0">
                    <a:pos x="613" y="321"/>
                  </a:cxn>
                  <a:cxn ang="0">
                    <a:pos x="499" y="294"/>
                  </a:cxn>
                  <a:cxn ang="0">
                    <a:pos x="391" y="261"/>
                  </a:cxn>
                  <a:cxn ang="0">
                    <a:pos x="288" y="229"/>
                  </a:cxn>
                  <a:cxn ang="0">
                    <a:pos x="195" y="196"/>
                  </a:cxn>
                  <a:cxn ang="0">
                    <a:pos x="119" y="152"/>
                  </a:cxn>
                  <a:cxn ang="0">
                    <a:pos x="54" y="109"/>
                  </a:cxn>
                  <a:cxn ang="0">
                    <a:pos x="33" y="87"/>
                  </a:cxn>
                  <a:cxn ang="0">
                    <a:pos x="16" y="60"/>
                  </a:cxn>
                  <a:cxn ang="0">
                    <a:pos x="5" y="33"/>
                  </a:cxn>
                  <a:cxn ang="0">
                    <a:pos x="0" y="0"/>
                  </a:cxn>
                  <a:cxn ang="0">
                    <a:pos x="0" y="6"/>
                  </a:cxn>
                  <a:cxn ang="0">
                    <a:pos x="0" y="11"/>
                  </a:cxn>
                  <a:cxn ang="0">
                    <a:pos x="0" y="38"/>
                  </a:cxn>
                  <a:cxn ang="0">
                    <a:pos x="5" y="60"/>
                  </a:cxn>
                  <a:cxn ang="0">
                    <a:pos x="16" y="87"/>
                  </a:cxn>
                  <a:cxn ang="0">
                    <a:pos x="33" y="114"/>
                  </a:cxn>
                  <a:cxn ang="0">
                    <a:pos x="54" y="142"/>
                  </a:cxn>
                  <a:cxn ang="0">
                    <a:pos x="87" y="174"/>
                  </a:cxn>
                  <a:cxn ang="0">
                    <a:pos x="125" y="207"/>
                  </a:cxn>
                  <a:cxn ang="0">
                    <a:pos x="179" y="240"/>
                  </a:cxn>
                  <a:cxn ang="0">
                    <a:pos x="244" y="278"/>
                  </a:cxn>
                  <a:cxn ang="0">
                    <a:pos x="326" y="310"/>
                  </a:cxn>
                  <a:cxn ang="0">
                    <a:pos x="418" y="348"/>
                  </a:cxn>
                  <a:cxn ang="0">
                    <a:pos x="526" y="381"/>
                  </a:cxn>
                  <a:cxn ang="0">
                    <a:pos x="657" y="414"/>
                  </a:cxn>
                  <a:cxn ang="0">
                    <a:pos x="749" y="435"/>
                  </a:cxn>
                  <a:cxn ang="0">
                    <a:pos x="830" y="463"/>
                  </a:cxn>
                  <a:cxn ang="0">
                    <a:pos x="901" y="490"/>
                  </a:cxn>
                  <a:cxn ang="0">
                    <a:pos x="966" y="512"/>
                  </a:cxn>
                  <a:cxn ang="0">
                    <a:pos x="1015" y="539"/>
                  </a:cxn>
                  <a:cxn ang="0">
                    <a:pos x="1053" y="566"/>
                  </a:cxn>
                  <a:cxn ang="0">
                    <a:pos x="1080" y="593"/>
                  </a:cxn>
                  <a:cxn ang="0">
                    <a:pos x="1102" y="620"/>
                  </a:cxn>
                  <a:cxn ang="0">
                    <a:pos x="1112" y="648"/>
                  </a:cxn>
                  <a:cxn ang="0">
                    <a:pos x="1118" y="675"/>
                  </a:cxn>
                  <a:cxn ang="0">
                    <a:pos x="1112" y="697"/>
                  </a:cxn>
                  <a:cxn ang="0">
                    <a:pos x="1096" y="724"/>
                  </a:cxn>
                  <a:cxn ang="0">
                    <a:pos x="1080" y="746"/>
                  </a:cxn>
                  <a:cxn ang="0">
                    <a:pos x="1053" y="767"/>
                  </a:cxn>
                  <a:cxn ang="0">
                    <a:pos x="1015" y="789"/>
                  </a:cxn>
                  <a:cxn ang="0">
                    <a:pos x="977" y="811"/>
                  </a:cxn>
                  <a:cxn ang="0">
                    <a:pos x="1047" y="789"/>
                  </a:cxn>
                  <a:cxn ang="0">
                    <a:pos x="1107" y="767"/>
                  </a:cxn>
                  <a:cxn ang="0">
                    <a:pos x="1156" y="746"/>
                  </a:cxn>
                  <a:cxn ang="0">
                    <a:pos x="1199" y="724"/>
                  </a:cxn>
                  <a:cxn ang="0">
                    <a:pos x="1226" y="702"/>
                  </a:cxn>
                  <a:cxn ang="0">
                    <a:pos x="1248" y="675"/>
                  </a:cxn>
                  <a:cxn ang="0">
                    <a:pos x="1259" y="648"/>
                  </a:cxn>
                  <a:cxn ang="0">
                    <a:pos x="1259" y="615"/>
                  </a:cxn>
                  <a:cxn ang="0">
                    <a:pos x="1259" y="615"/>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w="9525">
                <a:noFill/>
                <a:round/>
                <a:headEnd/>
                <a:tailEnd/>
              </a:ln>
            </p:spPr>
            <p:txBody>
              <a:bodyPr/>
              <a:lstStyle/>
              <a:p>
                <a:pPr eaLnBrk="1" hangingPunct="1">
                  <a:defRPr/>
                </a:pPr>
                <a:endParaRPr lang="fr-CA"/>
              </a:p>
            </p:txBody>
          </p:sp>
          <p:sp>
            <p:nvSpPr>
              <p:cNvPr id="10" name="Freeform 6"/>
              <p:cNvSpPr>
                <a:spLocks/>
              </p:cNvSpPr>
              <p:nvPr/>
            </p:nvSpPr>
            <p:spPr bwMode="hidden">
              <a:xfrm>
                <a:off x="2900" y="3346"/>
                <a:ext cx="2849" cy="969"/>
              </a:xfrm>
              <a:custGeom>
                <a:avLst/>
                <a:gdLst/>
                <a:ahLst/>
                <a:cxnLst>
                  <a:cxn ang="0">
                    <a:pos x="92" y="958"/>
                  </a:cxn>
                  <a:cxn ang="0">
                    <a:pos x="0" y="969"/>
                  </a:cxn>
                  <a:cxn ang="0">
                    <a:pos x="391" y="969"/>
                  </a:cxn>
                  <a:cxn ang="0">
                    <a:pos x="434" y="947"/>
                  </a:cxn>
                  <a:cxn ang="0">
                    <a:pos x="483" y="914"/>
                  </a:cxn>
                  <a:cxn ang="0">
                    <a:pos x="554" y="876"/>
                  </a:cxn>
                  <a:cxn ang="0">
                    <a:pos x="635" y="838"/>
                  </a:cxn>
                  <a:cxn ang="0">
                    <a:pos x="727" y="794"/>
                  </a:cxn>
                  <a:cxn ang="0">
                    <a:pos x="836" y="745"/>
                  </a:cxn>
                  <a:cxn ang="0">
                    <a:pos x="961" y="696"/>
                  </a:cxn>
                  <a:cxn ang="0">
                    <a:pos x="1102" y="642"/>
                  </a:cxn>
                  <a:cxn ang="0">
                    <a:pos x="1259" y="582"/>
                  </a:cxn>
                  <a:cxn ang="0">
                    <a:pos x="1433" y="522"/>
                  </a:cxn>
                  <a:cxn ang="0">
                    <a:pos x="1623" y="462"/>
                  </a:cxn>
                  <a:cxn ang="0">
                    <a:pos x="1829" y="403"/>
                  </a:cxn>
                  <a:cxn ang="0">
                    <a:pos x="2057" y="343"/>
                  </a:cxn>
                  <a:cxn ang="0">
                    <a:pos x="2301" y="283"/>
                  </a:cxn>
                  <a:cxn ang="0">
                    <a:pos x="2567" y="223"/>
                  </a:cxn>
                  <a:cxn ang="0">
                    <a:pos x="2849" y="163"/>
                  </a:cxn>
                  <a:cxn ang="0">
                    <a:pos x="2849" y="0"/>
                  </a:cxn>
                  <a:cxn ang="0">
                    <a:pos x="2817" y="16"/>
                  </a:cxn>
                  <a:cxn ang="0">
                    <a:pos x="2773" y="33"/>
                  </a:cxn>
                  <a:cxn ang="0">
                    <a:pos x="2719" y="54"/>
                  </a:cxn>
                  <a:cxn ang="0">
                    <a:pos x="2648" y="76"/>
                  </a:cxn>
                  <a:cxn ang="0">
                    <a:pos x="2572" y="98"/>
                  </a:cxn>
                  <a:cxn ang="0">
                    <a:pos x="2491" y="120"/>
                  </a:cxn>
                  <a:cxn ang="0">
                    <a:pos x="2399" y="147"/>
                  </a:cxn>
                  <a:cxn ang="0">
                    <a:pos x="2301" y="169"/>
                  </a:cxn>
                  <a:cxn ang="0">
                    <a:pos x="2095" y="223"/>
                  </a:cxn>
                  <a:cxn ang="0">
                    <a:pos x="1889" y="277"/>
                  </a:cxn>
                  <a:cxn ang="0">
                    <a:pos x="1688" y="326"/>
                  </a:cxn>
                  <a:cxn ang="0">
                    <a:pos x="1590" y="354"/>
                  </a:cxn>
                  <a:cxn ang="0">
                    <a:pos x="1503" y="381"/>
                  </a:cxn>
                  <a:cxn ang="0">
                    <a:pos x="1107" y="506"/>
                  </a:cxn>
                  <a:cxn ang="0">
                    <a:pos x="912" y="577"/>
                  </a:cxn>
                  <a:cxn ang="0">
                    <a:pos x="727" y="647"/>
                  </a:cxn>
                  <a:cxn ang="0">
                    <a:pos x="548" y="718"/>
                  </a:cxn>
                  <a:cxn ang="0">
                    <a:pos x="380" y="794"/>
                  </a:cxn>
                  <a:cxn ang="0">
                    <a:pos x="228" y="876"/>
                  </a:cxn>
                  <a:cxn ang="0">
                    <a:pos x="92" y="958"/>
                  </a:cxn>
                  <a:cxn ang="0">
                    <a:pos x="92" y="958"/>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w="9525">
                <a:noFill/>
                <a:round/>
                <a:headEnd/>
                <a:tailEnd/>
              </a:ln>
            </p:spPr>
            <p:txBody>
              <a:bodyPr/>
              <a:lstStyle/>
              <a:p>
                <a:pPr eaLnBrk="1" hangingPunct="1">
                  <a:defRPr/>
                </a:pPr>
                <a:endParaRPr lang="fr-CA"/>
              </a:p>
            </p:txBody>
          </p:sp>
          <p:sp>
            <p:nvSpPr>
              <p:cNvPr id="11" name="Freeform 7"/>
              <p:cNvSpPr>
                <a:spLocks/>
              </p:cNvSpPr>
              <p:nvPr/>
            </p:nvSpPr>
            <p:spPr bwMode="hidden">
              <a:xfrm>
                <a:off x="2748" y="2230"/>
                <a:ext cx="3007" cy="2085"/>
              </a:xfrm>
              <a:custGeom>
                <a:avLst/>
                <a:gdLst>
                  <a:gd name="T0" fmla="*/ 1433 w 3007"/>
                  <a:gd name="T1" fmla="*/ 474 h 2085"/>
                  <a:gd name="T2" fmla="*/ 1460 w 3007"/>
                  <a:gd name="T3" fmla="*/ 528 h 2085"/>
                  <a:gd name="T4" fmla="*/ 1541 w 3007"/>
                  <a:gd name="T5" fmla="*/ 593 h 2085"/>
                  <a:gd name="T6" fmla="*/ 1715 w 3007"/>
                  <a:gd name="T7" fmla="*/ 670 h 2085"/>
                  <a:gd name="T8" fmla="*/ 1927 w 3007"/>
                  <a:gd name="T9" fmla="*/ 735 h 2085"/>
                  <a:gd name="T10" fmla="*/ 2155 w 3007"/>
                  <a:gd name="T11" fmla="*/ 789 h 2085"/>
                  <a:gd name="T12" fmla="*/ 2372 w 3007"/>
                  <a:gd name="T13" fmla="*/ 849 h 2085"/>
                  <a:gd name="T14" fmla="*/ 2551 w 3007"/>
                  <a:gd name="T15" fmla="*/ 920 h 2085"/>
                  <a:gd name="T16" fmla="*/ 2638 w 3007"/>
                  <a:gd name="T17" fmla="*/ 980 h 2085"/>
                  <a:gd name="T18" fmla="*/ 2676 w 3007"/>
                  <a:gd name="T19" fmla="*/ 1029 h 2085"/>
                  <a:gd name="T20" fmla="*/ 2681 w 3007"/>
                  <a:gd name="T21" fmla="*/ 1083 h 2085"/>
                  <a:gd name="T22" fmla="*/ 2665 w 3007"/>
                  <a:gd name="T23" fmla="*/ 1127 h 2085"/>
                  <a:gd name="T24" fmla="*/ 2616 w 3007"/>
                  <a:gd name="T25" fmla="*/ 1170 h 2085"/>
                  <a:gd name="T26" fmla="*/ 2545 w 3007"/>
                  <a:gd name="T27" fmla="*/ 1208 h 2085"/>
                  <a:gd name="T28" fmla="*/ 2448 w 3007"/>
                  <a:gd name="T29" fmla="*/ 1241 h 2085"/>
                  <a:gd name="T30" fmla="*/ 2328 w 3007"/>
                  <a:gd name="T31" fmla="*/ 1274 h 2085"/>
                  <a:gd name="T32" fmla="*/ 2106 w 3007"/>
                  <a:gd name="T33" fmla="*/ 1328 h 2085"/>
                  <a:gd name="T34" fmla="*/ 1742 w 3007"/>
                  <a:gd name="T35" fmla="*/ 1421 h 2085"/>
                  <a:gd name="T36" fmla="*/ 1308 w 3007"/>
                  <a:gd name="T37" fmla="*/ 1540 h 2085"/>
                  <a:gd name="T38" fmla="*/ 820 w 3007"/>
                  <a:gd name="T39" fmla="*/ 1709 h 2085"/>
                  <a:gd name="T40" fmla="*/ 282 w 3007"/>
                  <a:gd name="T41" fmla="*/ 1943 h 2085"/>
                  <a:gd name="T42" fmla="*/ 152 w 3007"/>
                  <a:gd name="T43" fmla="*/ 2085 h 2085"/>
                  <a:gd name="T44" fmla="*/ 386 w 3007"/>
                  <a:gd name="T45" fmla="*/ 1992 h 2085"/>
                  <a:gd name="T46" fmla="*/ 700 w 3007"/>
                  <a:gd name="T47" fmla="*/ 1834 h 2085"/>
                  <a:gd name="T48" fmla="*/ 1064 w 3007"/>
                  <a:gd name="T49" fmla="*/ 1693 h 2085"/>
                  <a:gd name="T50" fmla="*/ 1661 w 3007"/>
                  <a:gd name="T51" fmla="*/ 1497 h 2085"/>
                  <a:gd name="T52" fmla="*/ 1845 w 3007"/>
                  <a:gd name="T53" fmla="*/ 1442 h 2085"/>
                  <a:gd name="T54" fmla="*/ 2252 w 3007"/>
                  <a:gd name="T55" fmla="*/ 1339 h 2085"/>
                  <a:gd name="T56" fmla="*/ 2551 w 3007"/>
                  <a:gd name="T57" fmla="*/ 1263 h 2085"/>
                  <a:gd name="T58" fmla="*/ 2730 w 3007"/>
                  <a:gd name="T59" fmla="*/ 1214 h 2085"/>
                  <a:gd name="T60" fmla="*/ 2876 w 3007"/>
                  <a:gd name="T61" fmla="*/ 1170 h 2085"/>
                  <a:gd name="T62" fmla="*/ 2974 w 3007"/>
                  <a:gd name="T63" fmla="*/ 1132 h 2085"/>
                  <a:gd name="T64" fmla="*/ 3007 w 3007"/>
                  <a:gd name="T65" fmla="*/ 871 h 2085"/>
                  <a:gd name="T66" fmla="*/ 2860 w 3007"/>
                  <a:gd name="T67" fmla="*/ 844 h 2085"/>
                  <a:gd name="T68" fmla="*/ 2670 w 3007"/>
                  <a:gd name="T69" fmla="*/ 806 h 2085"/>
                  <a:gd name="T70" fmla="*/ 2458 w 3007"/>
                  <a:gd name="T71" fmla="*/ 757 h 2085"/>
                  <a:gd name="T72" fmla="*/ 2138 w 3007"/>
                  <a:gd name="T73" fmla="*/ 670 h 2085"/>
                  <a:gd name="T74" fmla="*/ 1959 w 3007"/>
                  <a:gd name="T75" fmla="*/ 604 h 2085"/>
                  <a:gd name="T76" fmla="*/ 1824 w 3007"/>
                  <a:gd name="T77" fmla="*/ 534 h 2085"/>
                  <a:gd name="T78" fmla="*/ 1769 w 3007"/>
                  <a:gd name="T79" fmla="*/ 474 h 2085"/>
                  <a:gd name="T80" fmla="*/ 1753 w 3007"/>
                  <a:gd name="T81" fmla="*/ 436 h 2085"/>
                  <a:gd name="T82" fmla="*/ 1780 w 3007"/>
                  <a:gd name="T83" fmla="*/ 381 h 2085"/>
                  <a:gd name="T84" fmla="*/ 1862 w 3007"/>
                  <a:gd name="T85" fmla="*/ 316 h 2085"/>
                  <a:gd name="T86" fmla="*/ 1986 w 3007"/>
                  <a:gd name="T87" fmla="*/ 267 h 2085"/>
                  <a:gd name="T88" fmla="*/ 2149 w 3007"/>
                  <a:gd name="T89" fmla="*/ 229 h 2085"/>
                  <a:gd name="T90" fmla="*/ 2431 w 3007"/>
                  <a:gd name="T91" fmla="*/ 180 h 2085"/>
                  <a:gd name="T92" fmla="*/ 2827 w 3007"/>
                  <a:gd name="T93" fmla="*/ 125 h 2085"/>
                  <a:gd name="T94" fmla="*/ 3007 w 3007"/>
                  <a:gd name="T95" fmla="*/ 87 h 2085"/>
                  <a:gd name="T96" fmla="*/ 2909 w 3007"/>
                  <a:gd name="T97" fmla="*/ 22 h 2085"/>
                  <a:gd name="T98" fmla="*/ 2676 w 3007"/>
                  <a:gd name="T99" fmla="*/ 66 h 2085"/>
                  <a:gd name="T100" fmla="*/ 2285 w 3007"/>
                  <a:gd name="T101" fmla="*/ 120 h 2085"/>
                  <a:gd name="T102" fmla="*/ 2030 w 3007"/>
                  <a:gd name="T103" fmla="*/ 158 h 2085"/>
                  <a:gd name="T104" fmla="*/ 1791 w 3007"/>
                  <a:gd name="T105" fmla="*/ 202 h 2085"/>
                  <a:gd name="T106" fmla="*/ 1601 w 3007"/>
                  <a:gd name="T107" fmla="*/ 261 h 2085"/>
                  <a:gd name="T108" fmla="*/ 1471 w 3007"/>
                  <a:gd name="T109" fmla="*/ 338 h 2085"/>
                  <a:gd name="T110" fmla="*/ 1438 w 3007"/>
                  <a:gd name="T111" fmla="*/ 387 h 2085"/>
                  <a:gd name="T112" fmla="*/ 1427 w 3007"/>
                  <a:gd name="T113" fmla="*/ 441 h 2085"/>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CA"/>
              </a:p>
            </p:txBody>
          </p:sp>
          <p:sp>
            <p:nvSpPr>
              <p:cNvPr id="12" name="Freeform 8"/>
              <p:cNvSpPr>
                <a:spLocks/>
              </p:cNvSpPr>
              <p:nvPr/>
            </p:nvSpPr>
            <p:spPr bwMode="hidden">
              <a:xfrm>
                <a:off x="4501" y="2317"/>
                <a:ext cx="1248" cy="539"/>
              </a:xfrm>
              <a:custGeom>
                <a:avLst/>
                <a:gdLst/>
                <a:ahLst/>
                <a:cxnLst>
                  <a:cxn ang="0">
                    <a:pos x="0" y="332"/>
                  </a:cxn>
                  <a:cxn ang="0">
                    <a:pos x="0" y="360"/>
                  </a:cxn>
                  <a:cxn ang="0">
                    <a:pos x="5" y="387"/>
                  </a:cxn>
                  <a:cxn ang="0">
                    <a:pos x="27" y="414"/>
                  </a:cxn>
                  <a:cxn ang="0">
                    <a:pos x="54" y="436"/>
                  </a:cxn>
                  <a:cxn ang="0">
                    <a:pos x="92" y="463"/>
                  </a:cxn>
                  <a:cxn ang="0">
                    <a:pos x="141" y="490"/>
                  </a:cxn>
                  <a:cxn ang="0">
                    <a:pos x="195" y="512"/>
                  </a:cxn>
                  <a:cxn ang="0">
                    <a:pos x="255" y="539"/>
                  </a:cxn>
                  <a:cxn ang="0">
                    <a:pos x="212" y="517"/>
                  </a:cxn>
                  <a:cxn ang="0">
                    <a:pos x="179" y="490"/>
                  </a:cxn>
                  <a:cxn ang="0">
                    <a:pos x="157" y="468"/>
                  </a:cxn>
                  <a:cxn ang="0">
                    <a:pos x="141" y="447"/>
                  </a:cxn>
                  <a:cxn ang="0">
                    <a:pos x="136" y="425"/>
                  </a:cxn>
                  <a:cxn ang="0">
                    <a:pos x="136" y="403"/>
                  </a:cxn>
                  <a:cxn ang="0">
                    <a:pos x="141" y="381"/>
                  </a:cxn>
                  <a:cxn ang="0">
                    <a:pos x="157" y="365"/>
                  </a:cxn>
                  <a:cxn ang="0">
                    <a:pos x="179" y="343"/>
                  </a:cxn>
                  <a:cxn ang="0">
                    <a:pos x="201" y="327"/>
                  </a:cxn>
                  <a:cxn ang="0">
                    <a:pos x="266" y="294"/>
                  </a:cxn>
                  <a:cxn ang="0">
                    <a:pos x="353" y="262"/>
                  </a:cxn>
                  <a:cxn ang="0">
                    <a:pos x="445" y="234"/>
                  </a:cxn>
                  <a:cxn ang="0">
                    <a:pos x="554" y="213"/>
                  </a:cxn>
                  <a:cxn ang="0">
                    <a:pos x="662" y="191"/>
                  </a:cxn>
                  <a:cxn ang="0">
                    <a:pos x="890" y="153"/>
                  </a:cxn>
                  <a:cxn ang="0">
                    <a:pos x="993" y="136"/>
                  </a:cxn>
                  <a:cxn ang="0">
                    <a:pos x="1091" y="120"/>
                  </a:cxn>
                  <a:cxn ang="0">
                    <a:pos x="1178" y="115"/>
                  </a:cxn>
                  <a:cxn ang="0">
                    <a:pos x="1248" y="104"/>
                  </a:cxn>
                  <a:cxn ang="0">
                    <a:pos x="1248" y="0"/>
                  </a:cxn>
                  <a:cxn ang="0">
                    <a:pos x="1161" y="22"/>
                  </a:cxn>
                  <a:cxn ang="0">
                    <a:pos x="1069" y="38"/>
                  </a:cxn>
                  <a:cxn ang="0">
                    <a:pos x="874" y="71"/>
                  </a:cxn>
                  <a:cxn ang="0">
                    <a:pos x="673" y="93"/>
                  </a:cxn>
                  <a:cxn ang="0">
                    <a:pos x="483" y="126"/>
                  </a:cxn>
                  <a:cxn ang="0">
                    <a:pos x="391" y="142"/>
                  </a:cxn>
                  <a:cxn ang="0">
                    <a:pos x="309" y="158"/>
                  </a:cxn>
                  <a:cxn ang="0">
                    <a:pos x="228" y="180"/>
                  </a:cxn>
                  <a:cxn ang="0">
                    <a:pos x="163" y="202"/>
                  </a:cxn>
                  <a:cxn ang="0">
                    <a:pos x="103" y="229"/>
                  </a:cxn>
                  <a:cxn ang="0">
                    <a:pos x="54" y="256"/>
                  </a:cxn>
                  <a:cxn ang="0">
                    <a:pos x="22" y="294"/>
                  </a:cxn>
                  <a:cxn ang="0">
                    <a:pos x="0" y="332"/>
                  </a:cxn>
                  <a:cxn ang="0">
                    <a:pos x="0" y="332"/>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w="9525">
                <a:noFill/>
                <a:round/>
                <a:headEnd/>
                <a:tailEnd/>
              </a:ln>
            </p:spPr>
            <p:txBody>
              <a:bodyPr/>
              <a:lstStyle/>
              <a:p>
                <a:pPr eaLnBrk="1" hangingPunct="1">
                  <a:defRPr/>
                </a:pPr>
                <a:endParaRPr lang="fr-CA"/>
              </a:p>
            </p:txBody>
          </p:sp>
        </p:grpSp>
        <p:sp>
          <p:nvSpPr>
            <p:cNvPr id="6" name="Freeform 9"/>
            <p:cNvSpPr>
              <a:spLocks/>
            </p:cNvSpPr>
            <p:nvPr/>
          </p:nvSpPr>
          <p:spPr bwMode="hidden">
            <a:xfrm>
              <a:off x="3322" y="1341"/>
              <a:ext cx="1825" cy="1537"/>
            </a:xfrm>
            <a:custGeom>
              <a:avLst/>
              <a:gdLst/>
              <a:ahLst/>
              <a:cxnLst>
                <a:cxn ang="0">
                  <a:pos x="982" y="1061"/>
                </a:cxn>
                <a:cxn ang="0">
                  <a:pos x="1357" y="1012"/>
                </a:cxn>
                <a:cxn ang="0">
                  <a:pos x="1666" y="957"/>
                </a:cxn>
                <a:cxn ang="0">
                  <a:pos x="1916" y="897"/>
                </a:cxn>
                <a:cxn ang="0">
                  <a:pos x="2100" y="832"/>
                </a:cxn>
                <a:cxn ang="0">
                  <a:pos x="2220" y="756"/>
                </a:cxn>
                <a:cxn ang="0">
                  <a:pos x="2285" y="669"/>
                </a:cxn>
                <a:cxn ang="0">
                  <a:pos x="2290" y="560"/>
                </a:cxn>
                <a:cxn ang="0">
                  <a:pos x="2241" y="457"/>
                </a:cxn>
                <a:cxn ang="0">
                  <a:pos x="2144" y="364"/>
                </a:cxn>
                <a:cxn ang="0">
                  <a:pos x="2008" y="277"/>
                </a:cxn>
                <a:cxn ang="0">
                  <a:pos x="1769" y="157"/>
                </a:cxn>
                <a:cxn ang="0">
                  <a:pos x="1612" y="92"/>
                </a:cxn>
                <a:cxn ang="0">
                  <a:pos x="1476" y="43"/>
                </a:cxn>
                <a:cxn ang="0">
                  <a:pos x="1384" y="10"/>
                </a:cxn>
                <a:cxn ang="0">
                  <a:pos x="1346" y="0"/>
                </a:cxn>
                <a:cxn ang="0">
                  <a:pos x="1655" y="119"/>
                </a:cxn>
                <a:cxn ang="0">
                  <a:pos x="1948" y="255"/>
                </a:cxn>
                <a:cxn ang="0">
                  <a:pos x="2068" y="326"/>
                </a:cxn>
                <a:cxn ang="0">
                  <a:pos x="2171" y="402"/>
                </a:cxn>
                <a:cxn ang="0">
                  <a:pos x="2236" y="478"/>
                </a:cxn>
                <a:cxn ang="0">
                  <a:pos x="2263" y="560"/>
                </a:cxn>
                <a:cxn ang="0">
                  <a:pos x="2241" y="636"/>
                </a:cxn>
                <a:cxn ang="0">
                  <a:pos x="2171" y="702"/>
                </a:cxn>
                <a:cxn ang="0">
                  <a:pos x="2062" y="756"/>
                </a:cxn>
                <a:cxn ang="0">
                  <a:pos x="1921" y="800"/>
                </a:cxn>
                <a:cxn ang="0">
                  <a:pos x="1748" y="843"/>
                </a:cxn>
                <a:cxn ang="0">
                  <a:pos x="1351" y="908"/>
                </a:cxn>
                <a:cxn ang="0">
                  <a:pos x="923" y="968"/>
                </a:cxn>
                <a:cxn ang="0">
                  <a:pos x="521" y="1028"/>
                </a:cxn>
                <a:cxn ang="0">
                  <a:pos x="353" y="1066"/>
                </a:cxn>
                <a:cxn ang="0">
                  <a:pos x="206" y="1104"/>
                </a:cxn>
                <a:cxn ang="0">
                  <a:pos x="92" y="1148"/>
                </a:cxn>
                <a:cxn ang="0">
                  <a:pos x="22" y="1202"/>
                </a:cxn>
                <a:cxn ang="0">
                  <a:pos x="0" y="1262"/>
                </a:cxn>
                <a:cxn ang="0">
                  <a:pos x="27" y="1327"/>
                </a:cxn>
                <a:cxn ang="0">
                  <a:pos x="98" y="1382"/>
                </a:cxn>
                <a:cxn ang="0">
                  <a:pos x="196" y="1425"/>
                </a:cxn>
                <a:cxn ang="0">
                  <a:pos x="326" y="1469"/>
                </a:cxn>
                <a:cxn ang="0">
                  <a:pos x="217" y="1414"/>
                </a:cxn>
                <a:cxn ang="0">
                  <a:pos x="147" y="1360"/>
                </a:cxn>
                <a:cxn ang="0">
                  <a:pos x="120" y="1306"/>
                </a:cxn>
                <a:cxn ang="0">
                  <a:pos x="141" y="1257"/>
                </a:cxn>
                <a:cxn ang="0">
                  <a:pos x="212" y="1208"/>
                </a:cxn>
                <a:cxn ang="0">
                  <a:pos x="342" y="1164"/>
                </a:cxn>
                <a:cxn ang="0">
                  <a:pos x="527" y="1121"/>
                </a:cxn>
                <a:cxn ang="0">
                  <a:pos x="771" y="1088"/>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eaLnBrk="1" hangingPunct="1">
                <a:defRPr/>
              </a:pPr>
              <a:endParaRPr lang="fr-CA"/>
            </a:p>
          </p:txBody>
        </p:sp>
        <p:sp>
          <p:nvSpPr>
            <p:cNvPr id="7" name="Freeform 10"/>
            <p:cNvSpPr>
              <a:spLocks/>
            </p:cNvSpPr>
            <p:nvPr/>
          </p:nvSpPr>
          <p:spPr bwMode="hidden">
            <a:xfrm>
              <a:off x="0" y="0"/>
              <a:ext cx="5758" cy="1776"/>
            </a:xfrm>
            <a:custGeom>
              <a:avLst/>
              <a:gdLst>
                <a:gd name="T0" fmla="*/ 0 w 5740"/>
                <a:gd name="T1" fmla="*/ 0 h 1906"/>
                <a:gd name="T2" fmla="*/ 0 w 5740"/>
                <a:gd name="T3" fmla="*/ 1163 h 1906"/>
                <a:gd name="T4" fmla="*/ 5866 w 5740"/>
                <a:gd name="T5" fmla="*/ 1163 h 1906"/>
                <a:gd name="T6" fmla="*/ 5866 w 5740"/>
                <a:gd name="T7" fmla="*/ 0 h 1906"/>
                <a:gd name="T8" fmla="*/ 0 w 5740"/>
                <a:gd name="T9" fmla="*/ 0 h 1906"/>
                <a:gd name="T10" fmla="*/ 0 w 5740"/>
                <a:gd name="T11" fmla="*/ 0 h 190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40" h="1906">
                  <a:moveTo>
                    <a:pt x="0" y="0"/>
                  </a:moveTo>
                  <a:lnTo>
                    <a:pt x="0" y="1906"/>
                  </a:lnTo>
                  <a:lnTo>
                    <a:pt x="5740" y="1906"/>
                  </a:lnTo>
                  <a:lnTo>
                    <a:pt x="5740" y="0"/>
                  </a:lnTo>
                  <a:lnTo>
                    <a:pt x="0" y="0"/>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CA"/>
            </a:p>
          </p:txBody>
        </p:sp>
      </p:grpSp>
      <p:sp>
        <p:nvSpPr>
          <p:cNvPr id="295947" name="Rectangle 11"/>
          <p:cNvSpPr>
            <a:spLocks noGrp="1" noChangeArrowheads="1"/>
          </p:cNvSpPr>
          <p:nvPr>
            <p:ph type="ctrTitle" sz="quarter"/>
          </p:nvPr>
        </p:nvSpPr>
        <p:spPr>
          <a:xfrm>
            <a:off x="685800" y="1736725"/>
            <a:ext cx="7772400" cy="1920875"/>
          </a:xfrm>
        </p:spPr>
        <p:txBody>
          <a:bodyPr/>
          <a:lstStyle>
            <a:lvl1pPr>
              <a:defRPr sz="6000"/>
            </a:lvl1pPr>
          </a:lstStyle>
          <a:p>
            <a:r>
              <a:rPr lang="fr-FR"/>
              <a:t>Cliquez pour modifier le style du titre</a:t>
            </a:r>
          </a:p>
        </p:txBody>
      </p:sp>
      <p:sp>
        <p:nvSpPr>
          <p:cNvPr id="295948" name="Rectangle 12"/>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fr-FR"/>
              <a:t>Cliquez pour modifier le style des sous-titres du masque</a:t>
            </a:r>
          </a:p>
        </p:txBody>
      </p:sp>
      <p:sp>
        <p:nvSpPr>
          <p:cNvPr id="13" name="Rectangle 13"/>
          <p:cNvSpPr>
            <a:spLocks noGrp="1" noChangeArrowheads="1"/>
          </p:cNvSpPr>
          <p:nvPr>
            <p:ph type="dt" sz="quarter" idx="10"/>
          </p:nvPr>
        </p:nvSpPr>
        <p:spPr>
          <a:xfrm>
            <a:off x="457200" y="6248400"/>
            <a:ext cx="2133600" cy="476250"/>
          </a:xfrm>
        </p:spPr>
        <p:txBody>
          <a:bodyPr/>
          <a:lstStyle>
            <a:lvl1pPr>
              <a:defRPr/>
            </a:lvl1pPr>
          </a:lstStyle>
          <a:p>
            <a:pPr>
              <a:defRPr/>
            </a:pPr>
            <a:endParaRPr lang="fr-FR"/>
          </a:p>
        </p:txBody>
      </p:sp>
      <p:sp>
        <p:nvSpPr>
          <p:cNvPr id="14" name="Rectangle 14"/>
          <p:cNvSpPr>
            <a:spLocks noGrp="1" noChangeArrowheads="1"/>
          </p:cNvSpPr>
          <p:nvPr>
            <p:ph type="ftr" sz="quarter" idx="11"/>
          </p:nvPr>
        </p:nvSpPr>
        <p:spPr>
          <a:xfrm>
            <a:off x="3124200" y="6251575"/>
            <a:ext cx="2895600" cy="476250"/>
          </a:xfrm>
        </p:spPr>
        <p:txBody>
          <a:bodyPr/>
          <a:lstStyle>
            <a:lvl1pPr>
              <a:defRPr/>
            </a:lvl1pPr>
          </a:lstStyle>
          <a:p>
            <a:pPr>
              <a:defRPr/>
            </a:pPr>
            <a:endParaRPr lang="fr-FR"/>
          </a:p>
        </p:txBody>
      </p:sp>
      <p:sp>
        <p:nvSpPr>
          <p:cNvPr id="15" name="Rectangle 15"/>
          <p:cNvSpPr>
            <a:spLocks noGrp="1" noChangeArrowheads="1"/>
          </p:cNvSpPr>
          <p:nvPr>
            <p:ph type="sldNum" sz="quarter" idx="12"/>
          </p:nvPr>
        </p:nvSpPr>
        <p:spPr>
          <a:xfrm>
            <a:off x="6553200" y="6254750"/>
            <a:ext cx="2133600" cy="476250"/>
          </a:xfrm>
        </p:spPr>
        <p:txBody>
          <a:bodyPr/>
          <a:lstStyle>
            <a:lvl1pPr>
              <a:defRPr/>
            </a:lvl1pPr>
          </a:lstStyle>
          <a:p>
            <a:pPr>
              <a:defRPr/>
            </a:pPr>
            <a:fld id="{503D8B1C-E3D7-4D65-B5AE-83A9B7ACCC31}" type="slidenum">
              <a:rPr lang="fr-FR" altLang="fr-FR"/>
              <a:pPr>
                <a:defRPr/>
              </a:pPr>
              <a:t>‹N°›</a:t>
            </a:fld>
            <a:endParaRPr lang="fr-FR" altLang="fr-FR"/>
          </a:p>
        </p:txBody>
      </p:sp>
    </p:spTree>
    <p:extLst>
      <p:ext uri="{BB962C8B-B14F-4D97-AF65-F5344CB8AC3E}">
        <p14:creationId xmlns:p14="http://schemas.microsoft.com/office/powerpoint/2010/main" val="1053575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endParaRPr lang="fr-CA"/>
          </a:p>
        </p:txBody>
      </p:sp>
      <p:sp>
        <p:nvSpPr>
          <p:cNvPr id="3" name="Espace réservé du texte vertical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Rectangle 2"/>
          <p:cNvSpPr>
            <a:spLocks noGrp="1" noChangeArrowheads="1"/>
          </p:cNvSpPr>
          <p:nvPr>
            <p:ph type="dt" sz="half" idx="10"/>
          </p:nvPr>
        </p:nvSpPr>
        <p:spPr/>
        <p:txBody>
          <a:bodyPr/>
          <a:lstStyle>
            <a:lvl1pPr>
              <a:defRPr/>
            </a:lvl1pPr>
          </a:lstStyle>
          <a:p>
            <a:pPr>
              <a:defRPr/>
            </a:pPr>
            <a:endParaRPr lang="fr-FR"/>
          </a:p>
        </p:txBody>
      </p:sp>
      <p:sp>
        <p:nvSpPr>
          <p:cNvPr id="5" name="Rectangle 3"/>
          <p:cNvSpPr>
            <a:spLocks noGrp="1" noChangeArrowheads="1"/>
          </p:cNvSpPr>
          <p:nvPr>
            <p:ph type="sldNum" sz="quarter" idx="11"/>
          </p:nvPr>
        </p:nvSpPr>
        <p:spPr/>
        <p:txBody>
          <a:bodyPr/>
          <a:lstStyle>
            <a:lvl1pPr>
              <a:defRPr/>
            </a:lvl1pPr>
          </a:lstStyle>
          <a:p>
            <a:pPr>
              <a:defRPr/>
            </a:pPr>
            <a:fld id="{19991A05-6CA2-4FAD-93B6-56516C95B158}" type="slidenum">
              <a:rPr lang="fr-FR" altLang="fr-FR"/>
              <a:pPr>
                <a:defRPr/>
              </a:pPr>
              <a:t>‹N°›</a:t>
            </a:fld>
            <a:endParaRPr lang="fr-FR" altLang="fr-FR"/>
          </a:p>
        </p:txBody>
      </p:sp>
      <p:sp>
        <p:nvSpPr>
          <p:cNvPr id="6" name="Rectangle 14"/>
          <p:cNvSpPr>
            <a:spLocks noGrp="1" noChangeArrowheads="1"/>
          </p:cNvSpPr>
          <p:nvPr>
            <p:ph type="ftr" sz="quarter" idx="12"/>
          </p:nvPr>
        </p:nvSpPr>
        <p:spPr/>
        <p:txBody>
          <a:bodyPr/>
          <a:lstStyle>
            <a:lvl1pPr>
              <a:defRPr/>
            </a:lvl1pPr>
          </a:lstStyle>
          <a:p>
            <a:pPr>
              <a:defRPr/>
            </a:pPr>
            <a:endParaRPr lang="fr-FR"/>
          </a:p>
        </p:txBody>
      </p:sp>
    </p:spTree>
    <p:extLst>
      <p:ext uri="{BB962C8B-B14F-4D97-AF65-F5344CB8AC3E}">
        <p14:creationId xmlns:p14="http://schemas.microsoft.com/office/powerpoint/2010/main" val="28086741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a:t>Cliquez pour modifier le style du titre</a:t>
            </a:r>
            <a:endParaRPr lang="fr-CA"/>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Rectangle 2"/>
          <p:cNvSpPr>
            <a:spLocks noGrp="1" noChangeArrowheads="1"/>
          </p:cNvSpPr>
          <p:nvPr>
            <p:ph type="dt" sz="half" idx="10"/>
          </p:nvPr>
        </p:nvSpPr>
        <p:spPr/>
        <p:txBody>
          <a:bodyPr/>
          <a:lstStyle>
            <a:lvl1pPr>
              <a:defRPr/>
            </a:lvl1pPr>
          </a:lstStyle>
          <a:p>
            <a:pPr>
              <a:defRPr/>
            </a:pPr>
            <a:endParaRPr lang="fr-FR"/>
          </a:p>
        </p:txBody>
      </p:sp>
      <p:sp>
        <p:nvSpPr>
          <p:cNvPr id="5" name="Rectangle 3"/>
          <p:cNvSpPr>
            <a:spLocks noGrp="1" noChangeArrowheads="1"/>
          </p:cNvSpPr>
          <p:nvPr>
            <p:ph type="sldNum" sz="quarter" idx="11"/>
          </p:nvPr>
        </p:nvSpPr>
        <p:spPr/>
        <p:txBody>
          <a:bodyPr/>
          <a:lstStyle>
            <a:lvl1pPr>
              <a:defRPr/>
            </a:lvl1pPr>
          </a:lstStyle>
          <a:p>
            <a:pPr>
              <a:defRPr/>
            </a:pPr>
            <a:fld id="{561E5732-68E8-49F8-A574-3D5D03E11D2E}" type="slidenum">
              <a:rPr lang="fr-FR" altLang="fr-FR"/>
              <a:pPr>
                <a:defRPr/>
              </a:pPr>
              <a:t>‹N°›</a:t>
            </a:fld>
            <a:endParaRPr lang="fr-FR" altLang="fr-FR"/>
          </a:p>
        </p:txBody>
      </p:sp>
      <p:sp>
        <p:nvSpPr>
          <p:cNvPr id="6" name="Rectangle 14"/>
          <p:cNvSpPr>
            <a:spLocks noGrp="1" noChangeArrowheads="1"/>
          </p:cNvSpPr>
          <p:nvPr>
            <p:ph type="ftr" sz="quarter" idx="12"/>
          </p:nvPr>
        </p:nvSpPr>
        <p:spPr/>
        <p:txBody>
          <a:bodyPr/>
          <a:lstStyle>
            <a:lvl1pPr>
              <a:defRPr/>
            </a:lvl1pPr>
          </a:lstStyle>
          <a:p>
            <a:pPr>
              <a:defRPr/>
            </a:pPr>
            <a:endParaRPr lang="fr-FR"/>
          </a:p>
        </p:txBody>
      </p:sp>
    </p:spTree>
    <p:extLst>
      <p:ext uri="{BB962C8B-B14F-4D97-AF65-F5344CB8AC3E}">
        <p14:creationId xmlns:p14="http://schemas.microsoft.com/office/powerpoint/2010/main" val="26083394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endParaRPr lang="fr-CA"/>
          </a:p>
        </p:txBody>
      </p:sp>
      <p:sp>
        <p:nvSpPr>
          <p:cNvPr id="3" name="Espace réservé du contenu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Rectangle 2"/>
          <p:cNvSpPr>
            <a:spLocks noGrp="1" noChangeArrowheads="1"/>
          </p:cNvSpPr>
          <p:nvPr>
            <p:ph type="dt" sz="half" idx="10"/>
          </p:nvPr>
        </p:nvSpPr>
        <p:spPr/>
        <p:txBody>
          <a:bodyPr/>
          <a:lstStyle>
            <a:lvl1pPr>
              <a:defRPr/>
            </a:lvl1pPr>
          </a:lstStyle>
          <a:p>
            <a:pPr>
              <a:defRPr/>
            </a:pPr>
            <a:endParaRPr lang="fr-FR"/>
          </a:p>
        </p:txBody>
      </p:sp>
      <p:sp>
        <p:nvSpPr>
          <p:cNvPr id="5" name="Rectangle 3"/>
          <p:cNvSpPr>
            <a:spLocks noGrp="1" noChangeArrowheads="1"/>
          </p:cNvSpPr>
          <p:nvPr>
            <p:ph type="sldNum" sz="quarter" idx="11"/>
          </p:nvPr>
        </p:nvSpPr>
        <p:spPr/>
        <p:txBody>
          <a:bodyPr/>
          <a:lstStyle>
            <a:lvl1pPr>
              <a:defRPr/>
            </a:lvl1pPr>
          </a:lstStyle>
          <a:p>
            <a:pPr>
              <a:defRPr/>
            </a:pPr>
            <a:fld id="{49F7E222-51AD-4364-8F8D-848A99CAD138}" type="slidenum">
              <a:rPr lang="fr-FR" altLang="fr-FR"/>
              <a:pPr>
                <a:defRPr/>
              </a:pPr>
              <a:t>‹N°›</a:t>
            </a:fld>
            <a:endParaRPr lang="fr-FR" altLang="fr-FR"/>
          </a:p>
        </p:txBody>
      </p:sp>
      <p:sp>
        <p:nvSpPr>
          <p:cNvPr id="6" name="Rectangle 14"/>
          <p:cNvSpPr>
            <a:spLocks noGrp="1" noChangeArrowheads="1"/>
          </p:cNvSpPr>
          <p:nvPr>
            <p:ph type="ftr" sz="quarter" idx="12"/>
          </p:nvPr>
        </p:nvSpPr>
        <p:spPr/>
        <p:txBody>
          <a:bodyPr/>
          <a:lstStyle>
            <a:lvl1pPr>
              <a:defRPr/>
            </a:lvl1pPr>
          </a:lstStyle>
          <a:p>
            <a:pPr>
              <a:defRPr/>
            </a:pPr>
            <a:endParaRPr lang="fr-FR"/>
          </a:p>
        </p:txBody>
      </p:sp>
    </p:spTree>
    <p:extLst>
      <p:ext uri="{BB962C8B-B14F-4D97-AF65-F5344CB8AC3E}">
        <p14:creationId xmlns:p14="http://schemas.microsoft.com/office/powerpoint/2010/main" val="34524304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a:t>Cliquez pour modifier le style du titre</a:t>
            </a:r>
            <a:endParaRPr lang="fr-CA"/>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a:t>Cliquez pour modifier les styles du texte du masque</a:t>
            </a:r>
          </a:p>
        </p:txBody>
      </p:sp>
      <p:sp>
        <p:nvSpPr>
          <p:cNvPr id="4" name="Rectangle 2"/>
          <p:cNvSpPr>
            <a:spLocks noGrp="1" noChangeArrowheads="1"/>
          </p:cNvSpPr>
          <p:nvPr>
            <p:ph type="dt" sz="half" idx="10"/>
          </p:nvPr>
        </p:nvSpPr>
        <p:spPr/>
        <p:txBody>
          <a:bodyPr/>
          <a:lstStyle>
            <a:lvl1pPr>
              <a:defRPr/>
            </a:lvl1pPr>
          </a:lstStyle>
          <a:p>
            <a:pPr>
              <a:defRPr/>
            </a:pPr>
            <a:endParaRPr lang="fr-FR"/>
          </a:p>
        </p:txBody>
      </p:sp>
      <p:sp>
        <p:nvSpPr>
          <p:cNvPr id="5" name="Rectangle 3"/>
          <p:cNvSpPr>
            <a:spLocks noGrp="1" noChangeArrowheads="1"/>
          </p:cNvSpPr>
          <p:nvPr>
            <p:ph type="sldNum" sz="quarter" idx="11"/>
          </p:nvPr>
        </p:nvSpPr>
        <p:spPr/>
        <p:txBody>
          <a:bodyPr/>
          <a:lstStyle>
            <a:lvl1pPr>
              <a:defRPr/>
            </a:lvl1pPr>
          </a:lstStyle>
          <a:p>
            <a:pPr>
              <a:defRPr/>
            </a:pPr>
            <a:fld id="{9882A72B-7892-431B-A285-5B36B7D3A360}" type="slidenum">
              <a:rPr lang="fr-FR" altLang="fr-FR"/>
              <a:pPr>
                <a:defRPr/>
              </a:pPr>
              <a:t>‹N°›</a:t>
            </a:fld>
            <a:endParaRPr lang="fr-FR" altLang="fr-FR"/>
          </a:p>
        </p:txBody>
      </p:sp>
      <p:sp>
        <p:nvSpPr>
          <p:cNvPr id="6" name="Rectangle 14"/>
          <p:cNvSpPr>
            <a:spLocks noGrp="1" noChangeArrowheads="1"/>
          </p:cNvSpPr>
          <p:nvPr>
            <p:ph type="ftr" sz="quarter" idx="12"/>
          </p:nvPr>
        </p:nvSpPr>
        <p:spPr/>
        <p:txBody>
          <a:bodyPr/>
          <a:lstStyle>
            <a:lvl1pPr>
              <a:defRPr/>
            </a:lvl1pPr>
          </a:lstStyle>
          <a:p>
            <a:pPr>
              <a:defRPr/>
            </a:pPr>
            <a:endParaRPr lang="fr-FR"/>
          </a:p>
        </p:txBody>
      </p:sp>
    </p:spTree>
    <p:extLst>
      <p:ext uri="{BB962C8B-B14F-4D97-AF65-F5344CB8AC3E}">
        <p14:creationId xmlns:p14="http://schemas.microsoft.com/office/powerpoint/2010/main" val="17663210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endParaRPr lang="fr-CA"/>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5" name="Rectangle 2"/>
          <p:cNvSpPr>
            <a:spLocks noGrp="1" noChangeArrowheads="1"/>
          </p:cNvSpPr>
          <p:nvPr>
            <p:ph type="dt" sz="half" idx="10"/>
          </p:nvPr>
        </p:nvSpPr>
        <p:spPr/>
        <p:txBody>
          <a:bodyPr/>
          <a:lstStyle>
            <a:lvl1pPr>
              <a:defRPr/>
            </a:lvl1pPr>
          </a:lstStyle>
          <a:p>
            <a:pPr>
              <a:defRPr/>
            </a:pPr>
            <a:endParaRPr lang="fr-FR"/>
          </a:p>
        </p:txBody>
      </p:sp>
      <p:sp>
        <p:nvSpPr>
          <p:cNvPr id="6" name="Rectangle 3"/>
          <p:cNvSpPr>
            <a:spLocks noGrp="1" noChangeArrowheads="1"/>
          </p:cNvSpPr>
          <p:nvPr>
            <p:ph type="sldNum" sz="quarter" idx="11"/>
          </p:nvPr>
        </p:nvSpPr>
        <p:spPr/>
        <p:txBody>
          <a:bodyPr/>
          <a:lstStyle>
            <a:lvl1pPr>
              <a:defRPr/>
            </a:lvl1pPr>
          </a:lstStyle>
          <a:p>
            <a:pPr>
              <a:defRPr/>
            </a:pPr>
            <a:fld id="{3FD17098-A487-4214-9DDD-A3D5876F73E2}" type="slidenum">
              <a:rPr lang="fr-FR" altLang="fr-FR"/>
              <a:pPr>
                <a:defRPr/>
              </a:pPr>
              <a:t>‹N°›</a:t>
            </a:fld>
            <a:endParaRPr lang="fr-FR" altLang="fr-FR"/>
          </a:p>
        </p:txBody>
      </p:sp>
      <p:sp>
        <p:nvSpPr>
          <p:cNvPr id="7" name="Rectangle 14"/>
          <p:cNvSpPr>
            <a:spLocks noGrp="1" noChangeArrowheads="1"/>
          </p:cNvSpPr>
          <p:nvPr>
            <p:ph type="ftr" sz="quarter" idx="12"/>
          </p:nvPr>
        </p:nvSpPr>
        <p:spPr/>
        <p:txBody>
          <a:bodyPr/>
          <a:lstStyle>
            <a:lvl1pPr>
              <a:defRPr/>
            </a:lvl1pPr>
          </a:lstStyle>
          <a:p>
            <a:pPr>
              <a:defRPr/>
            </a:pPr>
            <a:endParaRPr lang="fr-FR"/>
          </a:p>
        </p:txBody>
      </p:sp>
    </p:spTree>
    <p:extLst>
      <p:ext uri="{BB962C8B-B14F-4D97-AF65-F5344CB8AC3E}">
        <p14:creationId xmlns:p14="http://schemas.microsoft.com/office/powerpoint/2010/main" val="40479874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Cliquez pour modifier le style du titre</a:t>
            </a:r>
            <a:endParaRPr lang="fr-CA"/>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7" name="Rectangle 2"/>
          <p:cNvSpPr>
            <a:spLocks noGrp="1" noChangeArrowheads="1"/>
          </p:cNvSpPr>
          <p:nvPr>
            <p:ph type="dt" sz="half" idx="10"/>
          </p:nvPr>
        </p:nvSpPr>
        <p:spPr/>
        <p:txBody>
          <a:bodyPr/>
          <a:lstStyle>
            <a:lvl1pPr>
              <a:defRPr/>
            </a:lvl1pPr>
          </a:lstStyle>
          <a:p>
            <a:pPr>
              <a:defRPr/>
            </a:pPr>
            <a:endParaRPr lang="fr-FR"/>
          </a:p>
        </p:txBody>
      </p:sp>
      <p:sp>
        <p:nvSpPr>
          <p:cNvPr id="8" name="Rectangle 3"/>
          <p:cNvSpPr>
            <a:spLocks noGrp="1" noChangeArrowheads="1"/>
          </p:cNvSpPr>
          <p:nvPr>
            <p:ph type="sldNum" sz="quarter" idx="11"/>
          </p:nvPr>
        </p:nvSpPr>
        <p:spPr/>
        <p:txBody>
          <a:bodyPr/>
          <a:lstStyle>
            <a:lvl1pPr>
              <a:defRPr/>
            </a:lvl1pPr>
          </a:lstStyle>
          <a:p>
            <a:pPr>
              <a:defRPr/>
            </a:pPr>
            <a:fld id="{7203848D-867D-4A70-863B-CD7F02DBCF48}" type="slidenum">
              <a:rPr lang="fr-FR" altLang="fr-FR"/>
              <a:pPr>
                <a:defRPr/>
              </a:pPr>
              <a:t>‹N°›</a:t>
            </a:fld>
            <a:endParaRPr lang="fr-FR" altLang="fr-FR"/>
          </a:p>
        </p:txBody>
      </p:sp>
      <p:sp>
        <p:nvSpPr>
          <p:cNvPr id="9" name="Rectangle 14"/>
          <p:cNvSpPr>
            <a:spLocks noGrp="1" noChangeArrowheads="1"/>
          </p:cNvSpPr>
          <p:nvPr>
            <p:ph type="ftr" sz="quarter" idx="12"/>
          </p:nvPr>
        </p:nvSpPr>
        <p:spPr/>
        <p:txBody>
          <a:bodyPr/>
          <a:lstStyle>
            <a:lvl1pPr>
              <a:defRPr/>
            </a:lvl1pPr>
          </a:lstStyle>
          <a:p>
            <a:pPr>
              <a:defRPr/>
            </a:pPr>
            <a:endParaRPr lang="fr-FR"/>
          </a:p>
        </p:txBody>
      </p:sp>
    </p:spTree>
    <p:extLst>
      <p:ext uri="{BB962C8B-B14F-4D97-AF65-F5344CB8AC3E}">
        <p14:creationId xmlns:p14="http://schemas.microsoft.com/office/powerpoint/2010/main" val="7778704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endParaRPr lang="fr-CA"/>
          </a:p>
        </p:txBody>
      </p:sp>
      <p:sp>
        <p:nvSpPr>
          <p:cNvPr id="3" name="Espace réservé de la date 2"/>
          <p:cNvSpPr>
            <a:spLocks noGrp="1" noChangeArrowheads="1"/>
          </p:cNvSpPr>
          <p:nvPr>
            <p:ph type="dt" sz="half" idx="10"/>
          </p:nvPr>
        </p:nvSpPr>
        <p:spPr/>
        <p:txBody>
          <a:bodyPr/>
          <a:lstStyle>
            <a:lvl1pPr>
              <a:defRPr/>
            </a:lvl1pPr>
          </a:lstStyle>
          <a:p>
            <a:pPr>
              <a:defRPr/>
            </a:pPr>
            <a:endParaRPr lang="fr-FR"/>
          </a:p>
        </p:txBody>
      </p:sp>
      <p:sp>
        <p:nvSpPr>
          <p:cNvPr id="4" name="Espace réservé du numéro de diapositive 3"/>
          <p:cNvSpPr>
            <a:spLocks noGrp="1" noChangeArrowheads="1"/>
          </p:cNvSpPr>
          <p:nvPr>
            <p:ph type="sldNum" sz="quarter" idx="11"/>
          </p:nvPr>
        </p:nvSpPr>
        <p:spPr/>
        <p:txBody>
          <a:bodyPr/>
          <a:lstStyle>
            <a:lvl1pPr>
              <a:defRPr/>
            </a:lvl1pPr>
          </a:lstStyle>
          <a:p>
            <a:pPr>
              <a:defRPr/>
            </a:pPr>
            <a:fld id="{B31694B5-8567-4A41-9DD2-E61501C3761C}" type="slidenum">
              <a:rPr lang="fr-FR" altLang="fr-FR"/>
              <a:pPr>
                <a:defRPr/>
              </a:pPr>
              <a:t>‹N°›</a:t>
            </a:fld>
            <a:endParaRPr lang="fr-FR" altLang="fr-FR"/>
          </a:p>
        </p:txBody>
      </p:sp>
      <p:sp>
        <p:nvSpPr>
          <p:cNvPr id="5" name="Rectangle 14"/>
          <p:cNvSpPr>
            <a:spLocks noGrp="1" noChangeArrowheads="1"/>
          </p:cNvSpPr>
          <p:nvPr>
            <p:ph type="ftr" sz="quarter" idx="12"/>
          </p:nvPr>
        </p:nvSpPr>
        <p:spPr/>
        <p:txBody>
          <a:bodyPr/>
          <a:lstStyle>
            <a:lvl1pPr>
              <a:defRPr/>
            </a:lvl1pPr>
          </a:lstStyle>
          <a:p>
            <a:pPr>
              <a:defRPr/>
            </a:pPr>
            <a:endParaRPr lang="fr-FR"/>
          </a:p>
        </p:txBody>
      </p:sp>
    </p:spTree>
    <p:extLst>
      <p:ext uri="{BB962C8B-B14F-4D97-AF65-F5344CB8AC3E}">
        <p14:creationId xmlns:p14="http://schemas.microsoft.com/office/powerpoint/2010/main" val="31317239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2" name="Rectangle 2"/>
          <p:cNvSpPr>
            <a:spLocks noGrp="1" noChangeArrowheads="1"/>
          </p:cNvSpPr>
          <p:nvPr>
            <p:ph type="dt" sz="half" idx="10"/>
          </p:nvPr>
        </p:nvSpPr>
        <p:spPr/>
        <p:txBody>
          <a:bodyPr/>
          <a:lstStyle>
            <a:lvl1pPr>
              <a:defRPr/>
            </a:lvl1pPr>
          </a:lstStyle>
          <a:p>
            <a:pPr>
              <a:defRPr/>
            </a:pPr>
            <a:endParaRPr lang="fr-FR"/>
          </a:p>
        </p:txBody>
      </p:sp>
      <p:sp>
        <p:nvSpPr>
          <p:cNvPr id="3" name="Rectangle 3"/>
          <p:cNvSpPr>
            <a:spLocks noGrp="1" noChangeArrowheads="1"/>
          </p:cNvSpPr>
          <p:nvPr>
            <p:ph type="sldNum" sz="quarter" idx="11"/>
          </p:nvPr>
        </p:nvSpPr>
        <p:spPr/>
        <p:txBody>
          <a:bodyPr/>
          <a:lstStyle>
            <a:lvl1pPr>
              <a:defRPr/>
            </a:lvl1pPr>
          </a:lstStyle>
          <a:p>
            <a:pPr>
              <a:defRPr/>
            </a:pPr>
            <a:fld id="{9AA6FC03-DD18-4337-B558-B3A6574191DB}" type="slidenum">
              <a:rPr lang="fr-FR" altLang="fr-FR"/>
              <a:pPr>
                <a:defRPr/>
              </a:pPr>
              <a:t>‹N°›</a:t>
            </a:fld>
            <a:endParaRPr lang="fr-FR" altLang="fr-FR"/>
          </a:p>
        </p:txBody>
      </p:sp>
      <p:sp>
        <p:nvSpPr>
          <p:cNvPr id="4" name="Rectangle 14"/>
          <p:cNvSpPr>
            <a:spLocks noGrp="1" noChangeArrowheads="1"/>
          </p:cNvSpPr>
          <p:nvPr>
            <p:ph type="ftr" sz="quarter" idx="12"/>
          </p:nvPr>
        </p:nvSpPr>
        <p:spPr/>
        <p:txBody>
          <a:bodyPr/>
          <a:lstStyle>
            <a:lvl1pPr>
              <a:defRPr/>
            </a:lvl1pPr>
          </a:lstStyle>
          <a:p>
            <a:pPr>
              <a:defRPr/>
            </a:pPr>
            <a:endParaRPr lang="fr-FR"/>
          </a:p>
        </p:txBody>
      </p:sp>
    </p:spTree>
    <p:extLst>
      <p:ext uri="{BB962C8B-B14F-4D97-AF65-F5344CB8AC3E}">
        <p14:creationId xmlns:p14="http://schemas.microsoft.com/office/powerpoint/2010/main" val="42044908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a:t>Cliquez pour modifier le style du titre</a:t>
            </a:r>
            <a:endParaRPr lang="fr-CA"/>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Rectangle 2"/>
          <p:cNvSpPr>
            <a:spLocks noGrp="1" noChangeArrowheads="1"/>
          </p:cNvSpPr>
          <p:nvPr>
            <p:ph type="dt" sz="half" idx="10"/>
          </p:nvPr>
        </p:nvSpPr>
        <p:spPr/>
        <p:txBody>
          <a:bodyPr/>
          <a:lstStyle>
            <a:lvl1pPr>
              <a:defRPr/>
            </a:lvl1pPr>
          </a:lstStyle>
          <a:p>
            <a:pPr>
              <a:defRPr/>
            </a:pPr>
            <a:endParaRPr lang="fr-FR"/>
          </a:p>
        </p:txBody>
      </p:sp>
      <p:sp>
        <p:nvSpPr>
          <p:cNvPr id="6" name="Rectangle 3"/>
          <p:cNvSpPr>
            <a:spLocks noGrp="1" noChangeArrowheads="1"/>
          </p:cNvSpPr>
          <p:nvPr>
            <p:ph type="sldNum" sz="quarter" idx="11"/>
          </p:nvPr>
        </p:nvSpPr>
        <p:spPr/>
        <p:txBody>
          <a:bodyPr/>
          <a:lstStyle>
            <a:lvl1pPr>
              <a:defRPr/>
            </a:lvl1pPr>
          </a:lstStyle>
          <a:p>
            <a:pPr>
              <a:defRPr/>
            </a:pPr>
            <a:fld id="{0F283A84-1FEA-4D34-A734-C7E95FD88939}" type="slidenum">
              <a:rPr lang="fr-FR" altLang="fr-FR"/>
              <a:pPr>
                <a:defRPr/>
              </a:pPr>
              <a:t>‹N°›</a:t>
            </a:fld>
            <a:endParaRPr lang="fr-FR" altLang="fr-FR"/>
          </a:p>
        </p:txBody>
      </p:sp>
      <p:sp>
        <p:nvSpPr>
          <p:cNvPr id="7" name="Rectangle 14"/>
          <p:cNvSpPr>
            <a:spLocks noGrp="1" noChangeArrowheads="1"/>
          </p:cNvSpPr>
          <p:nvPr>
            <p:ph type="ftr" sz="quarter" idx="12"/>
          </p:nvPr>
        </p:nvSpPr>
        <p:spPr/>
        <p:txBody>
          <a:bodyPr/>
          <a:lstStyle>
            <a:lvl1pPr>
              <a:defRPr/>
            </a:lvl1pPr>
          </a:lstStyle>
          <a:p>
            <a:pPr>
              <a:defRPr/>
            </a:pPr>
            <a:endParaRPr lang="fr-FR"/>
          </a:p>
        </p:txBody>
      </p:sp>
    </p:spTree>
    <p:extLst>
      <p:ext uri="{BB962C8B-B14F-4D97-AF65-F5344CB8AC3E}">
        <p14:creationId xmlns:p14="http://schemas.microsoft.com/office/powerpoint/2010/main" val="33318919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a:t>Cliquez pour modifier le style du titre</a:t>
            </a:r>
            <a:endParaRPr lang="fr-CA"/>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CA" noProof="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Rectangle 2"/>
          <p:cNvSpPr>
            <a:spLocks noGrp="1" noChangeArrowheads="1"/>
          </p:cNvSpPr>
          <p:nvPr>
            <p:ph type="dt" sz="half" idx="10"/>
          </p:nvPr>
        </p:nvSpPr>
        <p:spPr/>
        <p:txBody>
          <a:bodyPr/>
          <a:lstStyle>
            <a:lvl1pPr>
              <a:defRPr/>
            </a:lvl1pPr>
          </a:lstStyle>
          <a:p>
            <a:pPr>
              <a:defRPr/>
            </a:pPr>
            <a:endParaRPr lang="fr-FR"/>
          </a:p>
        </p:txBody>
      </p:sp>
      <p:sp>
        <p:nvSpPr>
          <p:cNvPr id="6" name="Rectangle 3"/>
          <p:cNvSpPr>
            <a:spLocks noGrp="1" noChangeArrowheads="1"/>
          </p:cNvSpPr>
          <p:nvPr>
            <p:ph type="sldNum" sz="quarter" idx="11"/>
          </p:nvPr>
        </p:nvSpPr>
        <p:spPr/>
        <p:txBody>
          <a:bodyPr/>
          <a:lstStyle>
            <a:lvl1pPr>
              <a:defRPr/>
            </a:lvl1pPr>
          </a:lstStyle>
          <a:p>
            <a:pPr>
              <a:defRPr/>
            </a:pPr>
            <a:fld id="{383043EC-C641-41D8-BDEF-C9E738C58DD6}" type="slidenum">
              <a:rPr lang="fr-FR" altLang="fr-FR"/>
              <a:pPr>
                <a:defRPr/>
              </a:pPr>
              <a:t>‹N°›</a:t>
            </a:fld>
            <a:endParaRPr lang="fr-FR" altLang="fr-FR"/>
          </a:p>
        </p:txBody>
      </p:sp>
      <p:sp>
        <p:nvSpPr>
          <p:cNvPr id="7" name="Rectangle 14"/>
          <p:cNvSpPr>
            <a:spLocks noGrp="1" noChangeArrowheads="1"/>
          </p:cNvSpPr>
          <p:nvPr>
            <p:ph type="ftr" sz="quarter" idx="12"/>
          </p:nvPr>
        </p:nvSpPr>
        <p:spPr/>
        <p:txBody>
          <a:bodyPr/>
          <a:lstStyle>
            <a:lvl1pPr>
              <a:defRPr/>
            </a:lvl1pPr>
          </a:lstStyle>
          <a:p>
            <a:pPr>
              <a:defRPr/>
            </a:pPr>
            <a:endParaRPr lang="fr-FR"/>
          </a:p>
        </p:txBody>
      </p:sp>
    </p:spTree>
    <p:extLst>
      <p:ext uri="{BB962C8B-B14F-4D97-AF65-F5344CB8AC3E}">
        <p14:creationId xmlns:p14="http://schemas.microsoft.com/office/powerpoint/2010/main" val="38862623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94914" name="Rectangle 2"/>
          <p:cNvSpPr>
            <a:spLocks noGrp="1" noChangeArrowheads="1"/>
          </p:cNvSpPr>
          <p:nvPr>
            <p:ph type="dt" sz="half" idx="2"/>
          </p:nvPr>
        </p:nvSpPr>
        <p:spPr bwMode="auto">
          <a:xfrm>
            <a:off x="457200" y="625157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fr-FR"/>
          </a:p>
        </p:txBody>
      </p:sp>
      <p:sp>
        <p:nvSpPr>
          <p:cNvPr id="294915" name="Rectangle 3"/>
          <p:cNvSpPr>
            <a:spLocks noGrp="1" noChangeArrowheads="1"/>
          </p:cNvSpPr>
          <p:nvPr>
            <p:ph type="sldNum" sz="quarter" idx="4"/>
          </p:nvPr>
        </p:nvSpPr>
        <p:spPr bwMode="auto">
          <a:xfrm>
            <a:off x="6553200" y="6248400"/>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panose="020B0604020202020204" pitchFamily="34" charset="0"/>
              </a:defRPr>
            </a:lvl1pPr>
          </a:lstStyle>
          <a:p>
            <a:pPr>
              <a:defRPr/>
            </a:pPr>
            <a:fld id="{4AAB5C08-9762-4BD4-9D3C-7D9D36E15EF3}" type="slidenum">
              <a:rPr lang="fr-FR" altLang="fr-FR"/>
              <a:pPr>
                <a:defRPr/>
              </a:pPr>
              <a:t>‹N°›</a:t>
            </a:fld>
            <a:endParaRPr lang="fr-FR" altLang="fr-FR"/>
          </a:p>
        </p:txBody>
      </p:sp>
      <p:grpSp>
        <p:nvGrpSpPr>
          <p:cNvPr id="1028" name="Group 4"/>
          <p:cNvGrpSpPr>
            <a:grpSpLocks/>
          </p:cNvGrpSpPr>
          <p:nvPr/>
        </p:nvGrpSpPr>
        <p:grpSpPr bwMode="auto">
          <a:xfrm>
            <a:off x="0" y="0"/>
            <a:ext cx="9140825" cy="6850063"/>
            <a:chOff x="0" y="0"/>
            <a:chExt cx="5758" cy="4315"/>
          </a:xfrm>
        </p:grpSpPr>
        <p:grpSp>
          <p:nvGrpSpPr>
            <p:cNvPr id="1032" name="Group 5"/>
            <p:cNvGrpSpPr>
              <a:grpSpLocks/>
            </p:cNvGrpSpPr>
            <p:nvPr userDrawn="1"/>
          </p:nvGrpSpPr>
          <p:grpSpPr bwMode="auto">
            <a:xfrm>
              <a:off x="1728" y="2230"/>
              <a:ext cx="4027" cy="2085"/>
              <a:chOff x="1728" y="2230"/>
              <a:chExt cx="4027" cy="2085"/>
            </a:xfrm>
          </p:grpSpPr>
          <p:sp>
            <p:nvSpPr>
              <p:cNvPr id="294918" name="Freeform 6"/>
              <p:cNvSpPr>
                <a:spLocks/>
              </p:cNvSpPr>
              <p:nvPr/>
            </p:nvSpPr>
            <p:spPr bwMode="hidden">
              <a:xfrm>
                <a:off x="1728" y="2644"/>
                <a:ext cx="2882" cy="1671"/>
              </a:xfrm>
              <a:custGeom>
                <a:avLst/>
                <a:gdLst/>
                <a:ahLst/>
                <a:cxnLst>
                  <a:cxn ang="0">
                    <a:pos x="2740" y="528"/>
                  </a:cxn>
                  <a:cxn ang="0">
                    <a:pos x="2632" y="484"/>
                  </a:cxn>
                  <a:cxn ang="0">
                    <a:pos x="2480" y="424"/>
                  </a:cxn>
                  <a:cxn ang="0">
                    <a:pos x="2203" y="343"/>
                  </a:cxn>
                  <a:cxn ang="0">
                    <a:pos x="1970" y="277"/>
                  </a:cxn>
                  <a:cxn ang="0">
                    <a:pos x="1807" y="212"/>
                  </a:cxn>
                  <a:cxn ang="0">
                    <a:pos x="1693" y="152"/>
                  </a:cxn>
                  <a:cxn ang="0">
                    <a:pos x="1628" y="103"/>
                  </a:cxn>
                  <a:cxn ang="0">
                    <a:pos x="1590" y="60"/>
                  </a:cxn>
                  <a:cxn ang="0">
                    <a:pos x="1579" y="27"/>
                  </a:cxn>
                  <a:cxn ang="0">
                    <a:pos x="1585" y="0"/>
                  </a:cxn>
                  <a:cxn ang="0">
                    <a:pos x="1557" y="49"/>
                  </a:cxn>
                  <a:cxn ang="0">
                    <a:pos x="1568" y="98"/>
                  </a:cxn>
                  <a:cxn ang="0">
                    <a:pos x="1617" y="141"/>
                  </a:cxn>
                  <a:cxn ang="0">
                    <a:pos x="1688" y="185"/>
                  </a:cxn>
                  <a:cxn ang="0">
                    <a:pos x="1791" y="228"/>
                  </a:cxn>
                  <a:cxn ang="0">
                    <a:pos x="2040" y="310"/>
                  </a:cxn>
                  <a:cxn ang="0">
                    <a:pos x="2285" y="381"/>
                  </a:cxn>
                  <a:cxn ang="0">
                    <a:pos x="2464" y="435"/>
                  </a:cxn>
                  <a:cxn ang="0">
                    <a:pos x="2605" y="484"/>
                  </a:cxn>
                  <a:cxn ang="0">
                    <a:pos x="2708" y="528"/>
                  </a:cxn>
                  <a:cxn ang="0">
                    <a:pos x="2768" y="560"/>
                  </a:cxn>
                  <a:cxn ang="0">
                    <a:pos x="2795" y="593"/>
                  </a:cxn>
                  <a:cxn ang="0">
                    <a:pos x="2795" y="642"/>
                  </a:cxn>
                  <a:cxn ang="0">
                    <a:pos x="2762" y="691"/>
                  </a:cxn>
                  <a:cxn ang="0">
                    <a:pos x="2692" y="735"/>
                  </a:cxn>
                  <a:cxn ang="0">
                    <a:pos x="2589" y="778"/>
                  </a:cxn>
                  <a:cxn ang="0">
                    <a:pos x="2458" y="822"/>
                  </a:cxn>
                  <a:cxn ang="0">
                    <a:pos x="2301" y="865"/>
                  </a:cxn>
                  <a:cxn ang="0">
                    <a:pos x="2030" y="930"/>
                  </a:cxn>
                  <a:cxn ang="0">
                    <a:pos x="1606" y="1034"/>
                  </a:cxn>
                  <a:cxn ang="0">
                    <a:pos x="1145" y="1164"/>
                  </a:cxn>
                  <a:cxn ang="0">
                    <a:pos x="673" y="1328"/>
                  </a:cxn>
                  <a:cxn ang="0">
                    <a:pos x="217" y="1545"/>
                  </a:cxn>
                  <a:cxn ang="0">
                    <a:pos x="353" y="1671"/>
                  </a:cxn>
                  <a:cxn ang="0">
                    <a:pos x="754" y="1469"/>
                  </a:cxn>
                  <a:cxn ang="0">
                    <a:pos x="1145" y="1311"/>
                  </a:cxn>
                  <a:cxn ang="0">
                    <a:pos x="1519" y="1186"/>
                  </a:cxn>
                  <a:cxn ang="0">
                    <a:pos x="1861" y="1083"/>
                  </a:cxn>
                  <a:cxn ang="0">
                    <a:pos x="2165" y="1007"/>
                  </a:cxn>
                  <a:cxn ang="0">
                    <a:pos x="2426" y="947"/>
                  </a:cxn>
                  <a:cxn ang="0">
                    <a:pos x="2626" y="892"/>
                  </a:cxn>
                  <a:cxn ang="0">
                    <a:pos x="2762" y="838"/>
                  </a:cxn>
                  <a:cxn ang="0">
                    <a:pos x="2827" y="794"/>
                  </a:cxn>
                  <a:cxn ang="0">
                    <a:pos x="2865" y="745"/>
                  </a:cxn>
                  <a:cxn ang="0">
                    <a:pos x="2882" y="702"/>
                  </a:cxn>
                  <a:cxn ang="0">
                    <a:pos x="2854" y="620"/>
                  </a:cxn>
                  <a:cxn ang="0">
                    <a:pos x="2800" y="560"/>
                  </a:cxn>
                  <a:cxn ang="0">
                    <a:pos x="2773" y="544"/>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w="9525">
                <a:noFill/>
                <a:round/>
                <a:headEnd/>
                <a:tailEnd/>
              </a:ln>
            </p:spPr>
            <p:txBody>
              <a:bodyPr/>
              <a:lstStyle/>
              <a:p>
                <a:pPr eaLnBrk="1" hangingPunct="1">
                  <a:defRPr/>
                </a:pPr>
                <a:endParaRPr lang="fr-CA"/>
              </a:p>
            </p:txBody>
          </p:sp>
          <p:sp>
            <p:nvSpPr>
              <p:cNvPr id="294919" name="Freeform 7"/>
              <p:cNvSpPr>
                <a:spLocks/>
              </p:cNvSpPr>
              <p:nvPr/>
            </p:nvSpPr>
            <p:spPr bwMode="hidden">
              <a:xfrm>
                <a:off x="4170" y="2671"/>
                <a:ext cx="1259" cy="811"/>
              </a:xfrm>
              <a:custGeom>
                <a:avLst/>
                <a:gdLst/>
                <a:ahLst/>
                <a:cxnLst>
                  <a:cxn ang="0">
                    <a:pos x="1259" y="615"/>
                  </a:cxn>
                  <a:cxn ang="0">
                    <a:pos x="1248" y="588"/>
                  </a:cxn>
                  <a:cxn ang="0">
                    <a:pos x="1237" y="566"/>
                  </a:cxn>
                  <a:cxn ang="0">
                    <a:pos x="1216" y="539"/>
                  </a:cxn>
                  <a:cxn ang="0">
                    <a:pos x="1188" y="517"/>
                  </a:cxn>
                  <a:cxn ang="0">
                    <a:pos x="1123" y="479"/>
                  </a:cxn>
                  <a:cxn ang="0">
                    <a:pos x="1042" y="441"/>
                  </a:cxn>
                  <a:cxn ang="0">
                    <a:pos x="944" y="408"/>
                  </a:cxn>
                  <a:cxn ang="0">
                    <a:pos x="841" y="381"/>
                  </a:cxn>
                  <a:cxn ang="0">
                    <a:pos x="727" y="348"/>
                  </a:cxn>
                  <a:cxn ang="0">
                    <a:pos x="613" y="321"/>
                  </a:cxn>
                  <a:cxn ang="0">
                    <a:pos x="499" y="294"/>
                  </a:cxn>
                  <a:cxn ang="0">
                    <a:pos x="391" y="261"/>
                  </a:cxn>
                  <a:cxn ang="0">
                    <a:pos x="288" y="229"/>
                  </a:cxn>
                  <a:cxn ang="0">
                    <a:pos x="195" y="196"/>
                  </a:cxn>
                  <a:cxn ang="0">
                    <a:pos x="119" y="152"/>
                  </a:cxn>
                  <a:cxn ang="0">
                    <a:pos x="54" y="109"/>
                  </a:cxn>
                  <a:cxn ang="0">
                    <a:pos x="33" y="87"/>
                  </a:cxn>
                  <a:cxn ang="0">
                    <a:pos x="16" y="60"/>
                  </a:cxn>
                  <a:cxn ang="0">
                    <a:pos x="5" y="33"/>
                  </a:cxn>
                  <a:cxn ang="0">
                    <a:pos x="0" y="0"/>
                  </a:cxn>
                  <a:cxn ang="0">
                    <a:pos x="0" y="6"/>
                  </a:cxn>
                  <a:cxn ang="0">
                    <a:pos x="0" y="11"/>
                  </a:cxn>
                  <a:cxn ang="0">
                    <a:pos x="0" y="38"/>
                  </a:cxn>
                  <a:cxn ang="0">
                    <a:pos x="5" y="60"/>
                  </a:cxn>
                  <a:cxn ang="0">
                    <a:pos x="16" y="87"/>
                  </a:cxn>
                  <a:cxn ang="0">
                    <a:pos x="33" y="114"/>
                  </a:cxn>
                  <a:cxn ang="0">
                    <a:pos x="54" y="142"/>
                  </a:cxn>
                  <a:cxn ang="0">
                    <a:pos x="87" y="174"/>
                  </a:cxn>
                  <a:cxn ang="0">
                    <a:pos x="125" y="207"/>
                  </a:cxn>
                  <a:cxn ang="0">
                    <a:pos x="179" y="240"/>
                  </a:cxn>
                  <a:cxn ang="0">
                    <a:pos x="244" y="278"/>
                  </a:cxn>
                  <a:cxn ang="0">
                    <a:pos x="326" y="310"/>
                  </a:cxn>
                  <a:cxn ang="0">
                    <a:pos x="418" y="348"/>
                  </a:cxn>
                  <a:cxn ang="0">
                    <a:pos x="526" y="381"/>
                  </a:cxn>
                  <a:cxn ang="0">
                    <a:pos x="657" y="414"/>
                  </a:cxn>
                  <a:cxn ang="0">
                    <a:pos x="749" y="435"/>
                  </a:cxn>
                  <a:cxn ang="0">
                    <a:pos x="830" y="463"/>
                  </a:cxn>
                  <a:cxn ang="0">
                    <a:pos x="901" y="490"/>
                  </a:cxn>
                  <a:cxn ang="0">
                    <a:pos x="966" y="512"/>
                  </a:cxn>
                  <a:cxn ang="0">
                    <a:pos x="1015" y="539"/>
                  </a:cxn>
                  <a:cxn ang="0">
                    <a:pos x="1053" y="566"/>
                  </a:cxn>
                  <a:cxn ang="0">
                    <a:pos x="1080" y="593"/>
                  </a:cxn>
                  <a:cxn ang="0">
                    <a:pos x="1102" y="620"/>
                  </a:cxn>
                  <a:cxn ang="0">
                    <a:pos x="1112" y="648"/>
                  </a:cxn>
                  <a:cxn ang="0">
                    <a:pos x="1118" y="675"/>
                  </a:cxn>
                  <a:cxn ang="0">
                    <a:pos x="1112" y="697"/>
                  </a:cxn>
                  <a:cxn ang="0">
                    <a:pos x="1096" y="724"/>
                  </a:cxn>
                  <a:cxn ang="0">
                    <a:pos x="1080" y="746"/>
                  </a:cxn>
                  <a:cxn ang="0">
                    <a:pos x="1053" y="767"/>
                  </a:cxn>
                  <a:cxn ang="0">
                    <a:pos x="1015" y="789"/>
                  </a:cxn>
                  <a:cxn ang="0">
                    <a:pos x="977" y="811"/>
                  </a:cxn>
                  <a:cxn ang="0">
                    <a:pos x="1047" y="789"/>
                  </a:cxn>
                  <a:cxn ang="0">
                    <a:pos x="1107" y="767"/>
                  </a:cxn>
                  <a:cxn ang="0">
                    <a:pos x="1156" y="746"/>
                  </a:cxn>
                  <a:cxn ang="0">
                    <a:pos x="1199" y="724"/>
                  </a:cxn>
                  <a:cxn ang="0">
                    <a:pos x="1226" y="702"/>
                  </a:cxn>
                  <a:cxn ang="0">
                    <a:pos x="1248" y="675"/>
                  </a:cxn>
                  <a:cxn ang="0">
                    <a:pos x="1259" y="648"/>
                  </a:cxn>
                  <a:cxn ang="0">
                    <a:pos x="1259" y="615"/>
                  </a:cxn>
                  <a:cxn ang="0">
                    <a:pos x="1259" y="615"/>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w="9525">
                <a:noFill/>
                <a:round/>
                <a:headEnd/>
                <a:tailEnd/>
              </a:ln>
            </p:spPr>
            <p:txBody>
              <a:bodyPr/>
              <a:lstStyle/>
              <a:p>
                <a:pPr eaLnBrk="1" hangingPunct="1">
                  <a:defRPr/>
                </a:pPr>
                <a:endParaRPr lang="fr-CA"/>
              </a:p>
            </p:txBody>
          </p:sp>
          <p:sp>
            <p:nvSpPr>
              <p:cNvPr id="294920" name="Freeform 8"/>
              <p:cNvSpPr>
                <a:spLocks/>
              </p:cNvSpPr>
              <p:nvPr/>
            </p:nvSpPr>
            <p:spPr bwMode="hidden">
              <a:xfrm>
                <a:off x="2900" y="3346"/>
                <a:ext cx="2849" cy="969"/>
              </a:xfrm>
              <a:custGeom>
                <a:avLst/>
                <a:gdLst/>
                <a:ahLst/>
                <a:cxnLst>
                  <a:cxn ang="0">
                    <a:pos x="92" y="958"/>
                  </a:cxn>
                  <a:cxn ang="0">
                    <a:pos x="0" y="969"/>
                  </a:cxn>
                  <a:cxn ang="0">
                    <a:pos x="391" y="969"/>
                  </a:cxn>
                  <a:cxn ang="0">
                    <a:pos x="434" y="947"/>
                  </a:cxn>
                  <a:cxn ang="0">
                    <a:pos x="483" y="914"/>
                  </a:cxn>
                  <a:cxn ang="0">
                    <a:pos x="554" y="876"/>
                  </a:cxn>
                  <a:cxn ang="0">
                    <a:pos x="635" y="838"/>
                  </a:cxn>
                  <a:cxn ang="0">
                    <a:pos x="727" y="794"/>
                  </a:cxn>
                  <a:cxn ang="0">
                    <a:pos x="836" y="745"/>
                  </a:cxn>
                  <a:cxn ang="0">
                    <a:pos x="961" y="696"/>
                  </a:cxn>
                  <a:cxn ang="0">
                    <a:pos x="1102" y="642"/>
                  </a:cxn>
                  <a:cxn ang="0">
                    <a:pos x="1259" y="582"/>
                  </a:cxn>
                  <a:cxn ang="0">
                    <a:pos x="1433" y="522"/>
                  </a:cxn>
                  <a:cxn ang="0">
                    <a:pos x="1623" y="462"/>
                  </a:cxn>
                  <a:cxn ang="0">
                    <a:pos x="1829" y="403"/>
                  </a:cxn>
                  <a:cxn ang="0">
                    <a:pos x="2057" y="343"/>
                  </a:cxn>
                  <a:cxn ang="0">
                    <a:pos x="2301" y="283"/>
                  </a:cxn>
                  <a:cxn ang="0">
                    <a:pos x="2567" y="223"/>
                  </a:cxn>
                  <a:cxn ang="0">
                    <a:pos x="2849" y="163"/>
                  </a:cxn>
                  <a:cxn ang="0">
                    <a:pos x="2849" y="0"/>
                  </a:cxn>
                  <a:cxn ang="0">
                    <a:pos x="2817" y="16"/>
                  </a:cxn>
                  <a:cxn ang="0">
                    <a:pos x="2773" y="33"/>
                  </a:cxn>
                  <a:cxn ang="0">
                    <a:pos x="2719" y="54"/>
                  </a:cxn>
                  <a:cxn ang="0">
                    <a:pos x="2648" y="76"/>
                  </a:cxn>
                  <a:cxn ang="0">
                    <a:pos x="2572" y="98"/>
                  </a:cxn>
                  <a:cxn ang="0">
                    <a:pos x="2491" y="120"/>
                  </a:cxn>
                  <a:cxn ang="0">
                    <a:pos x="2399" y="147"/>
                  </a:cxn>
                  <a:cxn ang="0">
                    <a:pos x="2301" y="169"/>
                  </a:cxn>
                  <a:cxn ang="0">
                    <a:pos x="2095" y="223"/>
                  </a:cxn>
                  <a:cxn ang="0">
                    <a:pos x="1889" y="277"/>
                  </a:cxn>
                  <a:cxn ang="0">
                    <a:pos x="1688" y="326"/>
                  </a:cxn>
                  <a:cxn ang="0">
                    <a:pos x="1590" y="354"/>
                  </a:cxn>
                  <a:cxn ang="0">
                    <a:pos x="1503" y="381"/>
                  </a:cxn>
                  <a:cxn ang="0">
                    <a:pos x="1107" y="506"/>
                  </a:cxn>
                  <a:cxn ang="0">
                    <a:pos x="912" y="577"/>
                  </a:cxn>
                  <a:cxn ang="0">
                    <a:pos x="727" y="647"/>
                  </a:cxn>
                  <a:cxn ang="0">
                    <a:pos x="548" y="718"/>
                  </a:cxn>
                  <a:cxn ang="0">
                    <a:pos x="380" y="794"/>
                  </a:cxn>
                  <a:cxn ang="0">
                    <a:pos x="228" y="876"/>
                  </a:cxn>
                  <a:cxn ang="0">
                    <a:pos x="92" y="958"/>
                  </a:cxn>
                  <a:cxn ang="0">
                    <a:pos x="92" y="958"/>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w="9525">
                <a:noFill/>
                <a:round/>
                <a:headEnd/>
                <a:tailEnd/>
              </a:ln>
            </p:spPr>
            <p:txBody>
              <a:bodyPr/>
              <a:lstStyle/>
              <a:p>
                <a:pPr eaLnBrk="1" hangingPunct="1">
                  <a:defRPr/>
                </a:pPr>
                <a:endParaRPr lang="fr-CA"/>
              </a:p>
            </p:txBody>
          </p:sp>
          <p:sp>
            <p:nvSpPr>
              <p:cNvPr id="1038" name="Freeform 9"/>
              <p:cNvSpPr>
                <a:spLocks/>
              </p:cNvSpPr>
              <p:nvPr/>
            </p:nvSpPr>
            <p:spPr bwMode="hidden">
              <a:xfrm>
                <a:off x="2748" y="2230"/>
                <a:ext cx="3007" cy="2085"/>
              </a:xfrm>
              <a:custGeom>
                <a:avLst/>
                <a:gdLst>
                  <a:gd name="T0" fmla="*/ 1433 w 3007"/>
                  <a:gd name="T1" fmla="*/ 474 h 2085"/>
                  <a:gd name="T2" fmla="*/ 1460 w 3007"/>
                  <a:gd name="T3" fmla="*/ 528 h 2085"/>
                  <a:gd name="T4" fmla="*/ 1541 w 3007"/>
                  <a:gd name="T5" fmla="*/ 593 h 2085"/>
                  <a:gd name="T6" fmla="*/ 1715 w 3007"/>
                  <a:gd name="T7" fmla="*/ 670 h 2085"/>
                  <a:gd name="T8" fmla="*/ 1927 w 3007"/>
                  <a:gd name="T9" fmla="*/ 735 h 2085"/>
                  <a:gd name="T10" fmla="*/ 2155 w 3007"/>
                  <a:gd name="T11" fmla="*/ 789 h 2085"/>
                  <a:gd name="T12" fmla="*/ 2372 w 3007"/>
                  <a:gd name="T13" fmla="*/ 849 h 2085"/>
                  <a:gd name="T14" fmla="*/ 2551 w 3007"/>
                  <a:gd name="T15" fmla="*/ 920 h 2085"/>
                  <a:gd name="T16" fmla="*/ 2638 w 3007"/>
                  <a:gd name="T17" fmla="*/ 980 h 2085"/>
                  <a:gd name="T18" fmla="*/ 2676 w 3007"/>
                  <a:gd name="T19" fmla="*/ 1029 h 2085"/>
                  <a:gd name="T20" fmla="*/ 2681 w 3007"/>
                  <a:gd name="T21" fmla="*/ 1083 h 2085"/>
                  <a:gd name="T22" fmla="*/ 2665 w 3007"/>
                  <a:gd name="T23" fmla="*/ 1127 h 2085"/>
                  <a:gd name="T24" fmla="*/ 2616 w 3007"/>
                  <a:gd name="T25" fmla="*/ 1170 h 2085"/>
                  <a:gd name="T26" fmla="*/ 2545 w 3007"/>
                  <a:gd name="T27" fmla="*/ 1208 h 2085"/>
                  <a:gd name="T28" fmla="*/ 2448 w 3007"/>
                  <a:gd name="T29" fmla="*/ 1241 h 2085"/>
                  <a:gd name="T30" fmla="*/ 2328 w 3007"/>
                  <a:gd name="T31" fmla="*/ 1274 h 2085"/>
                  <a:gd name="T32" fmla="*/ 2106 w 3007"/>
                  <a:gd name="T33" fmla="*/ 1328 h 2085"/>
                  <a:gd name="T34" fmla="*/ 1742 w 3007"/>
                  <a:gd name="T35" fmla="*/ 1421 h 2085"/>
                  <a:gd name="T36" fmla="*/ 1308 w 3007"/>
                  <a:gd name="T37" fmla="*/ 1540 h 2085"/>
                  <a:gd name="T38" fmla="*/ 820 w 3007"/>
                  <a:gd name="T39" fmla="*/ 1709 h 2085"/>
                  <a:gd name="T40" fmla="*/ 282 w 3007"/>
                  <a:gd name="T41" fmla="*/ 1943 h 2085"/>
                  <a:gd name="T42" fmla="*/ 152 w 3007"/>
                  <a:gd name="T43" fmla="*/ 2085 h 2085"/>
                  <a:gd name="T44" fmla="*/ 386 w 3007"/>
                  <a:gd name="T45" fmla="*/ 1992 h 2085"/>
                  <a:gd name="T46" fmla="*/ 700 w 3007"/>
                  <a:gd name="T47" fmla="*/ 1834 h 2085"/>
                  <a:gd name="T48" fmla="*/ 1064 w 3007"/>
                  <a:gd name="T49" fmla="*/ 1693 h 2085"/>
                  <a:gd name="T50" fmla="*/ 1661 w 3007"/>
                  <a:gd name="T51" fmla="*/ 1497 h 2085"/>
                  <a:gd name="T52" fmla="*/ 1845 w 3007"/>
                  <a:gd name="T53" fmla="*/ 1442 h 2085"/>
                  <a:gd name="T54" fmla="*/ 2252 w 3007"/>
                  <a:gd name="T55" fmla="*/ 1339 h 2085"/>
                  <a:gd name="T56" fmla="*/ 2551 w 3007"/>
                  <a:gd name="T57" fmla="*/ 1263 h 2085"/>
                  <a:gd name="T58" fmla="*/ 2730 w 3007"/>
                  <a:gd name="T59" fmla="*/ 1214 h 2085"/>
                  <a:gd name="T60" fmla="*/ 2876 w 3007"/>
                  <a:gd name="T61" fmla="*/ 1170 h 2085"/>
                  <a:gd name="T62" fmla="*/ 2974 w 3007"/>
                  <a:gd name="T63" fmla="*/ 1132 h 2085"/>
                  <a:gd name="T64" fmla="*/ 3007 w 3007"/>
                  <a:gd name="T65" fmla="*/ 871 h 2085"/>
                  <a:gd name="T66" fmla="*/ 2860 w 3007"/>
                  <a:gd name="T67" fmla="*/ 844 h 2085"/>
                  <a:gd name="T68" fmla="*/ 2670 w 3007"/>
                  <a:gd name="T69" fmla="*/ 806 h 2085"/>
                  <a:gd name="T70" fmla="*/ 2458 w 3007"/>
                  <a:gd name="T71" fmla="*/ 757 h 2085"/>
                  <a:gd name="T72" fmla="*/ 2138 w 3007"/>
                  <a:gd name="T73" fmla="*/ 670 h 2085"/>
                  <a:gd name="T74" fmla="*/ 1959 w 3007"/>
                  <a:gd name="T75" fmla="*/ 604 h 2085"/>
                  <a:gd name="T76" fmla="*/ 1824 w 3007"/>
                  <a:gd name="T77" fmla="*/ 534 h 2085"/>
                  <a:gd name="T78" fmla="*/ 1769 w 3007"/>
                  <a:gd name="T79" fmla="*/ 474 h 2085"/>
                  <a:gd name="T80" fmla="*/ 1753 w 3007"/>
                  <a:gd name="T81" fmla="*/ 436 h 2085"/>
                  <a:gd name="T82" fmla="*/ 1780 w 3007"/>
                  <a:gd name="T83" fmla="*/ 381 h 2085"/>
                  <a:gd name="T84" fmla="*/ 1862 w 3007"/>
                  <a:gd name="T85" fmla="*/ 316 h 2085"/>
                  <a:gd name="T86" fmla="*/ 1986 w 3007"/>
                  <a:gd name="T87" fmla="*/ 267 h 2085"/>
                  <a:gd name="T88" fmla="*/ 2149 w 3007"/>
                  <a:gd name="T89" fmla="*/ 229 h 2085"/>
                  <a:gd name="T90" fmla="*/ 2431 w 3007"/>
                  <a:gd name="T91" fmla="*/ 180 h 2085"/>
                  <a:gd name="T92" fmla="*/ 2827 w 3007"/>
                  <a:gd name="T93" fmla="*/ 125 h 2085"/>
                  <a:gd name="T94" fmla="*/ 3007 w 3007"/>
                  <a:gd name="T95" fmla="*/ 87 h 2085"/>
                  <a:gd name="T96" fmla="*/ 2909 w 3007"/>
                  <a:gd name="T97" fmla="*/ 22 h 2085"/>
                  <a:gd name="T98" fmla="*/ 2676 w 3007"/>
                  <a:gd name="T99" fmla="*/ 66 h 2085"/>
                  <a:gd name="T100" fmla="*/ 2285 w 3007"/>
                  <a:gd name="T101" fmla="*/ 120 h 2085"/>
                  <a:gd name="T102" fmla="*/ 2030 w 3007"/>
                  <a:gd name="T103" fmla="*/ 158 h 2085"/>
                  <a:gd name="T104" fmla="*/ 1791 w 3007"/>
                  <a:gd name="T105" fmla="*/ 202 h 2085"/>
                  <a:gd name="T106" fmla="*/ 1601 w 3007"/>
                  <a:gd name="T107" fmla="*/ 261 h 2085"/>
                  <a:gd name="T108" fmla="*/ 1471 w 3007"/>
                  <a:gd name="T109" fmla="*/ 338 h 2085"/>
                  <a:gd name="T110" fmla="*/ 1438 w 3007"/>
                  <a:gd name="T111" fmla="*/ 387 h 2085"/>
                  <a:gd name="T112" fmla="*/ 1427 w 3007"/>
                  <a:gd name="T113" fmla="*/ 441 h 2085"/>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CA"/>
              </a:p>
            </p:txBody>
          </p:sp>
          <p:sp>
            <p:nvSpPr>
              <p:cNvPr id="294922" name="Freeform 10"/>
              <p:cNvSpPr>
                <a:spLocks/>
              </p:cNvSpPr>
              <p:nvPr/>
            </p:nvSpPr>
            <p:spPr bwMode="hidden">
              <a:xfrm>
                <a:off x="4501" y="2317"/>
                <a:ext cx="1248" cy="539"/>
              </a:xfrm>
              <a:custGeom>
                <a:avLst/>
                <a:gdLst/>
                <a:ahLst/>
                <a:cxnLst>
                  <a:cxn ang="0">
                    <a:pos x="0" y="332"/>
                  </a:cxn>
                  <a:cxn ang="0">
                    <a:pos x="0" y="360"/>
                  </a:cxn>
                  <a:cxn ang="0">
                    <a:pos x="5" y="387"/>
                  </a:cxn>
                  <a:cxn ang="0">
                    <a:pos x="27" y="414"/>
                  </a:cxn>
                  <a:cxn ang="0">
                    <a:pos x="54" y="436"/>
                  </a:cxn>
                  <a:cxn ang="0">
                    <a:pos x="92" y="463"/>
                  </a:cxn>
                  <a:cxn ang="0">
                    <a:pos x="141" y="490"/>
                  </a:cxn>
                  <a:cxn ang="0">
                    <a:pos x="195" y="512"/>
                  </a:cxn>
                  <a:cxn ang="0">
                    <a:pos x="255" y="539"/>
                  </a:cxn>
                  <a:cxn ang="0">
                    <a:pos x="212" y="517"/>
                  </a:cxn>
                  <a:cxn ang="0">
                    <a:pos x="179" y="490"/>
                  </a:cxn>
                  <a:cxn ang="0">
                    <a:pos x="157" y="468"/>
                  </a:cxn>
                  <a:cxn ang="0">
                    <a:pos x="141" y="447"/>
                  </a:cxn>
                  <a:cxn ang="0">
                    <a:pos x="136" y="425"/>
                  </a:cxn>
                  <a:cxn ang="0">
                    <a:pos x="136" y="403"/>
                  </a:cxn>
                  <a:cxn ang="0">
                    <a:pos x="141" y="381"/>
                  </a:cxn>
                  <a:cxn ang="0">
                    <a:pos x="157" y="365"/>
                  </a:cxn>
                  <a:cxn ang="0">
                    <a:pos x="179" y="343"/>
                  </a:cxn>
                  <a:cxn ang="0">
                    <a:pos x="201" y="327"/>
                  </a:cxn>
                  <a:cxn ang="0">
                    <a:pos x="266" y="294"/>
                  </a:cxn>
                  <a:cxn ang="0">
                    <a:pos x="353" y="262"/>
                  </a:cxn>
                  <a:cxn ang="0">
                    <a:pos x="445" y="234"/>
                  </a:cxn>
                  <a:cxn ang="0">
                    <a:pos x="554" y="213"/>
                  </a:cxn>
                  <a:cxn ang="0">
                    <a:pos x="662" y="191"/>
                  </a:cxn>
                  <a:cxn ang="0">
                    <a:pos x="890" y="153"/>
                  </a:cxn>
                  <a:cxn ang="0">
                    <a:pos x="993" y="136"/>
                  </a:cxn>
                  <a:cxn ang="0">
                    <a:pos x="1091" y="120"/>
                  </a:cxn>
                  <a:cxn ang="0">
                    <a:pos x="1178" y="115"/>
                  </a:cxn>
                  <a:cxn ang="0">
                    <a:pos x="1248" y="104"/>
                  </a:cxn>
                  <a:cxn ang="0">
                    <a:pos x="1248" y="0"/>
                  </a:cxn>
                  <a:cxn ang="0">
                    <a:pos x="1161" y="22"/>
                  </a:cxn>
                  <a:cxn ang="0">
                    <a:pos x="1069" y="38"/>
                  </a:cxn>
                  <a:cxn ang="0">
                    <a:pos x="874" y="71"/>
                  </a:cxn>
                  <a:cxn ang="0">
                    <a:pos x="673" y="93"/>
                  </a:cxn>
                  <a:cxn ang="0">
                    <a:pos x="483" y="126"/>
                  </a:cxn>
                  <a:cxn ang="0">
                    <a:pos x="391" y="142"/>
                  </a:cxn>
                  <a:cxn ang="0">
                    <a:pos x="309" y="158"/>
                  </a:cxn>
                  <a:cxn ang="0">
                    <a:pos x="228" y="180"/>
                  </a:cxn>
                  <a:cxn ang="0">
                    <a:pos x="163" y="202"/>
                  </a:cxn>
                  <a:cxn ang="0">
                    <a:pos x="103" y="229"/>
                  </a:cxn>
                  <a:cxn ang="0">
                    <a:pos x="54" y="256"/>
                  </a:cxn>
                  <a:cxn ang="0">
                    <a:pos x="22" y="294"/>
                  </a:cxn>
                  <a:cxn ang="0">
                    <a:pos x="0" y="332"/>
                  </a:cxn>
                  <a:cxn ang="0">
                    <a:pos x="0" y="332"/>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w="9525">
                <a:noFill/>
                <a:round/>
                <a:headEnd/>
                <a:tailEnd/>
              </a:ln>
            </p:spPr>
            <p:txBody>
              <a:bodyPr/>
              <a:lstStyle/>
              <a:p>
                <a:pPr eaLnBrk="1" hangingPunct="1">
                  <a:defRPr/>
                </a:pPr>
                <a:endParaRPr lang="fr-CA"/>
              </a:p>
            </p:txBody>
          </p:sp>
        </p:grpSp>
        <p:sp>
          <p:nvSpPr>
            <p:cNvPr id="294923" name="Freeform 11"/>
            <p:cNvSpPr>
              <a:spLocks/>
            </p:cNvSpPr>
            <p:nvPr/>
          </p:nvSpPr>
          <p:spPr bwMode="hidden">
            <a:xfrm>
              <a:off x="3322" y="1341"/>
              <a:ext cx="1825" cy="1537"/>
            </a:xfrm>
            <a:custGeom>
              <a:avLst/>
              <a:gdLst/>
              <a:ahLst/>
              <a:cxnLst>
                <a:cxn ang="0">
                  <a:pos x="982" y="1061"/>
                </a:cxn>
                <a:cxn ang="0">
                  <a:pos x="1357" y="1012"/>
                </a:cxn>
                <a:cxn ang="0">
                  <a:pos x="1666" y="957"/>
                </a:cxn>
                <a:cxn ang="0">
                  <a:pos x="1916" y="897"/>
                </a:cxn>
                <a:cxn ang="0">
                  <a:pos x="2100" y="832"/>
                </a:cxn>
                <a:cxn ang="0">
                  <a:pos x="2220" y="756"/>
                </a:cxn>
                <a:cxn ang="0">
                  <a:pos x="2285" y="669"/>
                </a:cxn>
                <a:cxn ang="0">
                  <a:pos x="2290" y="560"/>
                </a:cxn>
                <a:cxn ang="0">
                  <a:pos x="2241" y="457"/>
                </a:cxn>
                <a:cxn ang="0">
                  <a:pos x="2144" y="364"/>
                </a:cxn>
                <a:cxn ang="0">
                  <a:pos x="2008" y="277"/>
                </a:cxn>
                <a:cxn ang="0">
                  <a:pos x="1769" y="157"/>
                </a:cxn>
                <a:cxn ang="0">
                  <a:pos x="1612" y="92"/>
                </a:cxn>
                <a:cxn ang="0">
                  <a:pos x="1476" y="43"/>
                </a:cxn>
                <a:cxn ang="0">
                  <a:pos x="1384" y="10"/>
                </a:cxn>
                <a:cxn ang="0">
                  <a:pos x="1346" y="0"/>
                </a:cxn>
                <a:cxn ang="0">
                  <a:pos x="1655" y="119"/>
                </a:cxn>
                <a:cxn ang="0">
                  <a:pos x="1948" y="255"/>
                </a:cxn>
                <a:cxn ang="0">
                  <a:pos x="2068" y="326"/>
                </a:cxn>
                <a:cxn ang="0">
                  <a:pos x="2171" y="402"/>
                </a:cxn>
                <a:cxn ang="0">
                  <a:pos x="2236" y="478"/>
                </a:cxn>
                <a:cxn ang="0">
                  <a:pos x="2263" y="560"/>
                </a:cxn>
                <a:cxn ang="0">
                  <a:pos x="2241" y="636"/>
                </a:cxn>
                <a:cxn ang="0">
                  <a:pos x="2171" y="702"/>
                </a:cxn>
                <a:cxn ang="0">
                  <a:pos x="2062" y="756"/>
                </a:cxn>
                <a:cxn ang="0">
                  <a:pos x="1921" y="800"/>
                </a:cxn>
                <a:cxn ang="0">
                  <a:pos x="1748" y="843"/>
                </a:cxn>
                <a:cxn ang="0">
                  <a:pos x="1351" y="908"/>
                </a:cxn>
                <a:cxn ang="0">
                  <a:pos x="923" y="968"/>
                </a:cxn>
                <a:cxn ang="0">
                  <a:pos x="521" y="1028"/>
                </a:cxn>
                <a:cxn ang="0">
                  <a:pos x="353" y="1066"/>
                </a:cxn>
                <a:cxn ang="0">
                  <a:pos x="206" y="1104"/>
                </a:cxn>
                <a:cxn ang="0">
                  <a:pos x="92" y="1148"/>
                </a:cxn>
                <a:cxn ang="0">
                  <a:pos x="22" y="1202"/>
                </a:cxn>
                <a:cxn ang="0">
                  <a:pos x="0" y="1262"/>
                </a:cxn>
                <a:cxn ang="0">
                  <a:pos x="27" y="1327"/>
                </a:cxn>
                <a:cxn ang="0">
                  <a:pos x="98" y="1382"/>
                </a:cxn>
                <a:cxn ang="0">
                  <a:pos x="196" y="1425"/>
                </a:cxn>
                <a:cxn ang="0">
                  <a:pos x="326" y="1469"/>
                </a:cxn>
                <a:cxn ang="0">
                  <a:pos x="217" y="1414"/>
                </a:cxn>
                <a:cxn ang="0">
                  <a:pos x="147" y="1360"/>
                </a:cxn>
                <a:cxn ang="0">
                  <a:pos x="120" y="1306"/>
                </a:cxn>
                <a:cxn ang="0">
                  <a:pos x="141" y="1257"/>
                </a:cxn>
                <a:cxn ang="0">
                  <a:pos x="212" y="1208"/>
                </a:cxn>
                <a:cxn ang="0">
                  <a:pos x="342" y="1164"/>
                </a:cxn>
                <a:cxn ang="0">
                  <a:pos x="527" y="1121"/>
                </a:cxn>
                <a:cxn ang="0">
                  <a:pos x="771" y="1088"/>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eaLnBrk="1" hangingPunct="1">
                <a:defRPr/>
              </a:pPr>
              <a:endParaRPr lang="fr-CA"/>
            </a:p>
          </p:txBody>
        </p:sp>
        <p:sp>
          <p:nvSpPr>
            <p:cNvPr id="1034" name="Freeform 12"/>
            <p:cNvSpPr>
              <a:spLocks/>
            </p:cNvSpPr>
            <p:nvPr/>
          </p:nvSpPr>
          <p:spPr bwMode="hidden">
            <a:xfrm>
              <a:off x="0" y="0"/>
              <a:ext cx="5758" cy="1776"/>
            </a:xfrm>
            <a:custGeom>
              <a:avLst/>
              <a:gdLst>
                <a:gd name="T0" fmla="*/ 0 w 5740"/>
                <a:gd name="T1" fmla="*/ 0 h 1906"/>
                <a:gd name="T2" fmla="*/ 0 w 5740"/>
                <a:gd name="T3" fmla="*/ 1163 h 1906"/>
                <a:gd name="T4" fmla="*/ 5866 w 5740"/>
                <a:gd name="T5" fmla="*/ 1163 h 1906"/>
                <a:gd name="T6" fmla="*/ 5866 w 5740"/>
                <a:gd name="T7" fmla="*/ 0 h 1906"/>
                <a:gd name="T8" fmla="*/ 0 w 5740"/>
                <a:gd name="T9" fmla="*/ 0 h 1906"/>
                <a:gd name="T10" fmla="*/ 0 w 5740"/>
                <a:gd name="T11" fmla="*/ 0 h 190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40" h="1906">
                  <a:moveTo>
                    <a:pt x="0" y="0"/>
                  </a:moveTo>
                  <a:lnTo>
                    <a:pt x="0" y="1906"/>
                  </a:lnTo>
                  <a:lnTo>
                    <a:pt x="5740" y="1906"/>
                  </a:lnTo>
                  <a:lnTo>
                    <a:pt x="5740" y="0"/>
                  </a:lnTo>
                  <a:lnTo>
                    <a:pt x="0" y="0"/>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CA"/>
            </a:p>
          </p:txBody>
        </p:sp>
      </p:grpSp>
      <p:sp>
        <p:nvSpPr>
          <p:cNvPr id="294925" name="Rectangle 13"/>
          <p:cNvSpPr>
            <a:spLocks noGrp="1" noRot="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fr-FR"/>
              <a:t>Cliquez pour modifier le style du titre</a:t>
            </a:r>
          </a:p>
        </p:txBody>
      </p:sp>
      <p:sp>
        <p:nvSpPr>
          <p:cNvPr id="294926" name="Rectangle 14"/>
          <p:cNvSpPr>
            <a:spLocks noGrp="1" noChangeArrowheads="1"/>
          </p:cNvSpPr>
          <p:nvPr>
            <p:ph type="ftr" sz="quarter" idx="3"/>
          </p:nvPr>
        </p:nvSpPr>
        <p:spPr bwMode="auto">
          <a:xfrm>
            <a:off x="3124200" y="6248400"/>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a:latin typeface="Arial" charset="0"/>
              </a:defRPr>
            </a:lvl1pPr>
          </a:lstStyle>
          <a:p>
            <a:pPr>
              <a:defRPr/>
            </a:pPr>
            <a:endParaRPr lang="fr-FR"/>
          </a:p>
        </p:txBody>
      </p:sp>
      <p:sp>
        <p:nvSpPr>
          <p:cNvPr id="294927" name="Rectangle 15"/>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Tree>
  </p:cSld>
  <p:clrMap bg1="dk2" tx1="lt1" bg2="dk1" tx2="lt2" accent1="accent1" accent2="accent2" accent3="accent3" accent4="accent4" accent5="accent5" accent6="accent6" hlink="hlink" folHlink="folHlink"/>
  <p:sldLayoutIdLst>
    <p:sldLayoutId id="2147483928" r:id="rId1"/>
    <p:sldLayoutId id="2147483929" r:id="rId2"/>
    <p:sldLayoutId id="2147483930" r:id="rId3"/>
    <p:sldLayoutId id="2147483931" r:id="rId4"/>
    <p:sldLayoutId id="2147483932" r:id="rId5"/>
    <p:sldLayoutId id="2147483933" r:id="rId6"/>
    <p:sldLayoutId id="2147483934" r:id="rId7"/>
    <p:sldLayoutId id="2147483935" r:id="rId8"/>
    <p:sldLayoutId id="2147483936" r:id="rId9"/>
    <p:sldLayoutId id="2147483937" r:id="rId10"/>
    <p:sldLayoutId id="2147483938" r:id="rId11"/>
  </p:sldLayoutIdLst>
  <p:txStyles>
    <p:titleStyle>
      <a:lvl1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2pPr>
      <a:lvl3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3pPr>
      <a:lvl4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4pPr>
      <a:lvl5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9pPr>
    </p:titleStyle>
    <p:bodyStyle>
      <a:lvl1pPr marL="342900" indent="-342900" algn="l" rtl="0" eaLnBrk="0" fontAlgn="base" hangingPunct="0">
        <a:spcBef>
          <a:spcPct val="20000"/>
        </a:spcBef>
        <a:spcAft>
          <a:spcPct val="0"/>
        </a:spcAft>
        <a:buClr>
          <a:schemeClr val="hlink"/>
        </a:buClr>
        <a:buSzPct val="70000"/>
        <a:buFont typeface="Wingdings" panose="05000000000000000000"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accent2"/>
        </a:buClr>
        <a:buSzPct val="70000"/>
        <a:buFont typeface="Wingdings" panose="05000000000000000000" pitchFamily="2" charset="2"/>
        <a:buChar char="n"/>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tx2"/>
        </a:buClr>
        <a:buSzPct val="70000"/>
        <a:buFont typeface="Wingdings" panose="05000000000000000000"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accent2"/>
        </a:buClr>
        <a:buSzPct val="70000"/>
        <a:buFont typeface="Wingdings" panose="05000000000000000000" pitchFamily="2" charset="2"/>
        <a:buChar char="n"/>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www.otimroepmq.ca/membres-et-etudiants/dp-et-inspection/normes-de-pratique-lignes-directrices/" TargetMode="External"/><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1.wmf"/></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itre 3"/>
          <p:cNvSpPr>
            <a:spLocks noGrp="1"/>
          </p:cNvSpPr>
          <p:nvPr>
            <p:ph type="ctrTitle" sz="quarter"/>
          </p:nvPr>
        </p:nvSpPr>
        <p:spPr/>
        <p:txBody>
          <a:bodyPr/>
          <a:lstStyle/>
          <a:p>
            <a:r>
              <a:rPr lang="fr-CA" dirty="0">
                <a:solidFill>
                  <a:srgbClr val="009900"/>
                </a:solidFill>
                <a:latin typeface="Calibri" panose="020F0502020204030204" pitchFamily="34" charset="0"/>
                <a:cs typeface="Calibri" panose="020F0502020204030204" pitchFamily="34" charset="0"/>
              </a:rPr>
              <a:t>La radioprotection</a:t>
            </a:r>
          </a:p>
        </p:txBody>
      </p:sp>
      <p:sp>
        <p:nvSpPr>
          <p:cNvPr id="5" name="Sous-titre 4"/>
          <p:cNvSpPr>
            <a:spLocks noGrp="1"/>
          </p:cNvSpPr>
          <p:nvPr>
            <p:ph type="subTitle" sz="quarter" idx="1"/>
          </p:nvPr>
        </p:nvSpPr>
        <p:spPr/>
        <p:txBody>
          <a:bodyPr/>
          <a:lstStyle/>
          <a:p>
            <a:r>
              <a:rPr lang="fr-CA" dirty="0">
                <a:solidFill>
                  <a:srgbClr val="009900"/>
                </a:solidFill>
                <a:effectLst/>
                <a:latin typeface="Calibri" panose="020F0502020204030204" pitchFamily="34" charset="0"/>
                <a:cs typeface="Calibri" panose="020F0502020204030204" pitchFamily="34" charset="0"/>
              </a:rPr>
              <a:t>Principes et avis de radioprotection</a:t>
            </a:r>
          </a:p>
        </p:txBody>
      </p:sp>
    </p:spTree>
    <p:extLst>
      <p:ext uri="{BB962C8B-B14F-4D97-AF65-F5344CB8AC3E}">
        <p14:creationId xmlns:p14="http://schemas.microsoft.com/office/powerpoint/2010/main" val="35272383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a:solidFill>
                  <a:srgbClr val="00B050"/>
                </a:solidFill>
                <a:effectLst/>
                <a:latin typeface="Calibri" panose="020F0502020204030204" pitchFamily="34" charset="0"/>
                <a:cs typeface="Calibri" panose="020F0502020204030204" pitchFamily="34" charset="0"/>
              </a:rPr>
              <a:t>Principes fondamentaux de radioprotection</a:t>
            </a:r>
          </a:p>
        </p:txBody>
      </p:sp>
      <p:sp>
        <p:nvSpPr>
          <p:cNvPr id="3" name="Espace réservé du contenu 2"/>
          <p:cNvSpPr>
            <a:spLocks noGrp="1"/>
          </p:cNvSpPr>
          <p:nvPr>
            <p:ph idx="1"/>
          </p:nvPr>
        </p:nvSpPr>
        <p:spPr/>
        <p:txBody>
          <a:bodyPr/>
          <a:lstStyle/>
          <a:p>
            <a:r>
              <a:rPr lang="fr-CA" dirty="0">
                <a:solidFill>
                  <a:schemeClr val="bg2"/>
                </a:solidFill>
                <a:effectLst/>
                <a:latin typeface="Calibri" panose="020F0502020204030204" pitchFamily="34" charset="0"/>
                <a:cs typeface="Calibri" panose="020F0502020204030204" pitchFamily="34" charset="0"/>
              </a:rPr>
              <a:t>Principes adoptés par la CIPR:</a:t>
            </a:r>
          </a:p>
          <a:p>
            <a:pPr lvl="1"/>
            <a:r>
              <a:rPr lang="fr-CA" dirty="0">
                <a:solidFill>
                  <a:schemeClr val="bg2"/>
                </a:solidFill>
                <a:effectLst/>
                <a:latin typeface="Calibri" panose="020F0502020204030204" pitchFamily="34" charset="0"/>
                <a:cs typeface="Calibri" panose="020F0502020204030204" pitchFamily="34" charset="0"/>
              </a:rPr>
              <a:t>La </a:t>
            </a:r>
            <a:r>
              <a:rPr lang="fr-CA" b="1" u="sng" dirty="0">
                <a:solidFill>
                  <a:srgbClr val="0070C0"/>
                </a:solidFill>
                <a:effectLst/>
                <a:latin typeface="Calibri" panose="020F0502020204030204" pitchFamily="34" charset="0"/>
                <a:cs typeface="Calibri" panose="020F0502020204030204" pitchFamily="34" charset="0"/>
              </a:rPr>
              <a:t>justification</a:t>
            </a:r>
            <a:r>
              <a:rPr lang="fr-CA" dirty="0">
                <a:solidFill>
                  <a:schemeClr val="bg2"/>
                </a:solidFill>
                <a:effectLst/>
                <a:latin typeface="Calibri" panose="020F0502020204030204" pitchFamily="34" charset="0"/>
                <a:cs typeface="Calibri" panose="020F0502020204030204" pitchFamily="34" charset="0"/>
              </a:rPr>
              <a:t> des pratiques utilisant les rayonnements ionisants, en considérant que les avantages sont supérieurs aux inconvénients;</a:t>
            </a:r>
          </a:p>
          <a:p>
            <a:pPr lvl="1"/>
            <a:r>
              <a:rPr lang="fr-CA" dirty="0">
                <a:solidFill>
                  <a:schemeClr val="bg2"/>
                </a:solidFill>
                <a:effectLst/>
                <a:latin typeface="Calibri" panose="020F0502020204030204" pitchFamily="34" charset="0"/>
                <a:cs typeface="Calibri" panose="020F0502020204030204" pitchFamily="34" charset="0"/>
              </a:rPr>
              <a:t>L’</a:t>
            </a:r>
            <a:r>
              <a:rPr lang="fr-CA" b="1" u="sng" dirty="0">
                <a:solidFill>
                  <a:srgbClr val="0070C0"/>
                </a:solidFill>
                <a:effectLst/>
                <a:latin typeface="Calibri" panose="020F0502020204030204" pitchFamily="34" charset="0"/>
                <a:cs typeface="Calibri" panose="020F0502020204030204" pitchFamily="34" charset="0"/>
              </a:rPr>
              <a:t>optimisation</a:t>
            </a:r>
            <a:r>
              <a:rPr lang="fr-CA" dirty="0">
                <a:solidFill>
                  <a:schemeClr val="bg2"/>
                </a:solidFill>
                <a:effectLst/>
                <a:latin typeface="Calibri" panose="020F0502020204030204" pitchFamily="34" charset="0"/>
                <a:cs typeface="Calibri" panose="020F0502020204030204" pitchFamily="34" charset="0"/>
              </a:rPr>
              <a:t> de la dose vise à maintenir la dose d’exposition aussi basse que possible tout en produisant un examen de qualité diagnostique;</a:t>
            </a:r>
          </a:p>
          <a:p>
            <a:pPr lvl="1"/>
            <a:r>
              <a:rPr lang="fr-CA" dirty="0">
                <a:solidFill>
                  <a:schemeClr val="bg2"/>
                </a:solidFill>
                <a:effectLst/>
                <a:latin typeface="Calibri" panose="020F0502020204030204" pitchFamily="34" charset="0"/>
                <a:cs typeface="Calibri" panose="020F0502020204030204" pitchFamily="34" charset="0"/>
              </a:rPr>
              <a:t>La </a:t>
            </a:r>
            <a:r>
              <a:rPr lang="fr-CA" b="1" u="sng" dirty="0">
                <a:solidFill>
                  <a:srgbClr val="0070C0"/>
                </a:solidFill>
                <a:effectLst/>
                <a:latin typeface="Calibri" panose="020F0502020204030204" pitchFamily="34" charset="0"/>
                <a:cs typeface="Calibri" panose="020F0502020204030204" pitchFamily="34" charset="0"/>
              </a:rPr>
              <a:t>limitation</a:t>
            </a:r>
            <a:r>
              <a:rPr lang="fr-CA" dirty="0">
                <a:solidFill>
                  <a:schemeClr val="bg2"/>
                </a:solidFill>
                <a:effectLst/>
                <a:latin typeface="Calibri" panose="020F0502020204030204" pitchFamily="34" charset="0"/>
                <a:cs typeface="Calibri" panose="020F0502020204030204" pitchFamily="34" charset="0"/>
              </a:rPr>
              <a:t> des doses individuelles, qui donne une garantie au travailleur ou au public que le risque entrainé par une exposition est acceptable.</a:t>
            </a:r>
          </a:p>
          <a:p>
            <a:pPr lvl="1"/>
            <a:endParaRPr lang="fr-CA" dirty="0"/>
          </a:p>
        </p:txBody>
      </p:sp>
    </p:spTree>
    <p:extLst>
      <p:ext uri="{BB962C8B-B14F-4D97-AF65-F5344CB8AC3E}">
        <p14:creationId xmlns:p14="http://schemas.microsoft.com/office/powerpoint/2010/main" val="17118128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03233C5-FF20-4E9A-B8C6-FB8C1E0CA086}"/>
              </a:ext>
            </a:extLst>
          </p:cNvPr>
          <p:cNvSpPr>
            <a:spLocks noGrp="1"/>
          </p:cNvSpPr>
          <p:nvPr>
            <p:ph type="title"/>
          </p:nvPr>
        </p:nvSpPr>
        <p:spPr/>
        <p:txBody>
          <a:bodyPr/>
          <a:lstStyle/>
          <a:p>
            <a:r>
              <a:rPr lang="fr-CA" dirty="0">
                <a:solidFill>
                  <a:srgbClr val="00B050"/>
                </a:solidFill>
                <a:effectLst/>
                <a:latin typeface="Calibri" panose="020F0502020204030204" pitchFamily="34" charset="0"/>
                <a:cs typeface="Calibri" panose="020F0502020204030204" pitchFamily="34" charset="0"/>
              </a:rPr>
              <a:t>Justification</a:t>
            </a:r>
          </a:p>
        </p:txBody>
      </p:sp>
      <p:sp>
        <p:nvSpPr>
          <p:cNvPr id="3" name="Espace réservé du contenu 2">
            <a:extLst>
              <a:ext uri="{FF2B5EF4-FFF2-40B4-BE49-F238E27FC236}">
                <a16:creationId xmlns:a16="http://schemas.microsoft.com/office/drawing/2014/main" id="{B92E559D-EEC6-42E4-882B-AE0E80B53FB2}"/>
              </a:ext>
            </a:extLst>
          </p:cNvPr>
          <p:cNvSpPr>
            <a:spLocks noGrp="1"/>
          </p:cNvSpPr>
          <p:nvPr>
            <p:ph idx="1"/>
          </p:nvPr>
        </p:nvSpPr>
        <p:spPr/>
        <p:txBody>
          <a:bodyPr/>
          <a:lstStyle/>
          <a:p>
            <a:r>
              <a:rPr lang="fr-CA" sz="2800" dirty="0">
                <a:solidFill>
                  <a:schemeClr val="bg2"/>
                </a:solidFill>
                <a:effectLst/>
                <a:latin typeface="Calibri" panose="020F0502020204030204" pitchFamily="34" charset="0"/>
                <a:cs typeface="Calibri" panose="020F0502020204030204" pitchFamily="34" charset="0"/>
              </a:rPr>
              <a:t>Dépend d’une décision médicale (implique une ordonnance) </a:t>
            </a:r>
          </a:p>
          <a:p>
            <a:pPr lvl="1"/>
            <a:r>
              <a:rPr lang="fr-CA" sz="2400" dirty="0">
                <a:solidFill>
                  <a:schemeClr val="bg2"/>
                </a:solidFill>
                <a:effectLst/>
                <a:latin typeface="Calibri" panose="020F0502020204030204" pitchFamily="34" charset="0"/>
                <a:cs typeface="Calibri" panose="020F0502020204030204" pitchFamily="34" charset="0"/>
              </a:rPr>
              <a:t>Choix judicieux du MD prescripteur </a:t>
            </a:r>
          </a:p>
          <a:p>
            <a:pPr lvl="2"/>
            <a:r>
              <a:rPr lang="fr-CA" sz="2000" dirty="0">
                <a:solidFill>
                  <a:schemeClr val="bg2"/>
                </a:solidFill>
                <a:effectLst/>
                <a:latin typeface="Calibri" panose="020F0502020204030204" pitchFamily="34" charset="0"/>
                <a:cs typeface="Calibri" panose="020F0502020204030204" pitchFamily="34" charset="0"/>
              </a:rPr>
              <a:t>Repose sur un bénéfice net positif de l’examen irradiant </a:t>
            </a:r>
          </a:p>
          <a:p>
            <a:pPr lvl="2"/>
            <a:r>
              <a:rPr lang="fr-CA" sz="2000" dirty="0">
                <a:solidFill>
                  <a:schemeClr val="bg2"/>
                </a:solidFill>
                <a:effectLst/>
                <a:latin typeface="Calibri" panose="020F0502020204030204" pitchFamily="34" charset="0"/>
                <a:cs typeface="Calibri" panose="020F0502020204030204" pitchFamily="34" charset="0"/>
              </a:rPr>
              <a:t>Consultation des examens d’imagerie antérieurs </a:t>
            </a:r>
          </a:p>
          <a:p>
            <a:pPr lvl="2"/>
            <a:r>
              <a:rPr lang="fr-CA" sz="2000" dirty="0">
                <a:solidFill>
                  <a:schemeClr val="bg2"/>
                </a:solidFill>
                <a:effectLst/>
                <a:latin typeface="Calibri" panose="020F0502020204030204" pitchFamily="34" charset="0"/>
                <a:cs typeface="Calibri" panose="020F0502020204030204" pitchFamily="34" charset="0"/>
              </a:rPr>
              <a:t>Incidences requises selon fichier technique </a:t>
            </a:r>
          </a:p>
          <a:p>
            <a:pPr lvl="1"/>
            <a:r>
              <a:rPr lang="fr-CA" sz="2400" dirty="0">
                <a:solidFill>
                  <a:schemeClr val="bg2"/>
                </a:solidFill>
                <a:effectLst/>
                <a:latin typeface="Calibri" panose="020F0502020204030204" pitchFamily="34" charset="0"/>
                <a:cs typeface="Calibri" panose="020F0502020204030204" pitchFamily="34" charset="0"/>
              </a:rPr>
              <a:t>Présence de renseignements cliniques pertinents </a:t>
            </a:r>
          </a:p>
          <a:p>
            <a:pPr lvl="2"/>
            <a:r>
              <a:rPr lang="fr-CA" sz="2000" dirty="0">
                <a:solidFill>
                  <a:schemeClr val="bg2"/>
                </a:solidFill>
                <a:effectLst/>
                <a:latin typeface="Calibri" panose="020F0502020204030204" pitchFamily="34" charset="0"/>
                <a:cs typeface="Calibri" panose="020F0502020204030204" pitchFamily="34" charset="0"/>
              </a:rPr>
              <a:t>Valider avec le patient </a:t>
            </a:r>
          </a:p>
          <a:p>
            <a:pPr lvl="1"/>
            <a:r>
              <a:rPr lang="fr-CA" sz="2400" dirty="0">
                <a:solidFill>
                  <a:schemeClr val="bg2"/>
                </a:solidFill>
                <a:effectLst/>
                <a:latin typeface="Calibri" panose="020F0502020204030204" pitchFamily="34" charset="0"/>
                <a:cs typeface="Calibri" panose="020F0502020204030204" pitchFamily="34" charset="0"/>
              </a:rPr>
              <a:t>Possibilité de substitution ? </a:t>
            </a:r>
          </a:p>
          <a:p>
            <a:pPr lvl="1"/>
            <a:r>
              <a:rPr lang="fr-CA" sz="2400" dirty="0">
                <a:solidFill>
                  <a:schemeClr val="bg2"/>
                </a:solidFill>
                <a:effectLst/>
                <a:latin typeface="Calibri" panose="020F0502020204030204" pitchFamily="34" charset="0"/>
                <a:cs typeface="Calibri" panose="020F0502020204030204" pitchFamily="34" charset="0"/>
              </a:rPr>
              <a:t>Pertinence de l’examen en cas de grossesse</a:t>
            </a:r>
          </a:p>
        </p:txBody>
      </p:sp>
    </p:spTree>
    <p:extLst>
      <p:ext uri="{BB962C8B-B14F-4D97-AF65-F5344CB8AC3E}">
        <p14:creationId xmlns:p14="http://schemas.microsoft.com/office/powerpoint/2010/main" val="27853990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50515A6-250F-454D-91A8-23E395753F3C}"/>
              </a:ext>
            </a:extLst>
          </p:cNvPr>
          <p:cNvSpPr>
            <a:spLocks noGrp="1"/>
          </p:cNvSpPr>
          <p:nvPr>
            <p:ph type="title"/>
          </p:nvPr>
        </p:nvSpPr>
        <p:spPr/>
        <p:txBody>
          <a:bodyPr/>
          <a:lstStyle/>
          <a:p>
            <a:r>
              <a:rPr lang="fr-CA" dirty="0">
                <a:solidFill>
                  <a:srgbClr val="009900"/>
                </a:solidFill>
              </a:rPr>
              <a:t>Optimisation</a:t>
            </a:r>
          </a:p>
        </p:txBody>
      </p:sp>
      <p:sp>
        <p:nvSpPr>
          <p:cNvPr id="3" name="Espace réservé du contenu 2">
            <a:extLst>
              <a:ext uri="{FF2B5EF4-FFF2-40B4-BE49-F238E27FC236}">
                <a16:creationId xmlns:a16="http://schemas.microsoft.com/office/drawing/2014/main" id="{259587BF-2B4D-4489-AB58-60F66290FC86}"/>
              </a:ext>
            </a:extLst>
          </p:cNvPr>
          <p:cNvSpPr>
            <a:spLocks noGrp="1"/>
          </p:cNvSpPr>
          <p:nvPr>
            <p:ph idx="1"/>
          </p:nvPr>
        </p:nvSpPr>
        <p:spPr/>
        <p:txBody>
          <a:bodyPr/>
          <a:lstStyle/>
          <a:p>
            <a:r>
              <a:rPr lang="fr-CA" dirty="0">
                <a:solidFill>
                  <a:schemeClr val="bg2"/>
                </a:solidFill>
                <a:effectLst/>
                <a:latin typeface="Calibri" panose="020F0502020204030204" pitchFamily="34" charset="0"/>
                <a:cs typeface="Calibri" panose="020F0502020204030204" pitchFamily="34" charset="0"/>
              </a:rPr>
              <a:t>Radiologiste et technologues doivent:</a:t>
            </a:r>
          </a:p>
          <a:p>
            <a:pPr lvl="1"/>
            <a:r>
              <a:rPr lang="fr-CA" dirty="0">
                <a:solidFill>
                  <a:schemeClr val="bg2"/>
                </a:solidFill>
                <a:effectLst/>
                <a:latin typeface="Calibri" panose="020F0502020204030204" pitchFamily="34" charset="0"/>
                <a:cs typeface="Calibri" panose="020F0502020204030204" pitchFamily="34" charset="0"/>
              </a:rPr>
              <a:t>Maîtriser les doses (ALARA)</a:t>
            </a:r>
          </a:p>
          <a:p>
            <a:pPr lvl="2"/>
            <a:r>
              <a:rPr lang="fr-CA" dirty="0">
                <a:solidFill>
                  <a:schemeClr val="bg2"/>
                </a:solidFill>
                <a:effectLst/>
                <a:latin typeface="Calibri" panose="020F0502020204030204" pitchFamily="34" charset="0"/>
                <a:cs typeface="Calibri" panose="020F0502020204030204" pitchFamily="34" charset="0"/>
              </a:rPr>
              <a:t>DFR</a:t>
            </a:r>
          </a:p>
          <a:p>
            <a:pPr lvl="2"/>
            <a:r>
              <a:rPr lang="fr-CA" dirty="0" err="1">
                <a:solidFill>
                  <a:schemeClr val="bg2"/>
                </a:solidFill>
                <a:effectLst/>
                <a:latin typeface="Calibri" panose="020F0502020204030204" pitchFamily="34" charset="0"/>
                <a:cs typeface="Calibri" panose="020F0502020204030204" pitchFamily="34" charset="0"/>
              </a:rPr>
              <a:t>kVp</a:t>
            </a:r>
            <a:endParaRPr lang="fr-CA" dirty="0">
              <a:solidFill>
                <a:schemeClr val="bg2"/>
              </a:solidFill>
              <a:effectLst/>
              <a:latin typeface="Calibri" panose="020F0502020204030204" pitchFamily="34" charset="0"/>
              <a:cs typeface="Calibri" panose="020F0502020204030204" pitchFamily="34" charset="0"/>
            </a:endParaRPr>
          </a:p>
          <a:p>
            <a:pPr lvl="2"/>
            <a:r>
              <a:rPr lang="fr-CA" dirty="0">
                <a:solidFill>
                  <a:schemeClr val="bg2"/>
                </a:solidFill>
                <a:effectLst/>
                <a:latin typeface="Calibri" panose="020F0502020204030204" pitchFamily="34" charset="0"/>
                <a:cs typeface="Calibri" panose="020F0502020204030204" pitchFamily="34" charset="0"/>
              </a:rPr>
              <a:t>Faire vider la vessie du patient avant un examen irradiant de la région pelvienne</a:t>
            </a:r>
          </a:p>
          <a:p>
            <a:pPr lvl="2"/>
            <a:r>
              <a:rPr lang="fr-CA" dirty="0">
                <a:solidFill>
                  <a:schemeClr val="bg2"/>
                </a:solidFill>
                <a:effectLst/>
                <a:latin typeface="Calibri" panose="020F0502020204030204" pitchFamily="34" charset="0"/>
                <a:cs typeface="Calibri" panose="020F0502020204030204" pitchFamily="34" charset="0"/>
              </a:rPr>
              <a:t>Collimation optimale</a:t>
            </a:r>
          </a:p>
          <a:p>
            <a:pPr lvl="2"/>
            <a:r>
              <a:rPr lang="fr-CA" dirty="0">
                <a:solidFill>
                  <a:schemeClr val="bg2"/>
                </a:solidFill>
                <a:effectLst/>
                <a:latin typeface="Calibri" panose="020F0502020204030204" pitchFamily="34" charset="0"/>
                <a:cs typeface="Calibri" panose="020F0502020204030204" pitchFamily="34" charset="0"/>
              </a:rPr>
              <a:t>Utilisation de la grille </a:t>
            </a:r>
            <a:r>
              <a:rPr lang="fr-CA" dirty="0" err="1">
                <a:solidFill>
                  <a:schemeClr val="bg2"/>
                </a:solidFill>
                <a:effectLst/>
                <a:latin typeface="Calibri" panose="020F0502020204030204" pitchFamily="34" charset="0"/>
                <a:cs typeface="Calibri" panose="020F0502020204030204" pitchFamily="34" charset="0"/>
              </a:rPr>
              <a:t>antidiffusante</a:t>
            </a:r>
            <a:r>
              <a:rPr lang="fr-CA" dirty="0">
                <a:solidFill>
                  <a:schemeClr val="bg2"/>
                </a:solidFill>
                <a:effectLst/>
                <a:latin typeface="Calibri" panose="020F0502020204030204" pitchFamily="34" charset="0"/>
                <a:cs typeface="Calibri" panose="020F0502020204030204" pitchFamily="34" charset="0"/>
              </a:rPr>
              <a:t>? </a:t>
            </a:r>
            <a:r>
              <a:rPr lang="fr-CA" sz="2000" dirty="0">
                <a:solidFill>
                  <a:schemeClr val="bg2"/>
                </a:solidFill>
                <a:effectLst/>
                <a:latin typeface="Calibri" panose="020F0502020204030204" pitchFamily="34" charset="0"/>
                <a:cs typeface="Calibri" panose="020F0502020204030204" pitchFamily="34" charset="0"/>
              </a:rPr>
              <a:t>Ex. genou de moins de 10 cm.</a:t>
            </a:r>
            <a:endParaRPr lang="fr-CA" dirty="0">
              <a:solidFill>
                <a:schemeClr val="bg2"/>
              </a:solidFill>
              <a:effectLst/>
              <a:latin typeface="Calibri" panose="020F0502020204030204" pitchFamily="34" charset="0"/>
              <a:cs typeface="Calibri" panose="020F0502020204030204" pitchFamily="34" charset="0"/>
            </a:endParaRPr>
          </a:p>
          <a:p>
            <a:pPr lvl="2"/>
            <a:r>
              <a:rPr lang="fr-CA" dirty="0">
                <a:solidFill>
                  <a:schemeClr val="bg2"/>
                </a:solidFill>
                <a:effectLst/>
                <a:latin typeface="Calibri" panose="020F0502020204030204" pitchFamily="34" charset="0"/>
                <a:cs typeface="Calibri" panose="020F0502020204030204" pitchFamily="34" charset="0"/>
              </a:rPr>
              <a:t>SAE précis et efficace</a:t>
            </a:r>
          </a:p>
          <a:p>
            <a:pPr lvl="2"/>
            <a:r>
              <a:rPr lang="fr-CA" dirty="0">
                <a:solidFill>
                  <a:schemeClr val="bg2"/>
                </a:solidFill>
                <a:effectLst/>
                <a:latin typeface="Calibri" panose="020F0502020204030204" pitchFamily="34" charset="0"/>
                <a:cs typeface="Calibri" panose="020F0502020204030204" pitchFamily="34" charset="0"/>
              </a:rPr>
              <a:t>Utiliser un indice d’exposition approprié</a:t>
            </a:r>
          </a:p>
        </p:txBody>
      </p:sp>
    </p:spTree>
    <p:extLst>
      <p:ext uri="{BB962C8B-B14F-4D97-AF65-F5344CB8AC3E}">
        <p14:creationId xmlns:p14="http://schemas.microsoft.com/office/powerpoint/2010/main" val="42027556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DD71E75-B91B-4E2E-9214-92D9557ACC48}"/>
              </a:ext>
            </a:extLst>
          </p:cNvPr>
          <p:cNvSpPr>
            <a:spLocks noGrp="1"/>
          </p:cNvSpPr>
          <p:nvPr>
            <p:ph type="title"/>
          </p:nvPr>
        </p:nvSpPr>
        <p:spPr/>
        <p:txBody>
          <a:bodyPr/>
          <a:lstStyle/>
          <a:p>
            <a:r>
              <a:rPr lang="fr-CA" dirty="0">
                <a:solidFill>
                  <a:srgbClr val="009900"/>
                </a:solidFill>
              </a:rPr>
              <a:t>DFR et radioprotection</a:t>
            </a:r>
          </a:p>
        </p:txBody>
      </p:sp>
      <p:pic>
        <p:nvPicPr>
          <p:cNvPr id="4" name="Image 3">
            <a:extLst>
              <a:ext uri="{FF2B5EF4-FFF2-40B4-BE49-F238E27FC236}">
                <a16:creationId xmlns:a16="http://schemas.microsoft.com/office/drawing/2014/main" id="{996A0F57-2D9F-4616-9549-2132BCA98494}"/>
              </a:ext>
            </a:extLst>
          </p:cNvPr>
          <p:cNvPicPr>
            <a:picLocks noChangeAspect="1"/>
          </p:cNvPicPr>
          <p:nvPr/>
        </p:nvPicPr>
        <p:blipFill rotWithShape="1">
          <a:blip r:embed="rId2"/>
          <a:srcRect t="2986"/>
          <a:stretch/>
        </p:blipFill>
        <p:spPr>
          <a:xfrm>
            <a:off x="1763688" y="1844824"/>
            <a:ext cx="6749252" cy="4459634"/>
          </a:xfrm>
          <a:prstGeom prst="rect">
            <a:avLst/>
          </a:prstGeom>
        </p:spPr>
      </p:pic>
      <p:sp>
        <p:nvSpPr>
          <p:cNvPr id="5" name="ZoneTexte 4">
            <a:extLst>
              <a:ext uri="{FF2B5EF4-FFF2-40B4-BE49-F238E27FC236}">
                <a16:creationId xmlns:a16="http://schemas.microsoft.com/office/drawing/2014/main" id="{633658EF-9C0A-4137-B2B3-E4966EAC503A}"/>
              </a:ext>
            </a:extLst>
          </p:cNvPr>
          <p:cNvSpPr txBox="1"/>
          <p:nvPr/>
        </p:nvSpPr>
        <p:spPr>
          <a:xfrm>
            <a:off x="929056" y="6414085"/>
            <a:ext cx="7963423" cy="338554"/>
          </a:xfrm>
          <a:prstGeom prst="rect">
            <a:avLst/>
          </a:prstGeom>
          <a:noFill/>
        </p:spPr>
        <p:txBody>
          <a:bodyPr wrap="square" rtlCol="0">
            <a:spAutoFit/>
          </a:bodyPr>
          <a:lstStyle/>
          <a:p>
            <a:r>
              <a:rPr lang="fr-CA" sz="1600" dirty="0">
                <a:solidFill>
                  <a:schemeClr val="bg2"/>
                </a:solidFill>
                <a:latin typeface="Calibri" panose="020F0502020204030204" pitchFamily="34" charset="0"/>
                <a:cs typeface="Calibri" panose="020F0502020204030204" pitchFamily="34" charset="0"/>
              </a:rPr>
              <a:t>GAGNON, G. et Marie-Ève CÔTÉ. Mesures de radioprotection en radiographie générale, 2022.</a:t>
            </a:r>
          </a:p>
        </p:txBody>
      </p:sp>
      <p:sp>
        <p:nvSpPr>
          <p:cNvPr id="6" name="ZoneTexte 5">
            <a:extLst>
              <a:ext uri="{FF2B5EF4-FFF2-40B4-BE49-F238E27FC236}">
                <a16:creationId xmlns:a16="http://schemas.microsoft.com/office/drawing/2014/main" id="{091C63D1-F315-492E-BF20-2A2E77C0F644}"/>
              </a:ext>
            </a:extLst>
          </p:cNvPr>
          <p:cNvSpPr txBox="1"/>
          <p:nvPr/>
        </p:nvSpPr>
        <p:spPr>
          <a:xfrm>
            <a:off x="421585" y="1988840"/>
            <a:ext cx="2098576" cy="2246769"/>
          </a:xfrm>
          <a:prstGeom prst="rect">
            <a:avLst/>
          </a:prstGeom>
          <a:noFill/>
        </p:spPr>
        <p:txBody>
          <a:bodyPr wrap="square" rtlCol="0">
            <a:spAutoFit/>
          </a:bodyPr>
          <a:lstStyle/>
          <a:p>
            <a:r>
              <a:rPr lang="fr-CA" sz="2000" dirty="0">
                <a:solidFill>
                  <a:schemeClr val="bg2"/>
                </a:solidFill>
                <a:latin typeface="Calibri" panose="020F0502020204030204" pitchFamily="34" charset="0"/>
                <a:cs typeface="Calibri" panose="020F0502020204030204" pitchFamily="34" charset="0"/>
              </a:rPr>
              <a:t>Les photons X mous sont absorbés par l’air.</a:t>
            </a:r>
          </a:p>
          <a:p>
            <a:r>
              <a:rPr lang="fr-CA" sz="2000" dirty="0">
                <a:solidFill>
                  <a:schemeClr val="bg2"/>
                </a:solidFill>
                <a:latin typeface="Calibri" panose="020F0502020204030204" pitchFamily="34" charset="0"/>
                <a:cs typeface="Calibri" panose="020F0502020204030204" pitchFamily="34" charset="0"/>
              </a:rPr>
              <a:t>Grande DFR = plus grande filtration du faisceau par l’air.</a:t>
            </a:r>
          </a:p>
        </p:txBody>
      </p:sp>
    </p:spTree>
    <p:extLst>
      <p:ext uri="{BB962C8B-B14F-4D97-AF65-F5344CB8AC3E}">
        <p14:creationId xmlns:p14="http://schemas.microsoft.com/office/powerpoint/2010/main" val="17681974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F255E5D-BB46-48B5-807E-3B579BA3DC53}"/>
              </a:ext>
            </a:extLst>
          </p:cNvPr>
          <p:cNvSpPr>
            <a:spLocks noGrp="1"/>
          </p:cNvSpPr>
          <p:nvPr>
            <p:ph type="title"/>
          </p:nvPr>
        </p:nvSpPr>
        <p:spPr/>
        <p:txBody>
          <a:bodyPr/>
          <a:lstStyle/>
          <a:p>
            <a:r>
              <a:rPr lang="fr-CA" dirty="0">
                <a:solidFill>
                  <a:srgbClr val="009900"/>
                </a:solidFill>
              </a:rPr>
              <a:t>DFR</a:t>
            </a:r>
          </a:p>
        </p:txBody>
      </p:sp>
      <p:sp>
        <p:nvSpPr>
          <p:cNvPr id="3" name="Espace réservé du contenu 2">
            <a:extLst>
              <a:ext uri="{FF2B5EF4-FFF2-40B4-BE49-F238E27FC236}">
                <a16:creationId xmlns:a16="http://schemas.microsoft.com/office/drawing/2014/main" id="{07CDB01C-674B-4DDF-8B11-1872CDA34488}"/>
              </a:ext>
            </a:extLst>
          </p:cNvPr>
          <p:cNvSpPr>
            <a:spLocks noGrp="1"/>
          </p:cNvSpPr>
          <p:nvPr>
            <p:ph idx="1"/>
          </p:nvPr>
        </p:nvSpPr>
        <p:spPr/>
        <p:txBody>
          <a:bodyPr/>
          <a:lstStyle/>
          <a:p>
            <a:r>
              <a:rPr lang="fr-CA" dirty="0">
                <a:solidFill>
                  <a:schemeClr val="bg2"/>
                </a:solidFill>
                <a:effectLst/>
                <a:latin typeface="Calibri" panose="020F0502020204030204" pitchFamily="34" charset="0"/>
                <a:cs typeface="Calibri" panose="020F0502020204030204" pitchFamily="34" charset="0"/>
              </a:rPr>
              <a:t>DFR plus grande permet:</a:t>
            </a:r>
          </a:p>
          <a:p>
            <a:pPr lvl="1"/>
            <a:r>
              <a:rPr lang="fr-CA" dirty="0">
                <a:solidFill>
                  <a:schemeClr val="bg2"/>
                </a:solidFill>
                <a:effectLst/>
                <a:latin typeface="Calibri" panose="020F0502020204030204" pitchFamily="34" charset="0"/>
                <a:cs typeface="Calibri" panose="020F0502020204030204" pitchFamily="34" charset="0"/>
              </a:rPr>
              <a:t>Une diminution de dose à la peau</a:t>
            </a:r>
          </a:p>
          <a:p>
            <a:pPr lvl="1"/>
            <a:r>
              <a:rPr lang="fr-CA" dirty="0">
                <a:solidFill>
                  <a:schemeClr val="bg2"/>
                </a:solidFill>
                <a:effectLst/>
                <a:latin typeface="Calibri" panose="020F0502020204030204" pitchFamily="34" charset="0"/>
                <a:cs typeface="Calibri" panose="020F0502020204030204" pitchFamily="34" charset="0"/>
              </a:rPr>
              <a:t>Une réduction de l’agrandissement des structures</a:t>
            </a:r>
          </a:p>
          <a:p>
            <a:pPr lvl="1"/>
            <a:r>
              <a:rPr lang="fr-CA" dirty="0">
                <a:solidFill>
                  <a:schemeClr val="bg2"/>
                </a:solidFill>
                <a:effectLst/>
                <a:latin typeface="Calibri" panose="020F0502020204030204" pitchFamily="34" charset="0"/>
                <a:cs typeface="Calibri" panose="020F0502020204030204" pitchFamily="34" charset="0"/>
              </a:rPr>
              <a:t>Une augmentation du détail de l’image (netteté)</a:t>
            </a:r>
          </a:p>
          <a:p>
            <a:pPr lvl="1"/>
            <a:r>
              <a:rPr lang="fr-CA" dirty="0">
                <a:solidFill>
                  <a:schemeClr val="bg2"/>
                </a:solidFill>
                <a:effectLst/>
                <a:latin typeface="Calibri" panose="020F0502020204030204" pitchFamily="34" charset="0"/>
                <a:cs typeface="Calibri" panose="020F0502020204030204" pitchFamily="34" charset="0"/>
              </a:rPr>
              <a:t>Une meilleure qualité du faisceau de rayons X</a:t>
            </a:r>
          </a:p>
          <a:p>
            <a:pPr lvl="1"/>
            <a:r>
              <a:rPr lang="fr-CA" dirty="0">
                <a:solidFill>
                  <a:schemeClr val="bg2"/>
                </a:solidFill>
                <a:effectLst/>
                <a:latin typeface="Calibri" panose="020F0502020204030204" pitchFamily="34" charset="0"/>
                <a:cs typeface="Calibri" panose="020F0502020204030204" pitchFamily="34" charset="0"/>
              </a:rPr>
              <a:t>D’inclure en une seule exposition les structures à démontrer (ex. coupoles diaphragmatiques et pubis sur l’incidence de l’abdomen).</a:t>
            </a:r>
          </a:p>
        </p:txBody>
      </p:sp>
    </p:spTree>
    <p:extLst>
      <p:ext uri="{BB962C8B-B14F-4D97-AF65-F5344CB8AC3E}">
        <p14:creationId xmlns:p14="http://schemas.microsoft.com/office/powerpoint/2010/main" val="25909962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04D0DC9-60F4-4362-A0C1-E407FBE716E9}"/>
              </a:ext>
            </a:extLst>
          </p:cNvPr>
          <p:cNvSpPr>
            <a:spLocks noGrp="1"/>
          </p:cNvSpPr>
          <p:nvPr>
            <p:ph type="title"/>
          </p:nvPr>
        </p:nvSpPr>
        <p:spPr/>
        <p:txBody>
          <a:bodyPr/>
          <a:lstStyle/>
          <a:p>
            <a:r>
              <a:rPr lang="fr-CA" dirty="0" err="1">
                <a:solidFill>
                  <a:srgbClr val="009900"/>
                </a:solidFill>
              </a:rPr>
              <a:t>kVp</a:t>
            </a:r>
            <a:r>
              <a:rPr lang="fr-CA" dirty="0">
                <a:solidFill>
                  <a:srgbClr val="009900"/>
                </a:solidFill>
              </a:rPr>
              <a:t> (tension)</a:t>
            </a:r>
          </a:p>
        </p:txBody>
      </p:sp>
      <p:sp>
        <p:nvSpPr>
          <p:cNvPr id="3" name="Espace réservé du contenu 2">
            <a:extLst>
              <a:ext uri="{FF2B5EF4-FFF2-40B4-BE49-F238E27FC236}">
                <a16:creationId xmlns:a16="http://schemas.microsoft.com/office/drawing/2014/main" id="{326756E8-FE66-40C9-AB9C-DD95F9D45226}"/>
              </a:ext>
            </a:extLst>
          </p:cNvPr>
          <p:cNvSpPr>
            <a:spLocks noGrp="1"/>
          </p:cNvSpPr>
          <p:nvPr>
            <p:ph idx="1"/>
          </p:nvPr>
        </p:nvSpPr>
        <p:spPr/>
        <p:txBody>
          <a:bodyPr/>
          <a:lstStyle/>
          <a:p>
            <a:r>
              <a:rPr lang="fr-CA" dirty="0">
                <a:solidFill>
                  <a:schemeClr val="bg2"/>
                </a:solidFill>
                <a:effectLst/>
                <a:latin typeface="Calibri" panose="020F0502020204030204" pitchFamily="34" charset="0"/>
                <a:cs typeface="Calibri" panose="020F0502020204030204" pitchFamily="34" charset="0"/>
              </a:rPr>
              <a:t>Haut kV: </a:t>
            </a:r>
          </a:p>
          <a:p>
            <a:pPr lvl="1"/>
            <a:r>
              <a:rPr lang="fr-CA" dirty="0">
                <a:solidFill>
                  <a:schemeClr val="bg2"/>
                </a:solidFill>
                <a:effectLst/>
                <a:latin typeface="Calibri" panose="020F0502020204030204" pitchFamily="34" charset="0"/>
                <a:cs typeface="Calibri" panose="020F0502020204030204" pitchFamily="34" charset="0"/>
              </a:rPr>
              <a:t>Moins d’absorption par le patient</a:t>
            </a:r>
          </a:p>
          <a:p>
            <a:pPr lvl="1"/>
            <a:r>
              <a:rPr lang="fr-CA" dirty="0">
                <a:solidFill>
                  <a:schemeClr val="bg2"/>
                </a:solidFill>
                <a:effectLst/>
                <a:latin typeface="Calibri" panose="020F0502020204030204" pitchFamily="34" charset="0"/>
                <a:cs typeface="Calibri" panose="020F0502020204030204" pitchFamily="34" charset="0"/>
              </a:rPr>
              <a:t>Permet de réduire le </a:t>
            </a:r>
            <a:r>
              <a:rPr lang="fr-CA" dirty="0" err="1">
                <a:solidFill>
                  <a:schemeClr val="bg2"/>
                </a:solidFill>
                <a:effectLst/>
                <a:latin typeface="Calibri" panose="020F0502020204030204" pitchFamily="34" charset="0"/>
                <a:cs typeface="Calibri" panose="020F0502020204030204" pitchFamily="34" charset="0"/>
              </a:rPr>
              <a:t>mAs</a:t>
            </a:r>
            <a:endParaRPr lang="fr-CA" dirty="0">
              <a:solidFill>
                <a:schemeClr val="bg2"/>
              </a:solidFill>
              <a:effectLst/>
              <a:latin typeface="Calibri" panose="020F0502020204030204" pitchFamily="34" charset="0"/>
              <a:cs typeface="Calibri" panose="020F0502020204030204" pitchFamily="34" charset="0"/>
            </a:endParaRPr>
          </a:p>
          <a:p>
            <a:pPr lvl="1"/>
            <a:endParaRPr lang="fr-CA" dirty="0">
              <a:solidFill>
                <a:schemeClr val="bg2"/>
              </a:solidFill>
              <a:effectLst/>
              <a:latin typeface="Calibri" panose="020F0502020204030204" pitchFamily="34" charset="0"/>
              <a:cs typeface="Calibri" panose="020F0502020204030204" pitchFamily="34" charset="0"/>
            </a:endParaRPr>
          </a:p>
          <a:p>
            <a:r>
              <a:rPr lang="fr-CA" dirty="0">
                <a:solidFill>
                  <a:schemeClr val="bg2"/>
                </a:solidFill>
                <a:effectLst/>
                <a:latin typeface="Calibri" panose="020F0502020204030204" pitchFamily="34" charset="0"/>
                <a:cs typeface="Calibri" panose="020F0502020204030204" pitchFamily="34" charset="0"/>
              </a:rPr>
              <a:t>Attention: un kV trop élevé peut entrainer un contraste trop faible.</a:t>
            </a:r>
          </a:p>
          <a:p>
            <a:pPr marL="457200" lvl="1" indent="0">
              <a:buNone/>
            </a:pPr>
            <a:endParaRPr lang="fr-CA" dirty="0"/>
          </a:p>
        </p:txBody>
      </p:sp>
    </p:spTree>
    <p:extLst>
      <p:ext uri="{BB962C8B-B14F-4D97-AF65-F5344CB8AC3E}">
        <p14:creationId xmlns:p14="http://schemas.microsoft.com/office/powerpoint/2010/main" val="263845916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00F47BE-4E5A-4C3C-BCA5-0126547FBEC1}"/>
              </a:ext>
            </a:extLst>
          </p:cNvPr>
          <p:cNvSpPr>
            <a:spLocks noGrp="1"/>
          </p:cNvSpPr>
          <p:nvPr>
            <p:ph type="title"/>
          </p:nvPr>
        </p:nvSpPr>
        <p:spPr/>
        <p:txBody>
          <a:bodyPr/>
          <a:lstStyle/>
          <a:p>
            <a:r>
              <a:rPr lang="fr-CA" dirty="0">
                <a:solidFill>
                  <a:srgbClr val="009900"/>
                </a:solidFill>
                <a:latin typeface="Calibri" panose="020F0502020204030204" pitchFamily="34" charset="0"/>
                <a:cs typeface="Calibri" panose="020F0502020204030204" pitchFamily="34" charset="0"/>
              </a:rPr>
              <a:t>Faire vider la vessie</a:t>
            </a:r>
          </a:p>
        </p:txBody>
      </p:sp>
      <p:sp>
        <p:nvSpPr>
          <p:cNvPr id="3" name="Espace réservé du contenu 2">
            <a:extLst>
              <a:ext uri="{FF2B5EF4-FFF2-40B4-BE49-F238E27FC236}">
                <a16:creationId xmlns:a16="http://schemas.microsoft.com/office/drawing/2014/main" id="{1F5357E7-1B78-428F-841F-E04513297C1D}"/>
              </a:ext>
            </a:extLst>
          </p:cNvPr>
          <p:cNvSpPr>
            <a:spLocks noGrp="1"/>
          </p:cNvSpPr>
          <p:nvPr>
            <p:ph idx="1"/>
          </p:nvPr>
        </p:nvSpPr>
        <p:spPr/>
        <p:txBody>
          <a:bodyPr/>
          <a:lstStyle/>
          <a:p>
            <a:r>
              <a:rPr lang="fr-CA" sz="2400" dirty="0">
                <a:solidFill>
                  <a:schemeClr val="bg2"/>
                </a:solidFill>
                <a:effectLst/>
                <a:latin typeface="Calibri" panose="020F0502020204030204" pitchFamily="34" charset="0"/>
                <a:cs typeface="Calibri" panose="020F0502020204030204" pitchFamily="34" charset="0"/>
              </a:rPr>
              <a:t>Faire vider la vessie du patient avant un examen irradiant de la région pelvienne.</a:t>
            </a:r>
          </a:p>
          <a:p>
            <a:pPr lvl="1"/>
            <a:r>
              <a:rPr lang="fr-CA" sz="2000" dirty="0">
                <a:solidFill>
                  <a:schemeClr val="bg2"/>
                </a:solidFill>
                <a:effectLst/>
                <a:latin typeface="Calibri" panose="020F0502020204030204" pitchFamily="34" charset="0"/>
                <a:cs typeface="Calibri" panose="020F0502020204030204" pitchFamily="34" charset="0"/>
              </a:rPr>
              <a:t> Lorsqu’il n’y a pas de préjudice pour la patiente ou le patient (ENFANT ou ADULTE), il est indiqué de faire uriner la patiente ou le patient avant un examen radiologique comportant une radioexposition de la région pelvienne incluant la région lombaire basse</a:t>
            </a:r>
            <a:r>
              <a:rPr lang="fr-CA" sz="1800" dirty="0">
                <a:solidFill>
                  <a:schemeClr val="bg2"/>
                </a:solidFill>
                <a:effectLst/>
                <a:latin typeface="Calibri" panose="020F0502020204030204" pitchFamily="34" charset="0"/>
                <a:cs typeface="Calibri" panose="020F0502020204030204" pitchFamily="34" charset="0"/>
              </a:rPr>
              <a:t> (doit être accepté par les radiologistes).</a:t>
            </a:r>
          </a:p>
          <a:p>
            <a:pPr lvl="1"/>
            <a:endParaRPr lang="fr-CA" sz="2200" dirty="0">
              <a:solidFill>
                <a:schemeClr val="bg2"/>
              </a:solidFill>
              <a:effectLst/>
              <a:latin typeface="Calibri" panose="020F0502020204030204" pitchFamily="34" charset="0"/>
              <a:cs typeface="Calibri" panose="020F0502020204030204" pitchFamily="34" charset="0"/>
            </a:endParaRPr>
          </a:p>
        </p:txBody>
      </p:sp>
      <p:pic>
        <p:nvPicPr>
          <p:cNvPr id="4" name="Image 3">
            <a:extLst>
              <a:ext uri="{FF2B5EF4-FFF2-40B4-BE49-F238E27FC236}">
                <a16:creationId xmlns:a16="http://schemas.microsoft.com/office/drawing/2014/main" id="{6C165B4E-02CE-4EFE-A0A3-102FDD371759}"/>
              </a:ext>
            </a:extLst>
          </p:cNvPr>
          <p:cNvPicPr>
            <a:picLocks noChangeAspect="1"/>
          </p:cNvPicPr>
          <p:nvPr/>
        </p:nvPicPr>
        <p:blipFill>
          <a:blip r:embed="rId2"/>
          <a:stretch>
            <a:fillRect/>
          </a:stretch>
        </p:blipFill>
        <p:spPr>
          <a:xfrm>
            <a:off x="1928443" y="4125891"/>
            <a:ext cx="5287113" cy="2324424"/>
          </a:xfrm>
          <a:prstGeom prst="rect">
            <a:avLst/>
          </a:prstGeom>
        </p:spPr>
      </p:pic>
      <p:sp>
        <p:nvSpPr>
          <p:cNvPr id="5" name="ZoneTexte 4">
            <a:extLst>
              <a:ext uri="{FF2B5EF4-FFF2-40B4-BE49-F238E27FC236}">
                <a16:creationId xmlns:a16="http://schemas.microsoft.com/office/drawing/2014/main" id="{A8D57247-B44C-4769-BD4D-9969C811F197}"/>
              </a:ext>
            </a:extLst>
          </p:cNvPr>
          <p:cNvSpPr txBox="1"/>
          <p:nvPr/>
        </p:nvSpPr>
        <p:spPr>
          <a:xfrm>
            <a:off x="899592" y="6453336"/>
            <a:ext cx="7963423" cy="338554"/>
          </a:xfrm>
          <a:prstGeom prst="rect">
            <a:avLst/>
          </a:prstGeom>
          <a:noFill/>
        </p:spPr>
        <p:txBody>
          <a:bodyPr wrap="square" rtlCol="0">
            <a:spAutoFit/>
          </a:bodyPr>
          <a:lstStyle/>
          <a:p>
            <a:r>
              <a:rPr lang="fr-CA" sz="1600" dirty="0">
                <a:solidFill>
                  <a:schemeClr val="bg2"/>
                </a:solidFill>
                <a:latin typeface="Calibri" panose="020F0502020204030204" pitchFamily="34" charset="0"/>
                <a:cs typeface="Calibri" panose="020F0502020204030204" pitchFamily="34" charset="0"/>
              </a:rPr>
              <a:t>GAGNON, G. et Marie-Ève CÔTÉ. Mesures de radioprotection en radiographie générale, 2022.</a:t>
            </a:r>
          </a:p>
        </p:txBody>
      </p:sp>
      <p:sp>
        <p:nvSpPr>
          <p:cNvPr id="6" name="ZoneTexte 5">
            <a:extLst>
              <a:ext uri="{FF2B5EF4-FFF2-40B4-BE49-F238E27FC236}">
                <a16:creationId xmlns:a16="http://schemas.microsoft.com/office/drawing/2014/main" id="{21AD5665-5822-4CD6-9D2F-80AD61915AE3}"/>
              </a:ext>
            </a:extLst>
          </p:cNvPr>
          <p:cNvSpPr txBox="1"/>
          <p:nvPr/>
        </p:nvSpPr>
        <p:spPr>
          <a:xfrm>
            <a:off x="7241645" y="4134415"/>
            <a:ext cx="1748932" cy="2246769"/>
          </a:xfrm>
          <a:prstGeom prst="rect">
            <a:avLst/>
          </a:prstGeom>
          <a:noFill/>
        </p:spPr>
        <p:txBody>
          <a:bodyPr wrap="square" rtlCol="0">
            <a:spAutoFit/>
          </a:bodyPr>
          <a:lstStyle/>
          <a:p>
            <a:r>
              <a:rPr lang="fr-CA" sz="2000" dirty="0">
                <a:solidFill>
                  <a:schemeClr val="bg1"/>
                </a:solidFill>
                <a:latin typeface="Calibri" panose="020F0502020204030204" pitchFamily="34" charset="0"/>
                <a:cs typeface="Calibri" panose="020F0502020204030204" pitchFamily="34" charset="0"/>
              </a:rPr>
              <a:t>Attention: si patient a une écho pelvienne après, ne pas faire vider la vessie.</a:t>
            </a:r>
          </a:p>
        </p:txBody>
      </p:sp>
    </p:spTree>
    <p:extLst>
      <p:ext uri="{BB962C8B-B14F-4D97-AF65-F5344CB8AC3E}">
        <p14:creationId xmlns:p14="http://schemas.microsoft.com/office/powerpoint/2010/main" val="21317573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p:cNvPicPr>
            <a:picLocks noChangeAspect="1"/>
          </p:cNvPicPr>
          <p:nvPr/>
        </p:nvPicPr>
        <p:blipFill>
          <a:blip r:embed="rId2"/>
          <a:stretch>
            <a:fillRect/>
          </a:stretch>
        </p:blipFill>
        <p:spPr>
          <a:xfrm>
            <a:off x="683568" y="404664"/>
            <a:ext cx="7681937" cy="5777755"/>
          </a:xfrm>
          <a:prstGeom prst="rect">
            <a:avLst/>
          </a:prstGeom>
        </p:spPr>
      </p:pic>
      <p:sp>
        <p:nvSpPr>
          <p:cNvPr id="5" name="Rectangle 4"/>
          <p:cNvSpPr/>
          <p:nvPr/>
        </p:nvSpPr>
        <p:spPr>
          <a:xfrm>
            <a:off x="3779912" y="6479758"/>
            <a:ext cx="4968552" cy="261610"/>
          </a:xfrm>
          <a:prstGeom prst="rect">
            <a:avLst/>
          </a:prstGeom>
        </p:spPr>
        <p:txBody>
          <a:bodyPr wrap="square">
            <a:spAutoFit/>
          </a:bodyPr>
          <a:lstStyle/>
          <a:p>
            <a:r>
              <a:rPr lang="fr-CA" sz="1100" dirty="0">
                <a:solidFill>
                  <a:srgbClr val="000000"/>
                </a:solidFill>
                <a:latin typeface="Calibri" panose="020F0502020204030204" pitchFamily="34" charset="0"/>
                <a:cs typeface="Calibri" panose="020F0502020204030204" pitchFamily="34" charset="0"/>
              </a:rPr>
              <a:t>https://www.santeestrie.qc.ca/professionnels/ressources-pour-les-professionnels/</a:t>
            </a:r>
          </a:p>
        </p:txBody>
      </p:sp>
    </p:spTree>
    <p:extLst>
      <p:ext uri="{BB962C8B-B14F-4D97-AF65-F5344CB8AC3E}">
        <p14:creationId xmlns:p14="http://schemas.microsoft.com/office/powerpoint/2010/main" val="321043017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re 1"/>
          <p:cNvSpPr>
            <a:spLocks noGrp="1"/>
          </p:cNvSpPr>
          <p:nvPr>
            <p:ph type="ctrTitle" sz="quarter"/>
          </p:nvPr>
        </p:nvSpPr>
        <p:spPr/>
        <p:txBody>
          <a:bodyPr/>
          <a:lstStyle/>
          <a:p>
            <a:r>
              <a:rPr lang="fr-CA" dirty="0">
                <a:solidFill>
                  <a:srgbClr val="00B050"/>
                </a:solidFill>
                <a:latin typeface="Calibri" panose="020F0502020204030204" pitchFamily="34" charset="0"/>
                <a:cs typeface="Calibri" panose="020F0502020204030204" pitchFamily="34" charset="0"/>
              </a:rPr>
              <a:t>Avis de radioprotection</a:t>
            </a:r>
          </a:p>
        </p:txBody>
      </p:sp>
      <p:sp>
        <p:nvSpPr>
          <p:cNvPr id="3" name="Sous-titre 2"/>
          <p:cNvSpPr>
            <a:spLocks noGrp="1"/>
          </p:cNvSpPr>
          <p:nvPr>
            <p:ph type="subTitle" sz="quarter" idx="1"/>
          </p:nvPr>
        </p:nvSpPr>
        <p:spPr/>
        <p:txBody>
          <a:bodyPr/>
          <a:lstStyle/>
          <a:p>
            <a:r>
              <a:rPr lang="fr-CA" dirty="0">
                <a:solidFill>
                  <a:srgbClr val="00B050"/>
                </a:solidFill>
                <a:latin typeface="Calibri" panose="020F0502020204030204" pitchFamily="34" charset="0"/>
                <a:cs typeface="Calibri" panose="020F0502020204030204" pitchFamily="34" charset="0"/>
              </a:rPr>
              <a:t>OTIMROEPMQ</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itre 2"/>
          <p:cNvSpPr>
            <a:spLocks noGrp="1"/>
          </p:cNvSpPr>
          <p:nvPr>
            <p:ph type="title"/>
          </p:nvPr>
        </p:nvSpPr>
        <p:spPr/>
        <p:txBody>
          <a:bodyPr/>
          <a:lstStyle/>
          <a:p>
            <a:r>
              <a:rPr lang="fr-CA" dirty="0">
                <a:solidFill>
                  <a:srgbClr val="00B050"/>
                </a:solidFill>
                <a:effectLst/>
              </a:rPr>
              <a:t>Avis de radioprotection - objectif</a:t>
            </a:r>
          </a:p>
        </p:txBody>
      </p:sp>
      <p:sp>
        <p:nvSpPr>
          <p:cNvPr id="4" name="Espace réservé du contenu 3"/>
          <p:cNvSpPr>
            <a:spLocks noGrp="1"/>
          </p:cNvSpPr>
          <p:nvPr>
            <p:ph idx="1"/>
          </p:nvPr>
        </p:nvSpPr>
        <p:spPr/>
        <p:txBody>
          <a:bodyPr/>
          <a:lstStyle/>
          <a:p>
            <a:r>
              <a:rPr lang="fr-CA" sz="2200" dirty="0">
                <a:solidFill>
                  <a:schemeClr val="bg2"/>
                </a:solidFill>
                <a:effectLst/>
                <a:latin typeface="Calibri" panose="020F0502020204030204" pitchFamily="34" charset="0"/>
                <a:cs typeface="Calibri" panose="020F0502020204030204" pitchFamily="34" charset="0"/>
              </a:rPr>
              <a:t>« Dans l’exercice de la profession, les </a:t>
            </a:r>
            <a:r>
              <a:rPr lang="fr-CA" sz="2200" b="1" u="sng" dirty="0">
                <a:solidFill>
                  <a:schemeClr val="bg2"/>
                </a:solidFill>
                <a:effectLst/>
                <a:latin typeface="Calibri" panose="020F0502020204030204" pitchFamily="34" charset="0"/>
                <a:cs typeface="Calibri" panose="020F0502020204030204" pitchFamily="34" charset="0"/>
              </a:rPr>
              <a:t>technologues ont un rôle de premier plan à jouer en matière de radioprotection</a:t>
            </a:r>
            <a:r>
              <a:rPr lang="fr-CA" sz="2200" dirty="0">
                <a:solidFill>
                  <a:schemeClr val="bg2"/>
                </a:solidFill>
                <a:effectLst/>
                <a:latin typeface="Calibri" panose="020F0502020204030204" pitchFamily="34" charset="0"/>
                <a:cs typeface="Calibri" panose="020F0502020204030204" pitchFamily="34" charset="0"/>
              </a:rPr>
              <a:t>, et ce, auprès du patient, du personnel et du public. Afin de les encadrer dans leur pratique, l’Ordre a adopté des normes de pratique comportant une section consacrée à la radioprotection ainsi que des avis de radioprotection. </a:t>
            </a:r>
          </a:p>
          <a:p>
            <a:r>
              <a:rPr lang="fr-CA" sz="2200" b="1" u="sng" dirty="0">
                <a:solidFill>
                  <a:schemeClr val="bg2"/>
                </a:solidFill>
                <a:effectLst/>
                <a:latin typeface="Calibri" panose="020F0502020204030204" pitchFamily="34" charset="0"/>
                <a:cs typeface="Calibri" panose="020F0502020204030204" pitchFamily="34" charset="0"/>
              </a:rPr>
              <a:t>En tout temps, les technologues doivent être vigilants et appliquer les différents principes de radioprotection afin de limiter le plus possible les doses de radiation</a:t>
            </a:r>
            <a:r>
              <a:rPr lang="fr-CA" sz="2200" dirty="0">
                <a:solidFill>
                  <a:schemeClr val="bg2"/>
                </a:solidFill>
                <a:effectLst/>
                <a:latin typeface="Calibri" panose="020F0502020204030204" pitchFamily="34" charset="0"/>
                <a:cs typeface="Calibri" panose="020F0502020204030204" pitchFamily="34" charset="0"/>
              </a:rPr>
              <a:t>. </a:t>
            </a:r>
          </a:p>
          <a:p>
            <a:r>
              <a:rPr lang="fr-CA" sz="2200" dirty="0">
                <a:solidFill>
                  <a:schemeClr val="bg2"/>
                </a:solidFill>
                <a:effectLst/>
                <a:latin typeface="Calibri" panose="020F0502020204030204" pitchFamily="34" charset="0"/>
                <a:cs typeface="Calibri" panose="020F0502020204030204" pitchFamily="34" charset="0"/>
              </a:rPr>
              <a:t>De plus, La consultation de ces avis de radioprotection sera très utile puisque les renseignements fournis dans ces documents peuvent aider les technologues à répondre au questionnement des patients ainsi qu’à leurs propres questions. » (OTIMROEPMQ)</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lstStyle/>
          <a:p>
            <a:r>
              <a:rPr lang="fr-CA" sz="2200" dirty="0">
                <a:solidFill>
                  <a:schemeClr val="bg2"/>
                </a:solidFill>
                <a:effectLst/>
                <a:latin typeface="Calibri" panose="020F0502020204030204" pitchFamily="34" charset="0"/>
                <a:cs typeface="Calibri" panose="020F0502020204030204" pitchFamily="34" charset="0"/>
              </a:rPr>
              <a:t>« La radioprotection comprend une série d’étapes à franchir entre l’ordonnance de l’examen ou du traitement et la conclusion de celui-ci. Un ensemble d’actions est posé par le technologue, pour le bien du patient, en fonction du </a:t>
            </a:r>
            <a:r>
              <a:rPr lang="fr-CA" sz="2200" b="1" dirty="0">
                <a:solidFill>
                  <a:schemeClr val="bg2"/>
                </a:solidFill>
                <a:effectLst/>
                <a:latin typeface="Calibri" panose="020F0502020204030204" pitchFamily="34" charset="0"/>
                <a:cs typeface="Calibri" panose="020F0502020204030204" pitchFamily="34" charset="0"/>
              </a:rPr>
              <a:t>principe ALARA*. </a:t>
            </a:r>
          </a:p>
          <a:p>
            <a:r>
              <a:rPr lang="fr-CA" sz="2200" b="1" dirty="0">
                <a:solidFill>
                  <a:schemeClr val="bg2"/>
                </a:solidFill>
                <a:effectLst/>
                <a:latin typeface="Calibri" panose="020F0502020204030204" pitchFamily="34" charset="0"/>
                <a:cs typeface="Calibri" panose="020F0502020204030204" pitchFamily="34" charset="0"/>
              </a:rPr>
              <a:t>Ce principe signifie que les doses de rayonnement ionisant doivent être maintenues aussi faibles qu’il est raisonnablement possible de le faire, tout en respectant les critères de qualité requis</a:t>
            </a:r>
            <a:r>
              <a:rPr lang="fr-CA" sz="2200" dirty="0">
                <a:solidFill>
                  <a:schemeClr val="bg2"/>
                </a:solidFill>
                <a:effectLst/>
                <a:latin typeface="Calibri" panose="020F0502020204030204" pitchFamily="34" charset="0"/>
                <a:cs typeface="Calibri" panose="020F0502020204030204" pitchFamily="34" charset="0"/>
              </a:rPr>
              <a:t> pour l’obtention du produit final.</a:t>
            </a:r>
          </a:p>
          <a:p>
            <a:r>
              <a:rPr lang="fr-CA" sz="2200" dirty="0">
                <a:solidFill>
                  <a:schemeClr val="bg2"/>
                </a:solidFill>
                <a:effectLst/>
                <a:latin typeface="Calibri" panose="020F0502020204030204" pitchFamily="34" charset="0"/>
                <a:cs typeface="Calibri" panose="020F0502020204030204" pitchFamily="34" charset="0"/>
              </a:rPr>
              <a:t> Des vérifications, des ajustements, des choix de paramètres et de facteurs techniques sont faits. À cela s’ajoute l’utilisation des accessoires et des vêtements protecteurs. » </a:t>
            </a:r>
          </a:p>
          <a:p>
            <a:pPr marL="400050" lvl="1" indent="0">
              <a:buNone/>
            </a:pPr>
            <a:r>
              <a:rPr lang="fr-CA" sz="1600" dirty="0">
                <a:solidFill>
                  <a:schemeClr val="accent4">
                    <a:lumMod val="25000"/>
                  </a:schemeClr>
                </a:solidFill>
                <a:effectLst/>
                <a:latin typeface="Calibri" panose="020F0502020204030204" pitchFamily="34" charset="0"/>
                <a:cs typeface="Calibri" panose="020F0502020204030204" pitchFamily="34" charset="0"/>
              </a:rPr>
              <a:t>(OTIMROEPMQ, Normes de pratiques générales)</a:t>
            </a:r>
            <a:endParaRPr lang="fr-CA" sz="2000" dirty="0">
              <a:solidFill>
                <a:schemeClr val="accent4">
                  <a:lumMod val="25000"/>
                </a:schemeClr>
              </a:solidFill>
              <a:effectLst/>
              <a:latin typeface="Calibri" panose="020F0502020204030204" pitchFamily="34" charset="0"/>
              <a:cs typeface="Calibri" panose="020F0502020204030204" pitchFamily="34" charset="0"/>
            </a:endParaRPr>
          </a:p>
        </p:txBody>
      </p:sp>
      <p:sp>
        <p:nvSpPr>
          <p:cNvPr id="3" name="Titre 2"/>
          <p:cNvSpPr>
            <a:spLocks noGrp="1"/>
          </p:cNvSpPr>
          <p:nvPr>
            <p:ph type="title"/>
          </p:nvPr>
        </p:nvSpPr>
        <p:spPr/>
        <p:txBody>
          <a:bodyPr/>
          <a:lstStyle/>
          <a:p>
            <a:r>
              <a:rPr lang="fr-CA" dirty="0">
                <a:solidFill>
                  <a:srgbClr val="00B050"/>
                </a:solidFill>
                <a:effectLst/>
                <a:latin typeface="Calibri" panose="020F0502020204030204" pitchFamily="34" charset="0"/>
                <a:cs typeface="Calibri" panose="020F0502020204030204" pitchFamily="34" charset="0"/>
              </a:rPr>
              <a:t>La radioprotection</a:t>
            </a:r>
            <a:br>
              <a:rPr lang="fr-CA" dirty="0">
                <a:solidFill>
                  <a:srgbClr val="00B050"/>
                </a:solidFill>
                <a:effectLst/>
                <a:latin typeface="Calibri" panose="020F0502020204030204" pitchFamily="34" charset="0"/>
                <a:cs typeface="Calibri" panose="020F0502020204030204" pitchFamily="34" charset="0"/>
              </a:rPr>
            </a:br>
            <a:r>
              <a:rPr lang="fr-CA" dirty="0">
                <a:solidFill>
                  <a:srgbClr val="00B050"/>
                </a:solidFill>
                <a:effectLst/>
                <a:latin typeface="Calibri" panose="020F0502020204030204" pitchFamily="34" charset="0"/>
                <a:cs typeface="Calibri" panose="020F0502020204030204" pitchFamily="34" charset="0"/>
              </a:rPr>
              <a:t>Qu’est-ce que c’est?</a:t>
            </a:r>
          </a:p>
        </p:txBody>
      </p:sp>
      <p:sp>
        <p:nvSpPr>
          <p:cNvPr id="4" name="Rectangle 3"/>
          <p:cNvSpPr/>
          <p:nvPr/>
        </p:nvSpPr>
        <p:spPr>
          <a:xfrm>
            <a:off x="827584" y="6126163"/>
            <a:ext cx="3813993" cy="369332"/>
          </a:xfrm>
          <a:prstGeom prst="rect">
            <a:avLst/>
          </a:prstGeom>
        </p:spPr>
        <p:txBody>
          <a:bodyPr wrap="none">
            <a:spAutoFit/>
          </a:bodyPr>
          <a:lstStyle/>
          <a:p>
            <a:r>
              <a:rPr lang="en-US" dirty="0">
                <a:solidFill>
                  <a:srgbClr val="202124"/>
                </a:solidFill>
                <a:latin typeface="arial" panose="020B0604020202020204" pitchFamily="34" charset="0"/>
              </a:rPr>
              <a:t>*As Low As Reasonably Achievable</a:t>
            </a:r>
            <a:endParaRPr lang="fr-CA" dirty="0">
              <a:solidFill>
                <a:srgbClr val="202124"/>
              </a:solidFill>
              <a:latin typeface="arial" panose="020B0604020202020204" pitchFamily="34"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a:solidFill>
                  <a:srgbClr val="00B050"/>
                </a:solidFill>
                <a:effectLst/>
                <a:latin typeface="Calibri" panose="020F0502020204030204" pitchFamily="34" charset="0"/>
                <a:cs typeface="Calibri" panose="020F0502020204030204" pitchFamily="34" charset="0"/>
              </a:rPr>
              <a:t>Avis de radioprotection</a:t>
            </a:r>
          </a:p>
        </p:txBody>
      </p:sp>
      <p:sp>
        <p:nvSpPr>
          <p:cNvPr id="3" name="Espace réservé du contenu 2"/>
          <p:cNvSpPr>
            <a:spLocks noGrp="1"/>
          </p:cNvSpPr>
          <p:nvPr>
            <p:ph idx="1"/>
          </p:nvPr>
        </p:nvSpPr>
        <p:spPr/>
        <p:txBody>
          <a:bodyPr/>
          <a:lstStyle/>
          <a:p>
            <a:r>
              <a:rPr lang="fr-CA" dirty="0">
                <a:solidFill>
                  <a:srgbClr val="00B050"/>
                </a:solidFill>
                <a:latin typeface="Calibri" panose="020F0502020204030204" pitchFamily="34" charset="0"/>
                <a:cs typeface="Calibri" panose="020F0502020204030204" pitchFamily="34" charset="0"/>
              </a:rPr>
              <a:t>9 avis:</a:t>
            </a:r>
          </a:p>
        </p:txBody>
      </p:sp>
      <p:pic>
        <p:nvPicPr>
          <p:cNvPr id="4" name="Image 3"/>
          <p:cNvPicPr>
            <a:picLocks noChangeAspect="1"/>
          </p:cNvPicPr>
          <p:nvPr/>
        </p:nvPicPr>
        <p:blipFill>
          <a:blip r:embed="rId2"/>
          <a:stretch>
            <a:fillRect/>
          </a:stretch>
        </p:blipFill>
        <p:spPr>
          <a:xfrm>
            <a:off x="264549" y="2531033"/>
            <a:ext cx="8614902" cy="2664296"/>
          </a:xfrm>
          <a:prstGeom prst="rect">
            <a:avLst/>
          </a:prstGeom>
        </p:spPr>
      </p:pic>
      <p:sp>
        <p:nvSpPr>
          <p:cNvPr id="5" name="Rectangle 4">
            <a:extLst>
              <a:ext uri="{FF2B5EF4-FFF2-40B4-BE49-F238E27FC236}">
                <a16:creationId xmlns:a16="http://schemas.microsoft.com/office/drawing/2014/main" id="{43BBE2ED-7B0F-4C14-9AF1-BB85A07A3535}"/>
              </a:ext>
            </a:extLst>
          </p:cNvPr>
          <p:cNvSpPr/>
          <p:nvPr/>
        </p:nvSpPr>
        <p:spPr>
          <a:xfrm>
            <a:off x="1763688" y="5879013"/>
            <a:ext cx="5958408" cy="646331"/>
          </a:xfrm>
          <a:prstGeom prst="rect">
            <a:avLst/>
          </a:prstGeom>
        </p:spPr>
        <p:txBody>
          <a:bodyPr wrap="square">
            <a:spAutoFit/>
          </a:bodyPr>
          <a:lstStyle/>
          <a:p>
            <a:r>
              <a:rPr lang="fr-CA" u="sng" dirty="0">
                <a:solidFill>
                  <a:srgbClr val="0000FF"/>
                </a:solidFill>
                <a:latin typeface="Calibri" panose="020F0502020204030204" pitchFamily="34" charset="0"/>
                <a:ea typeface="Calibri" panose="020F0502020204030204" pitchFamily="34" charset="0"/>
                <a:cs typeface="Times New Roman" panose="02020603050405020304" pitchFamily="18" charset="0"/>
                <a:hlinkClick r:id="rId3">
                  <a:extLst>
                    <a:ext uri="{A12FA001-AC4F-418D-AE19-62706E023703}">
                      <ahyp:hlinkClr xmlns:ahyp="http://schemas.microsoft.com/office/drawing/2018/hyperlinkcolor" val="tx"/>
                    </a:ext>
                  </a:extLst>
                </a:hlinkClick>
              </a:rPr>
              <a:t>https://www.otimroepmq.ca/membres-et-etudiants/dp-et-inspection/normes-de-pratique-lignes-directrices/</a:t>
            </a:r>
            <a:endParaRPr lang="fr-CA" dirty="0">
              <a:solidFill>
                <a:srgbClr val="0000FF"/>
              </a:solidFill>
            </a:endParaRPr>
          </a:p>
        </p:txBody>
      </p:sp>
      <p:sp>
        <p:nvSpPr>
          <p:cNvPr id="6" name="ZoneTexte 5">
            <a:extLst>
              <a:ext uri="{FF2B5EF4-FFF2-40B4-BE49-F238E27FC236}">
                <a16:creationId xmlns:a16="http://schemas.microsoft.com/office/drawing/2014/main" id="{D69F945E-0B25-417A-A334-BE53BFE64149}"/>
              </a:ext>
            </a:extLst>
          </p:cNvPr>
          <p:cNvSpPr txBox="1"/>
          <p:nvPr/>
        </p:nvSpPr>
        <p:spPr>
          <a:xfrm>
            <a:off x="261061" y="5296824"/>
            <a:ext cx="8614902" cy="646331"/>
          </a:xfrm>
          <a:prstGeom prst="rect">
            <a:avLst/>
          </a:prstGeom>
          <a:noFill/>
        </p:spPr>
        <p:txBody>
          <a:bodyPr wrap="square" rtlCol="0">
            <a:spAutoFit/>
          </a:bodyPr>
          <a:lstStyle/>
          <a:p>
            <a:r>
              <a:rPr lang="fr-CA" dirty="0">
                <a:solidFill>
                  <a:schemeClr val="bg2"/>
                </a:solidFill>
                <a:latin typeface="Calibri" panose="020F0502020204030204" pitchFamily="34" charset="0"/>
                <a:cs typeface="Calibri" panose="020F0502020204030204" pitchFamily="34" charset="0"/>
              </a:rPr>
              <a:t>Se référer au site web de l’Ordre: les avis de radioprotection sont en évolution et peuvent donc être modifiés.</a:t>
            </a:r>
          </a:p>
        </p:txBody>
      </p:sp>
    </p:spTree>
    <p:extLst>
      <p:ext uri="{BB962C8B-B14F-4D97-AF65-F5344CB8AC3E}">
        <p14:creationId xmlns:p14="http://schemas.microsoft.com/office/powerpoint/2010/main" val="33607853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a:solidFill>
                  <a:srgbClr val="009900"/>
                </a:solidFill>
                <a:latin typeface="Calibri" panose="020F0502020204030204" pitchFamily="34" charset="0"/>
                <a:cs typeface="Calibri" panose="020F0502020204030204" pitchFamily="34" charset="0"/>
              </a:rPr>
              <a:t>ALADA</a:t>
            </a:r>
          </a:p>
        </p:txBody>
      </p:sp>
      <p:sp>
        <p:nvSpPr>
          <p:cNvPr id="3" name="Espace réservé du contenu 2"/>
          <p:cNvSpPr>
            <a:spLocks noGrp="1"/>
          </p:cNvSpPr>
          <p:nvPr>
            <p:ph idx="1"/>
          </p:nvPr>
        </p:nvSpPr>
        <p:spPr/>
        <p:txBody>
          <a:bodyPr/>
          <a:lstStyle/>
          <a:p>
            <a:pPr marL="0" indent="0">
              <a:buNone/>
            </a:pPr>
            <a:r>
              <a:rPr lang="fr-CA" dirty="0">
                <a:solidFill>
                  <a:schemeClr val="bg2"/>
                </a:solidFill>
                <a:effectLst/>
                <a:latin typeface="Calibri" panose="020F0502020204030204" pitchFamily="34" charset="0"/>
                <a:cs typeface="Calibri" panose="020F0502020204030204" pitchFamily="34" charset="0"/>
              </a:rPr>
              <a:t>As </a:t>
            </a:r>
            <a:r>
              <a:rPr lang="fr-CA" dirty="0" err="1">
                <a:solidFill>
                  <a:schemeClr val="bg2"/>
                </a:solidFill>
                <a:effectLst/>
                <a:latin typeface="Calibri" panose="020F0502020204030204" pitchFamily="34" charset="0"/>
                <a:cs typeface="Calibri" panose="020F0502020204030204" pitchFamily="34" charset="0"/>
              </a:rPr>
              <a:t>Low</a:t>
            </a:r>
            <a:r>
              <a:rPr lang="fr-CA" dirty="0">
                <a:solidFill>
                  <a:schemeClr val="bg2"/>
                </a:solidFill>
                <a:effectLst/>
                <a:latin typeface="Calibri" panose="020F0502020204030204" pitchFamily="34" charset="0"/>
                <a:cs typeface="Calibri" panose="020F0502020204030204" pitchFamily="34" charset="0"/>
              </a:rPr>
              <a:t> As </a:t>
            </a:r>
            <a:r>
              <a:rPr lang="fr-CA" dirty="0" err="1">
                <a:solidFill>
                  <a:schemeClr val="bg2"/>
                </a:solidFill>
                <a:effectLst/>
                <a:latin typeface="Calibri" panose="020F0502020204030204" pitchFamily="34" charset="0"/>
                <a:cs typeface="Calibri" panose="020F0502020204030204" pitchFamily="34" charset="0"/>
              </a:rPr>
              <a:t>Diagnostically</a:t>
            </a:r>
            <a:r>
              <a:rPr lang="fr-CA" dirty="0">
                <a:solidFill>
                  <a:schemeClr val="bg2"/>
                </a:solidFill>
                <a:effectLst/>
                <a:latin typeface="Calibri" panose="020F0502020204030204" pitchFamily="34" charset="0"/>
                <a:cs typeface="Calibri" panose="020F0502020204030204" pitchFamily="34" charset="0"/>
              </a:rPr>
              <a:t> Acceptable</a:t>
            </a:r>
          </a:p>
        </p:txBody>
      </p:sp>
      <p:sp>
        <p:nvSpPr>
          <p:cNvPr id="4" name="ZoneTexte 3"/>
          <p:cNvSpPr txBox="1"/>
          <p:nvPr/>
        </p:nvSpPr>
        <p:spPr>
          <a:xfrm>
            <a:off x="683568" y="2996952"/>
            <a:ext cx="7776864" cy="1323439"/>
          </a:xfrm>
          <a:prstGeom prst="rect">
            <a:avLst/>
          </a:prstGeom>
          <a:noFill/>
        </p:spPr>
        <p:txBody>
          <a:bodyPr wrap="square" rtlCol="0">
            <a:spAutoFit/>
          </a:bodyPr>
          <a:lstStyle/>
          <a:p>
            <a:pPr algn="ctr"/>
            <a:r>
              <a:rPr lang="fr-CA" sz="4000" b="1" dirty="0">
                <a:solidFill>
                  <a:schemeClr val="bg1"/>
                </a:solidFill>
                <a:latin typeface="Calibri" panose="020F0502020204030204" pitchFamily="34" charset="0"/>
                <a:cs typeface="Calibri" panose="020F0502020204030204" pitchFamily="34" charset="0"/>
              </a:rPr>
              <a:t>Minimiser l’exposition sans nuire à la qualité diagnostique de l’image.</a:t>
            </a:r>
            <a:r>
              <a:rPr lang="fr-CA" sz="4000" b="1" dirty="0"/>
              <a:t>.</a:t>
            </a:r>
          </a:p>
        </p:txBody>
      </p:sp>
    </p:spTree>
    <p:extLst>
      <p:ext uri="{BB962C8B-B14F-4D97-AF65-F5344CB8AC3E}">
        <p14:creationId xmlns:p14="http://schemas.microsoft.com/office/powerpoint/2010/main" val="6487434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1956098-1FE0-4D38-811A-8E7B8A7BA39B}"/>
              </a:ext>
            </a:extLst>
          </p:cNvPr>
          <p:cNvSpPr>
            <a:spLocks noGrp="1"/>
          </p:cNvSpPr>
          <p:nvPr>
            <p:ph type="title"/>
          </p:nvPr>
        </p:nvSpPr>
        <p:spPr/>
        <p:txBody>
          <a:bodyPr/>
          <a:lstStyle/>
          <a:p>
            <a:r>
              <a:rPr lang="fr-CA" dirty="0">
                <a:solidFill>
                  <a:srgbClr val="009900"/>
                </a:solidFill>
                <a:latin typeface="Calibri" panose="020F0502020204030204" pitchFamily="34" charset="0"/>
                <a:cs typeface="Calibri" panose="020F0502020204030204" pitchFamily="34" charset="0"/>
              </a:rPr>
              <a:t>Principes généraux</a:t>
            </a:r>
          </a:p>
        </p:txBody>
      </p:sp>
      <p:sp>
        <p:nvSpPr>
          <p:cNvPr id="3" name="Espace réservé du contenu 2">
            <a:extLst>
              <a:ext uri="{FF2B5EF4-FFF2-40B4-BE49-F238E27FC236}">
                <a16:creationId xmlns:a16="http://schemas.microsoft.com/office/drawing/2014/main" id="{78E37FF9-1116-4C83-BCCA-FADCF5A3D3EC}"/>
              </a:ext>
            </a:extLst>
          </p:cNvPr>
          <p:cNvSpPr>
            <a:spLocks noGrp="1"/>
          </p:cNvSpPr>
          <p:nvPr>
            <p:ph idx="1"/>
          </p:nvPr>
        </p:nvSpPr>
        <p:spPr/>
        <p:txBody>
          <a:bodyPr/>
          <a:lstStyle/>
          <a:p>
            <a:r>
              <a:rPr lang="fr-CA" sz="4000" dirty="0">
                <a:solidFill>
                  <a:schemeClr val="bg2"/>
                </a:solidFill>
                <a:effectLst/>
                <a:latin typeface="Calibri" panose="020F0502020204030204" pitchFamily="34" charset="0"/>
                <a:cs typeface="Calibri" panose="020F0502020204030204" pitchFamily="34" charset="0"/>
              </a:rPr>
              <a:t>Temps</a:t>
            </a:r>
          </a:p>
          <a:p>
            <a:r>
              <a:rPr lang="fr-CA" sz="4000" dirty="0">
                <a:solidFill>
                  <a:schemeClr val="bg2"/>
                </a:solidFill>
                <a:effectLst/>
                <a:latin typeface="Calibri" panose="020F0502020204030204" pitchFamily="34" charset="0"/>
                <a:cs typeface="Calibri" panose="020F0502020204030204" pitchFamily="34" charset="0"/>
              </a:rPr>
              <a:t>Distance</a:t>
            </a:r>
          </a:p>
          <a:p>
            <a:r>
              <a:rPr lang="fr-CA" sz="4000" dirty="0">
                <a:solidFill>
                  <a:schemeClr val="bg2"/>
                </a:solidFill>
                <a:effectLst/>
                <a:latin typeface="Calibri" panose="020F0502020204030204" pitchFamily="34" charset="0"/>
                <a:cs typeface="Calibri" panose="020F0502020204030204" pitchFamily="34" charset="0"/>
              </a:rPr>
              <a:t>Barrières de protection</a:t>
            </a:r>
          </a:p>
        </p:txBody>
      </p:sp>
    </p:spTree>
    <p:extLst>
      <p:ext uri="{BB962C8B-B14F-4D97-AF65-F5344CB8AC3E}">
        <p14:creationId xmlns:p14="http://schemas.microsoft.com/office/powerpoint/2010/main" val="40832484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E02B720-6C1D-4CA0-8125-0FA03CD2588A}"/>
              </a:ext>
            </a:extLst>
          </p:cNvPr>
          <p:cNvSpPr>
            <a:spLocks noGrp="1"/>
          </p:cNvSpPr>
          <p:nvPr>
            <p:ph type="title"/>
          </p:nvPr>
        </p:nvSpPr>
        <p:spPr/>
        <p:txBody>
          <a:bodyPr/>
          <a:lstStyle/>
          <a:p>
            <a:r>
              <a:rPr lang="fr-CA" dirty="0">
                <a:solidFill>
                  <a:srgbClr val="009900"/>
                </a:solidFill>
                <a:latin typeface="Calibri" panose="020F0502020204030204" pitchFamily="34" charset="0"/>
                <a:cs typeface="Calibri" panose="020F0502020204030204" pitchFamily="34" charset="0"/>
              </a:rPr>
              <a:t>Temps</a:t>
            </a:r>
          </a:p>
        </p:txBody>
      </p:sp>
      <p:sp>
        <p:nvSpPr>
          <p:cNvPr id="3" name="Espace réservé du contenu 2">
            <a:extLst>
              <a:ext uri="{FF2B5EF4-FFF2-40B4-BE49-F238E27FC236}">
                <a16:creationId xmlns:a16="http://schemas.microsoft.com/office/drawing/2014/main" id="{7B1B936B-E349-4F7A-904A-3BCC3D04212A}"/>
              </a:ext>
            </a:extLst>
          </p:cNvPr>
          <p:cNvSpPr>
            <a:spLocks noGrp="1"/>
          </p:cNvSpPr>
          <p:nvPr>
            <p:ph idx="1"/>
          </p:nvPr>
        </p:nvSpPr>
        <p:spPr>
          <a:xfrm>
            <a:off x="457200" y="1628800"/>
            <a:ext cx="8229600" cy="4525963"/>
          </a:xfrm>
        </p:spPr>
        <p:txBody>
          <a:bodyPr/>
          <a:lstStyle/>
          <a:p>
            <a:r>
              <a:rPr lang="fr-CA" sz="2800" dirty="0">
                <a:solidFill>
                  <a:schemeClr val="bg2"/>
                </a:solidFill>
                <a:effectLst/>
                <a:latin typeface="Calibri" panose="020F0502020204030204" pitchFamily="34" charset="0"/>
                <a:cs typeface="Calibri" panose="020F0502020204030204" pitchFamily="34" charset="0"/>
              </a:rPr>
              <a:t>Patient:</a:t>
            </a:r>
          </a:p>
          <a:p>
            <a:pPr lvl="1"/>
            <a:r>
              <a:rPr lang="fr-CA" sz="2400" dirty="0">
                <a:solidFill>
                  <a:schemeClr val="bg2"/>
                </a:solidFill>
                <a:effectLst/>
                <a:latin typeface="Calibri" panose="020F0502020204030204" pitchFamily="34" charset="0"/>
                <a:cs typeface="Calibri" panose="020F0502020204030204" pitchFamily="34" charset="0"/>
              </a:rPr>
              <a:t>Utilisation d’un temps d’exposition court</a:t>
            </a:r>
          </a:p>
          <a:p>
            <a:pPr marL="722313" lvl="2" indent="0">
              <a:buNone/>
            </a:pPr>
            <a:r>
              <a:rPr lang="fr-CA" sz="2200" dirty="0">
                <a:solidFill>
                  <a:schemeClr val="bg2"/>
                </a:solidFill>
                <a:effectLst/>
                <a:latin typeface="Calibri" panose="020F0502020204030204" pitchFamily="34" charset="0"/>
                <a:cs typeface="Calibri" panose="020F0502020204030204" pitchFamily="34" charset="0"/>
              </a:rPr>
              <a:t>Peut avoir des effets bénéfiques sur l’image radiologique, car plus le temps d’exposition est court, moins on a de possibilités que le patient bouge et que l’image soit influencée par le flou de mouvement involontaire provenant des organes (ex. : battements cardiaques, péristaltisme intestinal) ou de la circulation sanguine.</a:t>
            </a:r>
          </a:p>
          <a:p>
            <a:r>
              <a:rPr lang="fr-CA" sz="2800" dirty="0">
                <a:solidFill>
                  <a:schemeClr val="bg2"/>
                </a:solidFill>
                <a:effectLst/>
                <a:latin typeface="Calibri" panose="020F0502020204030204" pitchFamily="34" charset="0"/>
                <a:cs typeface="Calibri" panose="020F0502020204030204" pitchFamily="34" charset="0"/>
              </a:rPr>
              <a:t>Technologue</a:t>
            </a:r>
          </a:p>
          <a:p>
            <a:pPr lvl="1"/>
            <a:r>
              <a:rPr lang="fr-CA" sz="2200" dirty="0">
                <a:solidFill>
                  <a:schemeClr val="bg2"/>
                </a:solidFill>
                <a:effectLst/>
                <a:latin typeface="Calibri" panose="020F0502020204030204" pitchFamily="34" charset="0"/>
                <a:cs typeface="Calibri" panose="020F0502020204030204" pitchFamily="34" charset="0"/>
              </a:rPr>
              <a:t>S’assurer d’une présence de durée minimale dans la salle d’examen lors de l’exposition aux rayons X (ex. examens de scopie).</a:t>
            </a:r>
          </a:p>
        </p:txBody>
      </p:sp>
    </p:spTree>
    <p:extLst>
      <p:ext uri="{BB962C8B-B14F-4D97-AF65-F5344CB8AC3E}">
        <p14:creationId xmlns:p14="http://schemas.microsoft.com/office/powerpoint/2010/main" val="37683734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B60E516-1726-411E-A76B-AA76A98C302E}"/>
              </a:ext>
            </a:extLst>
          </p:cNvPr>
          <p:cNvSpPr>
            <a:spLocks noGrp="1"/>
          </p:cNvSpPr>
          <p:nvPr>
            <p:ph type="title"/>
          </p:nvPr>
        </p:nvSpPr>
        <p:spPr/>
        <p:txBody>
          <a:bodyPr/>
          <a:lstStyle/>
          <a:p>
            <a:r>
              <a:rPr lang="fr-CA" dirty="0">
                <a:solidFill>
                  <a:srgbClr val="009900"/>
                </a:solidFill>
                <a:latin typeface="Calibri" panose="020F0502020204030204" pitchFamily="34" charset="0"/>
                <a:cs typeface="Calibri" panose="020F0502020204030204" pitchFamily="34" charset="0"/>
              </a:rPr>
              <a:t>Distance</a:t>
            </a:r>
          </a:p>
        </p:txBody>
      </p:sp>
      <p:sp>
        <p:nvSpPr>
          <p:cNvPr id="3" name="Espace réservé du contenu 2">
            <a:extLst>
              <a:ext uri="{FF2B5EF4-FFF2-40B4-BE49-F238E27FC236}">
                <a16:creationId xmlns:a16="http://schemas.microsoft.com/office/drawing/2014/main" id="{F271533C-2A32-47C5-B834-2A6ECF72492D}"/>
              </a:ext>
            </a:extLst>
          </p:cNvPr>
          <p:cNvSpPr>
            <a:spLocks noGrp="1"/>
          </p:cNvSpPr>
          <p:nvPr>
            <p:ph idx="1"/>
          </p:nvPr>
        </p:nvSpPr>
        <p:spPr/>
        <p:txBody>
          <a:bodyPr/>
          <a:lstStyle/>
          <a:p>
            <a:r>
              <a:rPr lang="fr-CA" sz="2800" dirty="0">
                <a:solidFill>
                  <a:schemeClr val="bg2"/>
                </a:solidFill>
                <a:effectLst/>
                <a:latin typeface="Calibri" panose="020F0502020204030204" pitchFamily="34" charset="0"/>
                <a:cs typeface="Calibri" panose="020F0502020204030204" pitchFamily="34" charset="0"/>
              </a:rPr>
              <a:t>Distance entre le tube à rayons X et le patient.</a:t>
            </a:r>
          </a:p>
          <a:p>
            <a:r>
              <a:rPr lang="fr-CA" sz="2800" dirty="0">
                <a:solidFill>
                  <a:schemeClr val="bg2"/>
                </a:solidFill>
                <a:effectLst/>
                <a:latin typeface="Calibri" panose="020F0502020204030204" pitchFamily="34" charset="0"/>
                <a:cs typeface="Calibri" panose="020F0502020204030204" pitchFamily="34" charset="0"/>
              </a:rPr>
              <a:t>Distance entre le patient et les intervenants dans la salle d’examen.</a:t>
            </a:r>
          </a:p>
          <a:p>
            <a:r>
              <a:rPr lang="fr-CA" sz="2800" dirty="0">
                <a:solidFill>
                  <a:schemeClr val="bg2"/>
                </a:solidFill>
                <a:effectLst/>
                <a:latin typeface="Calibri" panose="020F0502020204030204" pitchFamily="34" charset="0"/>
                <a:cs typeface="Calibri" panose="020F0502020204030204" pitchFamily="34" charset="0"/>
              </a:rPr>
              <a:t>Intensité varie selon l’inverse du carré de la distance</a:t>
            </a:r>
          </a:p>
        </p:txBody>
      </p:sp>
      <p:graphicFrame>
        <p:nvGraphicFramePr>
          <p:cNvPr id="5" name="Objet 4">
            <a:extLst>
              <a:ext uri="{FF2B5EF4-FFF2-40B4-BE49-F238E27FC236}">
                <a16:creationId xmlns:a16="http://schemas.microsoft.com/office/drawing/2014/main" id="{67830ED1-10AA-4228-9FA2-6D157FEE0A80}"/>
              </a:ext>
            </a:extLst>
          </p:cNvPr>
          <p:cNvGraphicFramePr>
            <a:graphicFrameLocks noChangeAspect="1"/>
          </p:cNvGraphicFramePr>
          <p:nvPr>
            <p:extLst>
              <p:ext uri="{D42A27DB-BD31-4B8C-83A1-F6EECF244321}">
                <p14:modId xmlns:p14="http://schemas.microsoft.com/office/powerpoint/2010/main" val="2288918334"/>
              </p:ext>
            </p:extLst>
          </p:nvPr>
        </p:nvGraphicFramePr>
        <p:xfrm>
          <a:off x="3371850" y="4084638"/>
          <a:ext cx="2398713" cy="1393825"/>
        </p:xfrm>
        <a:graphic>
          <a:graphicData uri="http://schemas.openxmlformats.org/presentationml/2006/ole">
            <mc:AlternateContent xmlns:mc="http://schemas.openxmlformats.org/markup-compatibility/2006">
              <mc:Choice xmlns:v="urn:schemas-microsoft-com:vml" Requires="v">
                <p:oleObj spid="_x0000_s1036" name="Équation" r:id="rId3" imgW="799920" imgH="457200" progId="Equation.3">
                  <p:embed/>
                </p:oleObj>
              </mc:Choice>
              <mc:Fallback>
                <p:oleObj name="Équation" r:id="rId3" imgW="799920" imgH="457200" progId="Equation.3">
                  <p:embed/>
                  <p:pic>
                    <p:nvPicPr>
                      <p:cNvPr id="10" name="Objet 9"/>
                      <p:cNvPicPr>
                        <a:picLocks noChangeAspect="1" noChangeArrowheads="1"/>
                      </p:cNvPicPr>
                      <p:nvPr/>
                    </p:nvPicPr>
                    <p:blipFill>
                      <a:blip r:embed="rId4"/>
                      <a:srcRect/>
                      <a:stretch>
                        <a:fillRect/>
                      </a:stretch>
                    </p:blipFill>
                    <p:spPr bwMode="auto">
                      <a:xfrm>
                        <a:off x="3371850" y="4084638"/>
                        <a:ext cx="2398713" cy="1393825"/>
                      </a:xfrm>
                      <a:prstGeom prst="rect">
                        <a:avLst/>
                      </a:prstGeom>
                      <a:noFill/>
                    </p:spPr>
                  </p:pic>
                </p:oleObj>
              </mc:Fallback>
            </mc:AlternateContent>
          </a:graphicData>
        </a:graphic>
      </p:graphicFrame>
    </p:spTree>
    <p:extLst>
      <p:ext uri="{BB962C8B-B14F-4D97-AF65-F5344CB8AC3E}">
        <p14:creationId xmlns:p14="http://schemas.microsoft.com/office/powerpoint/2010/main" val="6792317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1C88FC4-2F03-4DB7-A1E4-1AD92F2407A8}"/>
              </a:ext>
            </a:extLst>
          </p:cNvPr>
          <p:cNvSpPr>
            <a:spLocks noGrp="1"/>
          </p:cNvSpPr>
          <p:nvPr>
            <p:ph type="title"/>
          </p:nvPr>
        </p:nvSpPr>
        <p:spPr/>
        <p:txBody>
          <a:bodyPr/>
          <a:lstStyle/>
          <a:p>
            <a:r>
              <a:rPr lang="fr-CA" dirty="0">
                <a:solidFill>
                  <a:srgbClr val="009900"/>
                </a:solidFill>
                <a:latin typeface="Calibri" panose="020F0502020204030204" pitchFamily="34" charset="0"/>
                <a:cs typeface="Calibri" panose="020F0502020204030204" pitchFamily="34" charset="0"/>
              </a:rPr>
              <a:t>Barrières de protection</a:t>
            </a:r>
          </a:p>
        </p:txBody>
      </p:sp>
      <p:sp>
        <p:nvSpPr>
          <p:cNvPr id="3" name="Espace réservé du contenu 2">
            <a:extLst>
              <a:ext uri="{FF2B5EF4-FFF2-40B4-BE49-F238E27FC236}">
                <a16:creationId xmlns:a16="http://schemas.microsoft.com/office/drawing/2014/main" id="{7EE52EF9-5D55-4AFD-81D6-1EE0D8C78437}"/>
              </a:ext>
            </a:extLst>
          </p:cNvPr>
          <p:cNvSpPr>
            <a:spLocks noGrp="1"/>
          </p:cNvSpPr>
          <p:nvPr>
            <p:ph idx="1"/>
          </p:nvPr>
        </p:nvSpPr>
        <p:spPr/>
        <p:txBody>
          <a:bodyPr/>
          <a:lstStyle/>
          <a:p>
            <a:r>
              <a:rPr lang="fr-CA" sz="2800" dirty="0">
                <a:solidFill>
                  <a:schemeClr val="bg2"/>
                </a:solidFill>
                <a:effectLst/>
                <a:latin typeface="Calibri" panose="020F0502020204030204" pitchFamily="34" charset="0"/>
                <a:cs typeface="Calibri" panose="020F0502020204030204" pitchFamily="34" charset="0"/>
              </a:rPr>
              <a:t>Absorbent les rayons X (Pb ou </a:t>
            </a:r>
            <a:r>
              <a:rPr lang="fr-CA" sz="2800" dirty="0" err="1">
                <a:solidFill>
                  <a:schemeClr val="bg2"/>
                </a:solidFill>
                <a:effectLst/>
                <a:latin typeface="Calibri" panose="020F0502020204030204" pitchFamily="34" charset="0"/>
                <a:cs typeface="Calibri" panose="020F0502020204030204" pitchFamily="34" charset="0"/>
              </a:rPr>
              <a:t>éq</a:t>
            </a:r>
            <a:r>
              <a:rPr lang="fr-CA" sz="2800" dirty="0">
                <a:solidFill>
                  <a:schemeClr val="bg2"/>
                </a:solidFill>
                <a:effectLst/>
                <a:latin typeface="Calibri" panose="020F0502020204030204" pitchFamily="34" charset="0"/>
                <a:cs typeface="Calibri" panose="020F0502020204030204" pitchFamily="34" charset="0"/>
              </a:rPr>
              <a:t>. pb)</a:t>
            </a:r>
          </a:p>
          <a:p>
            <a:pPr lvl="1"/>
            <a:r>
              <a:rPr lang="fr-CA" sz="2400" dirty="0">
                <a:solidFill>
                  <a:schemeClr val="bg2"/>
                </a:solidFill>
                <a:effectLst/>
                <a:latin typeface="Calibri" panose="020F0502020204030204" pitchFamily="34" charset="0"/>
                <a:cs typeface="Calibri" panose="020F0502020204030204" pitchFamily="34" charset="0"/>
              </a:rPr>
              <a:t>Écrans, murs, portes, etc.</a:t>
            </a:r>
          </a:p>
          <a:p>
            <a:pPr lvl="1"/>
            <a:r>
              <a:rPr lang="fr-CA" sz="2400" dirty="0">
                <a:solidFill>
                  <a:schemeClr val="bg2"/>
                </a:solidFill>
                <a:effectLst/>
                <a:latin typeface="Calibri" panose="020F0502020204030204" pitchFamily="34" charset="0"/>
                <a:cs typeface="Calibri" panose="020F0502020204030204" pitchFamily="34" charset="0"/>
              </a:rPr>
              <a:t>Tabliers</a:t>
            </a:r>
          </a:p>
          <a:p>
            <a:pPr lvl="1"/>
            <a:r>
              <a:rPr lang="fr-CA" sz="2400" dirty="0">
                <a:solidFill>
                  <a:schemeClr val="bg2"/>
                </a:solidFill>
                <a:effectLst/>
                <a:latin typeface="Calibri" panose="020F0502020204030204" pitchFamily="34" charset="0"/>
                <a:cs typeface="Calibri" panose="020F0502020204030204" pitchFamily="34" charset="0"/>
              </a:rPr>
              <a:t>Gants</a:t>
            </a:r>
          </a:p>
          <a:p>
            <a:pPr lvl="1"/>
            <a:r>
              <a:rPr lang="fr-CA" sz="2400" dirty="0">
                <a:solidFill>
                  <a:schemeClr val="bg2"/>
                </a:solidFill>
                <a:effectLst/>
                <a:latin typeface="Calibri" panose="020F0502020204030204" pitchFamily="34" charset="0"/>
                <a:cs typeface="Calibri" panose="020F0502020204030204" pitchFamily="34" charset="0"/>
              </a:rPr>
              <a:t>Lunettes</a:t>
            </a:r>
          </a:p>
          <a:p>
            <a:pPr lvl="1"/>
            <a:r>
              <a:rPr lang="fr-CA" sz="2400" dirty="0">
                <a:solidFill>
                  <a:schemeClr val="bg2"/>
                </a:solidFill>
                <a:effectLst/>
                <a:latin typeface="Calibri" panose="020F0502020204030204" pitchFamily="34" charset="0"/>
                <a:cs typeface="Calibri" panose="020F0502020204030204" pitchFamily="34" charset="0"/>
              </a:rPr>
              <a:t>Caches</a:t>
            </a:r>
          </a:p>
        </p:txBody>
      </p:sp>
      <p:pic>
        <p:nvPicPr>
          <p:cNvPr id="4" name="Picture 5" descr="1-s2">
            <a:extLst>
              <a:ext uri="{FF2B5EF4-FFF2-40B4-BE49-F238E27FC236}">
                <a16:creationId xmlns:a16="http://schemas.microsoft.com/office/drawing/2014/main" id="{3CEF8731-7F23-4832-A005-9ACFA790630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62562" y="2264908"/>
            <a:ext cx="3600400" cy="27734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ZoneTexte 4">
            <a:extLst>
              <a:ext uri="{FF2B5EF4-FFF2-40B4-BE49-F238E27FC236}">
                <a16:creationId xmlns:a16="http://schemas.microsoft.com/office/drawing/2014/main" id="{965335B4-9CBB-4DC2-947A-0DDC688D8003}"/>
              </a:ext>
            </a:extLst>
          </p:cNvPr>
          <p:cNvSpPr txBox="1"/>
          <p:nvPr/>
        </p:nvSpPr>
        <p:spPr>
          <a:xfrm>
            <a:off x="5336305" y="4576660"/>
            <a:ext cx="3384376" cy="461665"/>
          </a:xfrm>
          <a:prstGeom prst="rect">
            <a:avLst/>
          </a:prstGeom>
          <a:noFill/>
        </p:spPr>
        <p:txBody>
          <a:bodyPr wrap="square" rtlCol="0">
            <a:spAutoFit/>
          </a:bodyPr>
          <a:lstStyle/>
          <a:p>
            <a:r>
              <a:rPr lang="fr-CA" sz="2400" dirty="0">
                <a:solidFill>
                  <a:schemeClr val="bg2"/>
                </a:solidFill>
                <a:latin typeface="Calibri Light" panose="020F0302020204030204" pitchFamily="34" charset="0"/>
                <a:cs typeface="Calibri Light" panose="020F0302020204030204" pitchFamily="34" charset="0"/>
              </a:rPr>
              <a:t>Salle d’angiographie</a:t>
            </a:r>
          </a:p>
        </p:txBody>
      </p:sp>
      <p:pic>
        <p:nvPicPr>
          <p:cNvPr id="6" name="Image 5">
            <a:extLst>
              <a:ext uri="{FF2B5EF4-FFF2-40B4-BE49-F238E27FC236}">
                <a16:creationId xmlns:a16="http://schemas.microsoft.com/office/drawing/2014/main" id="{52A922EE-04CA-4D01-8434-C21FC7CB7D8C}"/>
              </a:ext>
            </a:extLst>
          </p:cNvPr>
          <p:cNvPicPr>
            <a:picLocks noChangeAspect="1"/>
          </p:cNvPicPr>
          <p:nvPr/>
        </p:nvPicPr>
        <p:blipFill>
          <a:blip r:embed="rId3"/>
          <a:stretch>
            <a:fillRect/>
          </a:stretch>
        </p:blipFill>
        <p:spPr>
          <a:xfrm>
            <a:off x="3133417" y="4509120"/>
            <a:ext cx="1524213" cy="1829055"/>
          </a:xfrm>
          <a:prstGeom prst="rect">
            <a:avLst/>
          </a:prstGeom>
        </p:spPr>
      </p:pic>
      <p:pic>
        <p:nvPicPr>
          <p:cNvPr id="7" name="Image 6">
            <a:extLst>
              <a:ext uri="{FF2B5EF4-FFF2-40B4-BE49-F238E27FC236}">
                <a16:creationId xmlns:a16="http://schemas.microsoft.com/office/drawing/2014/main" id="{C4BE6A12-09F9-4148-BC2A-3C017DAFB607}"/>
              </a:ext>
            </a:extLst>
          </p:cNvPr>
          <p:cNvPicPr>
            <a:picLocks noChangeAspect="1"/>
          </p:cNvPicPr>
          <p:nvPr/>
        </p:nvPicPr>
        <p:blipFill>
          <a:blip r:embed="rId4"/>
          <a:stretch>
            <a:fillRect/>
          </a:stretch>
        </p:blipFill>
        <p:spPr>
          <a:xfrm>
            <a:off x="1003947" y="4437112"/>
            <a:ext cx="1533739" cy="2019582"/>
          </a:xfrm>
          <a:prstGeom prst="rect">
            <a:avLst/>
          </a:prstGeom>
        </p:spPr>
      </p:pic>
      <p:pic>
        <p:nvPicPr>
          <p:cNvPr id="8" name="Image 7">
            <a:extLst>
              <a:ext uri="{FF2B5EF4-FFF2-40B4-BE49-F238E27FC236}">
                <a16:creationId xmlns:a16="http://schemas.microsoft.com/office/drawing/2014/main" id="{404A5417-31DD-458F-AF52-0A80FAD37036}"/>
              </a:ext>
            </a:extLst>
          </p:cNvPr>
          <p:cNvPicPr>
            <a:picLocks noChangeAspect="1"/>
          </p:cNvPicPr>
          <p:nvPr/>
        </p:nvPicPr>
        <p:blipFill>
          <a:blip r:embed="rId5"/>
          <a:stretch>
            <a:fillRect/>
          </a:stretch>
        </p:blipFill>
        <p:spPr>
          <a:xfrm>
            <a:off x="2681111" y="2841879"/>
            <a:ext cx="2257740" cy="1619476"/>
          </a:xfrm>
          <a:prstGeom prst="rect">
            <a:avLst/>
          </a:prstGeom>
        </p:spPr>
      </p:pic>
      <p:sp>
        <p:nvSpPr>
          <p:cNvPr id="9" name="Rectangle 8">
            <a:extLst>
              <a:ext uri="{FF2B5EF4-FFF2-40B4-BE49-F238E27FC236}">
                <a16:creationId xmlns:a16="http://schemas.microsoft.com/office/drawing/2014/main" id="{EA91AE5A-A759-4C91-ACE8-0AB8348AF20D}"/>
              </a:ext>
            </a:extLst>
          </p:cNvPr>
          <p:cNvSpPr/>
          <p:nvPr/>
        </p:nvSpPr>
        <p:spPr>
          <a:xfrm>
            <a:off x="936099" y="6452441"/>
            <a:ext cx="3137397" cy="369332"/>
          </a:xfrm>
          <a:prstGeom prst="rect">
            <a:avLst/>
          </a:prstGeom>
        </p:spPr>
        <p:txBody>
          <a:bodyPr wrap="none">
            <a:spAutoFit/>
          </a:bodyPr>
          <a:lstStyle/>
          <a:p>
            <a:r>
              <a:rPr lang="fr-CA" dirty="0">
                <a:solidFill>
                  <a:schemeClr val="bg2"/>
                </a:solidFill>
                <a:latin typeface="Calibri" panose="020F0502020204030204" pitchFamily="34" charset="0"/>
                <a:cs typeface="Calibri" panose="020F0502020204030204" pitchFamily="34" charset="0"/>
              </a:rPr>
              <a:t>https://www.xenolitexray.com</a:t>
            </a:r>
            <a:r>
              <a:rPr lang="fr-CA" dirty="0"/>
              <a:t>/</a:t>
            </a:r>
          </a:p>
        </p:txBody>
      </p:sp>
    </p:spTree>
    <p:extLst>
      <p:ext uri="{BB962C8B-B14F-4D97-AF65-F5344CB8AC3E}">
        <p14:creationId xmlns:p14="http://schemas.microsoft.com/office/powerpoint/2010/main" val="1190019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fr-FR" altLang="fr-FR" dirty="0">
                <a:solidFill>
                  <a:srgbClr val="00B050"/>
                </a:solidFill>
                <a:effectLst/>
              </a:rPr>
              <a:t>Utilisé en intervention</a:t>
            </a:r>
          </a:p>
        </p:txBody>
      </p:sp>
      <p:pic>
        <p:nvPicPr>
          <p:cNvPr id="24579" name="Picture 4"/>
          <p:cNvPicPr>
            <a:picLocks noChangeAspect="1" noChangeArrowheads="1"/>
          </p:cNvPicPr>
          <p:nvPr/>
        </p:nvPicPr>
        <p:blipFill rotWithShape="1">
          <a:blip r:embed="rId2">
            <a:extLst>
              <a:ext uri="{28A0092B-C50C-407E-A947-70E740481C1C}">
                <a14:useLocalDpi xmlns:a14="http://schemas.microsoft.com/office/drawing/2010/main" val="0"/>
              </a:ext>
            </a:extLst>
          </a:blip>
          <a:srcRect l="-473" t="7211" r="473" b="573"/>
          <a:stretch/>
        </p:blipFill>
        <p:spPr bwMode="auto">
          <a:xfrm>
            <a:off x="719138" y="1988840"/>
            <a:ext cx="7705725" cy="46040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sp>
        <p:nvSpPr>
          <p:cNvPr id="2" name="ZoneTexte 1"/>
          <p:cNvSpPr txBox="1"/>
          <p:nvPr/>
        </p:nvSpPr>
        <p:spPr>
          <a:xfrm>
            <a:off x="756246" y="4293096"/>
            <a:ext cx="3456384" cy="1107996"/>
          </a:xfrm>
          <a:prstGeom prst="rect">
            <a:avLst/>
          </a:prstGeom>
          <a:solidFill>
            <a:schemeClr val="tx1"/>
          </a:solidFill>
        </p:spPr>
        <p:txBody>
          <a:bodyPr wrap="square" rtlCol="0">
            <a:spAutoFit/>
          </a:bodyPr>
          <a:lstStyle/>
          <a:p>
            <a:r>
              <a:rPr lang="fr-CA" sz="2400" dirty="0">
                <a:solidFill>
                  <a:schemeClr val="bg2"/>
                </a:solidFill>
                <a:latin typeface="Calibri" panose="020F0502020204030204" pitchFamily="34" charset="0"/>
                <a:cs typeface="Calibri" panose="020F0502020204030204" pitchFamily="34" charset="0"/>
              </a:rPr>
              <a:t>Rideau suspendu à la table, 0,5 mm </a:t>
            </a:r>
            <a:r>
              <a:rPr lang="fr-CA" sz="2400" dirty="0" err="1">
                <a:solidFill>
                  <a:schemeClr val="bg2"/>
                </a:solidFill>
                <a:latin typeface="Calibri" panose="020F0502020204030204" pitchFamily="34" charset="0"/>
                <a:cs typeface="Calibri" panose="020F0502020204030204" pitchFamily="34" charset="0"/>
              </a:rPr>
              <a:t>Eq</a:t>
            </a:r>
            <a:r>
              <a:rPr lang="fr-CA" sz="2400" dirty="0">
                <a:solidFill>
                  <a:schemeClr val="bg2"/>
                </a:solidFill>
                <a:latin typeface="Calibri" panose="020F0502020204030204" pitchFamily="34" charset="0"/>
                <a:cs typeface="Calibri" panose="020F0502020204030204" pitchFamily="34" charset="0"/>
              </a:rPr>
              <a:t>. Pb.</a:t>
            </a:r>
          </a:p>
          <a:p>
            <a:endParaRPr lang="fr-CA" dirty="0">
              <a:solidFill>
                <a:schemeClr val="bg2"/>
              </a:solidFill>
              <a:latin typeface="Arial" panose="020B0604020202020204" pitchFamily="34" charset="0"/>
              <a:cs typeface="Arial" panose="020B0604020202020204" pitchFamily="34" charset="0"/>
            </a:endParaRPr>
          </a:p>
        </p:txBody>
      </p:sp>
      <p:sp>
        <p:nvSpPr>
          <p:cNvPr id="6" name="ZoneTexte 5"/>
          <p:cNvSpPr txBox="1"/>
          <p:nvPr/>
        </p:nvSpPr>
        <p:spPr>
          <a:xfrm>
            <a:off x="756246" y="2433077"/>
            <a:ext cx="3456384" cy="1846659"/>
          </a:xfrm>
          <a:prstGeom prst="rect">
            <a:avLst/>
          </a:prstGeom>
          <a:solidFill>
            <a:schemeClr val="tx1"/>
          </a:solidFill>
        </p:spPr>
        <p:txBody>
          <a:bodyPr wrap="square" rtlCol="0">
            <a:spAutoFit/>
          </a:bodyPr>
          <a:lstStyle/>
          <a:p>
            <a:r>
              <a:rPr lang="fr-CA" sz="2400" dirty="0">
                <a:solidFill>
                  <a:schemeClr val="bg2"/>
                </a:solidFill>
                <a:latin typeface="Calibri" panose="020F0502020204030204" pitchFamily="34" charset="0"/>
                <a:cs typeface="Calibri" panose="020F0502020204030204" pitchFamily="34" charset="0"/>
              </a:rPr>
              <a:t>Suspension plafonnière avec écran en acrylique plombé, 0,5 - 1,0 mm </a:t>
            </a:r>
            <a:r>
              <a:rPr lang="fr-CA" sz="2400" dirty="0" err="1">
                <a:solidFill>
                  <a:schemeClr val="bg2"/>
                </a:solidFill>
                <a:latin typeface="Calibri" panose="020F0502020204030204" pitchFamily="34" charset="0"/>
                <a:cs typeface="Calibri" panose="020F0502020204030204" pitchFamily="34" charset="0"/>
              </a:rPr>
              <a:t>Eq</a:t>
            </a:r>
            <a:r>
              <a:rPr lang="fr-CA" sz="2400" dirty="0">
                <a:solidFill>
                  <a:schemeClr val="bg2"/>
                </a:solidFill>
                <a:latin typeface="Calibri" panose="020F0502020204030204" pitchFamily="34" charset="0"/>
                <a:cs typeface="Calibri" panose="020F0502020204030204" pitchFamily="34" charset="0"/>
              </a:rPr>
              <a:t>. Pb.</a:t>
            </a:r>
          </a:p>
          <a:p>
            <a:endParaRPr lang="fr-CA" dirty="0">
              <a:solidFill>
                <a:schemeClr val="bg2"/>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47617888"/>
      </p:ext>
    </p:extLst>
  </p:cSld>
  <p:clrMapOvr>
    <a:masterClrMapping/>
  </p:clrMapOvr>
  <p:transition spd="slow"/>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defRPr/>
            </a:pPr>
            <a:r>
              <a:rPr lang="fr-CA" dirty="0">
                <a:solidFill>
                  <a:srgbClr val="00B050"/>
                </a:solidFill>
                <a:latin typeface="Arial" panose="020B0604020202020204" pitchFamily="34" charset="0"/>
                <a:cs typeface="Arial" panose="020B0604020202020204" pitchFamily="34" charset="0"/>
              </a:rPr>
              <a:t>Tablier de protection</a:t>
            </a:r>
          </a:p>
        </p:txBody>
      </p:sp>
      <p:sp>
        <p:nvSpPr>
          <p:cNvPr id="3" name="Espace réservé du contenu 2"/>
          <p:cNvSpPr>
            <a:spLocks noGrp="1"/>
          </p:cNvSpPr>
          <p:nvPr>
            <p:ph idx="1"/>
          </p:nvPr>
        </p:nvSpPr>
        <p:spPr>
          <a:xfrm>
            <a:off x="457200" y="1600200"/>
            <a:ext cx="5410944" cy="4525963"/>
          </a:xfrm>
          <a:solidFill>
            <a:schemeClr val="tx1"/>
          </a:solidFill>
        </p:spPr>
        <p:txBody>
          <a:bodyPr/>
          <a:lstStyle/>
          <a:p>
            <a:pPr>
              <a:defRPr/>
            </a:pPr>
            <a:r>
              <a:rPr lang="fr-CA" dirty="0">
                <a:solidFill>
                  <a:schemeClr val="bg2"/>
                </a:solidFill>
                <a:effectLst/>
                <a:latin typeface="Arial" panose="020B0604020202020204" pitchFamily="34" charset="0"/>
                <a:cs typeface="Arial" panose="020B0604020202020204" pitchFamily="34" charset="0"/>
              </a:rPr>
              <a:t>Il existe 2 types de tablier</a:t>
            </a:r>
          </a:p>
          <a:p>
            <a:pPr lvl="1">
              <a:defRPr/>
            </a:pPr>
            <a:r>
              <a:rPr lang="fr-CA" dirty="0">
                <a:solidFill>
                  <a:schemeClr val="bg2"/>
                </a:solidFill>
                <a:effectLst/>
                <a:latin typeface="Arial" panose="020B0604020202020204" pitchFamily="34" charset="0"/>
                <a:cs typeface="Arial" panose="020B0604020202020204" pitchFamily="34" charset="0"/>
              </a:rPr>
              <a:t>Tablier plombé (lead).</a:t>
            </a:r>
          </a:p>
          <a:p>
            <a:pPr lvl="1">
              <a:defRPr/>
            </a:pPr>
            <a:r>
              <a:rPr lang="fr-CA" dirty="0">
                <a:solidFill>
                  <a:schemeClr val="bg2"/>
                </a:solidFill>
                <a:effectLst/>
                <a:latin typeface="Arial" panose="020B0604020202020204" pitchFamily="34" charset="0"/>
                <a:cs typeface="Arial" panose="020B0604020202020204" pitchFamily="34" charset="0"/>
              </a:rPr>
              <a:t>Tablier avec autres matières que le plomb ou un mélange de matière (un-lead, non-lead, </a:t>
            </a:r>
            <a:r>
              <a:rPr lang="fr-CA" dirty="0" err="1">
                <a:solidFill>
                  <a:schemeClr val="bg2"/>
                </a:solidFill>
                <a:effectLst/>
                <a:latin typeface="Arial" panose="020B0604020202020204" pitchFamily="34" charset="0"/>
                <a:cs typeface="Arial" panose="020B0604020202020204" pitchFamily="34" charset="0"/>
              </a:rPr>
              <a:t>lightweight</a:t>
            </a:r>
            <a:r>
              <a:rPr lang="fr-CA" dirty="0">
                <a:solidFill>
                  <a:schemeClr val="bg2"/>
                </a:solidFill>
                <a:effectLst/>
                <a:latin typeface="Arial" panose="020B0604020202020204" pitchFamily="34" charset="0"/>
                <a:cs typeface="Arial" panose="020B0604020202020204" pitchFamily="34" charset="0"/>
              </a:rPr>
              <a:t>).</a:t>
            </a:r>
          </a:p>
          <a:p>
            <a:pPr lvl="1">
              <a:defRPr/>
            </a:pPr>
            <a:r>
              <a:rPr lang="fr-CA" dirty="0">
                <a:solidFill>
                  <a:schemeClr val="bg2"/>
                </a:solidFill>
                <a:effectLst/>
                <a:latin typeface="Arial" panose="020B0604020202020204" pitchFamily="34" charset="0"/>
                <a:cs typeface="Arial" panose="020B0604020202020204" pitchFamily="34" charset="0"/>
              </a:rPr>
              <a:t>Ces derniers sont moins lourds et donc plus confortables. </a:t>
            </a:r>
          </a:p>
        </p:txBody>
      </p:sp>
      <p:pic>
        <p:nvPicPr>
          <p:cNvPr id="4" name="Image 3">
            <a:extLst>
              <a:ext uri="{FF2B5EF4-FFF2-40B4-BE49-F238E27FC236}">
                <a16:creationId xmlns:a16="http://schemas.microsoft.com/office/drawing/2014/main" id="{055656F7-F58D-4D4E-BF25-976510103944}"/>
              </a:ext>
            </a:extLst>
          </p:cNvPr>
          <p:cNvPicPr>
            <a:picLocks noChangeAspect="1"/>
          </p:cNvPicPr>
          <p:nvPr/>
        </p:nvPicPr>
        <p:blipFill>
          <a:blip r:embed="rId2"/>
          <a:stretch>
            <a:fillRect/>
          </a:stretch>
        </p:blipFill>
        <p:spPr>
          <a:xfrm>
            <a:off x="6012160" y="4360340"/>
            <a:ext cx="2865189" cy="2193107"/>
          </a:xfrm>
          <a:prstGeom prst="rect">
            <a:avLst/>
          </a:prstGeom>
        </p:spPr>
      </p:pic>
      <p:pic>
        <p:nvPicPr>
          <p:cNvPr id="5" name="Image 4">
            <a:extLst>
              <a:ext uri="{FF2B5EF4-FFF2-40B4-BE49-F238E27FC236}">
                <a16:creationId xmlns:a16="http://schemas.microsoft.com/office/drawing/2014/main" id="{34D7418E-B503-4D13-A59E-DDC85B71B407}"/>
              </a:ext>
            </a:extLst>
          </p:cNvPr>
          <p:cNvPicPr>
            <a:picLocks noChangeAspect="1"/>
          </p:cNvPicPr>
          <p:nvPr/>
        </p:nvPicPr>
        <p:blipFill>
          <a:blip r:embed="rId3"/>
          <a:stretch>
            <a:fillRect/>
          </a:stretch>
        </p:blipFill>
        <p:spPr>
          <a:xfrm>
            <a:off x="7234271" y="1268760"/>
            <a:ext cx="1524537" cy="2917144"/>
          </a:xfrm>
          <a:prstGeom prst="rect">
            <a:avLst/>
          </a:prstGeom>
        </p:spPr>
      </p:pic>
      <p:sp>
        <p:nvSpPr>
          <p:cNvPr id="6" name="Rectangle 5">
            <a:extLst>
              <a:ext uri="{FF2B5EF4-FFF2-40B4-BE49-F238E27FC236}">
                <a16:creationId xmlns:a16="http://schemas.microsoft.com/office/drawing/2014/main" id="{E17D1EDD-B812-495D-8516-DD24D283FA79}"/>
              </a:ext>
            </a:extLst>
          </p:cNvPr>
          <p:cNvSpPr/>
          <p:nvPr/>
        </p:nvSpPr>
        <p:spPr>
          <a:xfrm>
            <a:off x="5868144" y="6488668"/>
            <a:ext cx="3137397" cy="369332"/>
          </a:xfrm>
          <a:prstGeom prst="rect">
            <a:avLst/>
          </a:prstGeom>
        </p:spPr>
        <p:txBody>
          <a:bodyPr wrap="none">
            <a:spAutoFit/>
          </a:bodyPr>
          <a:lstStyle/>
          <a:p>
            <a:r>
              <a:rPr lang="fr-CA" dirty="0">
                <a:solidFill>
                  <a:schemeClr val="bg2"/>
                </a:solidFill>
                <a:latin typeface="Calibri" panose="020F0502020204030204" pitchFamily="34" charset="0"/>
                <a:cs typeface="Calibri" panose="020F0502020204030204" pitchFamily="34" charset="0"/>
              </a:rPr>
              <a:t>https://www.xenolitexray.com</a:t>
            </a:r>
            <a:r>
              <a:rPr lang="fr-CA" dirty="0"/>
              <a:t>/</a:t>
            </a:r>
          </a:p>
        </p:txBody>
      </p:sp>
    </p:spTree>
  </p:cSld>
  <p:clrMapOvr>
    <a:masterClrMapping/>
  </p:clrMapOvr>
</p:sld>
</file>

<file path=ppt/theme/theme1.xml><?xml version="1.0" encoding="utf-8"?>
<a:theme xmlns:a="http://schemas.openxmlformats.org/drawingml/2006/main" name="Ruisseau">
  <a:themeElements>
    <a:clrScheme name="Ruisseau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fontScheme name="Ruisseau">
      <a:majorFont>
        <a:latin typeface="Garamond"/>
        <a:ea typeface=""/>
        <a:cs typeface=""/>
      </a:majorFont>
      <a:minorFont>
        <a:latin typeface="Garamon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fr-CA" sz="1800" b="0" i="0" u="none" strike="noStrike" cap="none" normalizeH="0" baseline="0" smtClean="0">
            <a:ln>
              <a:noFill/>
            </a:ln>
            <a:solidFill>
              <a:schemeClr val="tx1"/>
            </a:solidFill>
            <a:effectLst/>
            <a:latin typeface="Garamond"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fr-CA" sz="1800" b="0" i="0" u="none" strike="noStrike" cap="none" normalizeH="0" baseline="0" smtClean="0">
            <a:ln>
              <a:noFill/>
            </a:ln>
            <a:solidFill>
              <a:schemeClr val="tx1"/>
            </a:solidFill>
            <a:effectLst/>
            <a:latin typeface="Garamond" pitchFamily="18" charset="0"/>
          </a:defRPr>
        </a:defPPr>
      </a:lstStyle>
    </a:lnDef>
  </a:objectDefaults>
  <a:extraClrSchemeLst>
    <a:extraClrScheme>
      <a:clrScheme name="Ruisseau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Ruisseau 2">
        <a:dk1>
          <a:srgbClr val="3E3E5C"/>
        </a:dk1>
        <a:lt1>
          <a:srgbClr val="FFFFFF"/>
        </a:lt1>
        <a:dk2>
          <a:srgbClr val="666699"/>
        </a:dk2>
        <a:lt2>
          <a:srgbClr val="DFDFE9"/>
        </a:lt2>
        <a:accent1>
          <a:srgbClr val="CC66FF"/>
        </a:accent1>
        <a:accent2>
          <a:srgbClr val="679ACD"/>
        </a:accent2>
        <a:accent3>
          <a:srgbClr val="B8B8CA"/>
        </a:accent3>
        <a:accent4>
          <a:srgbClr val="DADADA"/>
        </a:accent4>
        <a:accent5>
          <a:srgbClr val="E2B8FF"/>
        </a:accent5>
        <a:accent6>
          <a:srgbClr val="5D8BBA"/>
        </a:accent6>
        <a:hlink>
          <a:srgbClr val="CCECFF"/>
        </a:hlink>
        <a:folHlink>
          <a:srgbClr val="CCCCFF"/>
        </a:folHlink>
      </a:clrScheme>
      <a:clrMap bg1="dk2" tx1="lt1" bg2="dk1" tx2="lt2" accent1="accent1" accent2="accent2" accent3="accent3" accent4="accent4" accent5="accent5" accent6="accent6" hlink="hlink" folHlink="folHlink"/>
    </a:extraClrScheme>
    <a:extraClrScheme>
      <a:clrScheme name="Ruisseau 3">
        <a:dk1>
          <a:srgbClr val="2A5400"/>
        </a:dk1>
        <a:lt1>
          <a:srgbClr val="FFFFFF"/>
        </a:lt1>
        <a:dk2>
          <a:srgbClr val="4A9400"/>
        </a:dk2>
        <a:lt2>
          <a:srgbClr val="BAE8BA"/>
        </a:lt2>
        <a:accent1>
          <a:srgbClr val="33CC33"/>
        </a:accent1>
        <a:accent2>
          <a:srgbClr val="99CC00"/>
        </a:accent2>
        <a:accent3>
          <a:srgbClr val="B1C8AA"/>
        </a:accent3>
        <a:accent4>
          <a:srgbClr val="DADADA"/>
        </a:accent4>
        <a:accent5>
          <a:srgbClr val="ADE2AD"/>
        </a:accent5>
        <a:accent6>
          <a:srgbClr val="8AB900"/>
        </a:accent6>
        <a:hlink>
          <a:srgbClr val="99FF33"/>
        </a:hlink>
        <a:folHlink>
          <a:srgbClr val="FFFF99"/>
        </a:folHlink>
      </a:clrScheme>
      <a:clrMap bg1="dk2" tx1="lt1" bg2="dk1" tx2="lt2" accent1="accent1" accent2="accent2" accent3="accent3" accent4="accent4" accent5="accent5" accent6="accent6" hlink="hlink" folHlink="folHlink"/>
    </a:extraClrScheme>
    <a:extraClrScheme>
      <a:clrScheme name="Ruisseau 4">
        <a:dk1>
          <a:srgbClr val="000000"/>
        </a:dk1>
        <a:lt1>
          <a:srgbClr val="FFFFFF"/>
        </a:lt1>
        <a:dk2>
          <a:srgbClr val="51596D"/>
        </a:dk2>
        <a:lt2>
          <a:srgbClr val="DDDDDD"/>
        </a:lt2>
        <a:accent1>
          <a:srgbClr val="787E8A"/>
        </a:accent1>
        <a:accent2>
          <a:srgbClr val="339966"/>
        </a:accent2>
        <a:accent3>
          <a:srgbClr val="B3B5BA"/>
        </a:accent3>
        <a:accent4>
          <a:srgbClr val="DADADA"/>
        </a:accent4>
        <a:accent5>
          <a:srgbClr val="BEC0C4"/>
        </a:accent5>
        <a:accent6>
          <a:srgbClr val="2D8A5C"/>
        </a:accent6>
        <a:hlink>
          <a:srgbClr val="00FFFF"/>
        </a:hlink>
        <a:folHlink>
          <a:srgbClr val="74B6D0"/>
        </a:folHlink>
      </a:clrScheme>
      <a:clrMap bg1="dk2" tx1="lt1" bg2="dk1" tx2="lt2" accent1="accent1" accent2="accent2" accent3="accent3" accent4="accent4" accent5="accent5" accent6="accent6" hlink="hlink" folHlink="folHlink"/>
    </a:extraClrScheme>
    <a:extraClrScheme>
      <a:clrScheme name="Ruisseau 5">
        <a:dk1>
          <a:srgbClr val="5C1F00"/>
        </a:dk1>
        <a:lt1>
          <a:srgbClr val="FFFFFF"/>
        </a:lt1>
        <a:dk2>
          <a:srgbClr val="8C0000"/>
        </a:dk2>
        <a:lt2>
          <a:srgbClr val="DFD293"/>
        </a:lt2>
        <a:accent1>
          <a:srgbClr val="FF6845"/>
        </a:accent1>
        <a:accent2>
          <a:srgbClr val="BE7960"/>
        </a:accent2>
        <a:accent3>
          <a:srgbClr val="C5AAAA"/>
        </a:accent3>
        <a:accent4>
          <a:srgbClr val="DADADA"/>
        </a:accent4>
        <a:accent5>
          <a:srgbClr val="FFB9B0"/>
        </a:accent5>
        <a:accent6>
          <a:srgbClr val="AC6D56"/>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Ruisseau 6">
        <a:dk1>
          <a:srgbClr val="5E4444"/>
        </a:dk1>
        <a:lt1>
          <a:srgbClr val="F7F3F3"/>
        </a:lt1>
        <a:dk2>
          <a:srgbClr val="8A6362"/>
        </a:dk2>
        <a:lt2>
          <a:srgbClr val="D8C1BA"/>
        </a:lt2>
        <a:accent1>
          <a:srgbClr val="CC6600"/>
        </a:accent1>
        <a:accent2>
          <a:srgbClr val="C16059"/>
        </a:accent2>
        <a:accent3>
          <a:srgbClr val="C4B7B7"/>
        </a:accent3>
        <a:accent4>
          <a:srgbClr val="D3D0D0"/>
        </a:accent4>
        <a:accent5>
          <a:srgbClr val="E2B8AA"/>
        </a:accent5>
        <a:accent6>
          <a:srgbClr val="AF5650"/>
        </a:accent6>
        <a:hlink>
          <a:srgbClr val="FFCC00"/>
        </a:hlink>
        <a:folHlink>
          <a:srgbClr val="CBB557"/>
        </a:folHlink>
      </a:clrScheme>
      <a:clrMap bg1="dk2" tx1="lt1" bg2="dk1" tx2="lt2" accent1="accent1" accent2="accent2" accent3="accent3" accent4="accent4" accent5="accent5" accent6="accent6" hlink="hlink" folHlink="folHlink"/>
    </a:extraClrScheme>
    <a:extraClrScheme>
      <a:clrScheme name="Ruisseau 7">
        <a:dk1>
          <a:srgbClr val="7F6737"/>
        </a:dk1>
        <a:lt1>
          <a:srgbClr val="FFFFFF"/>
        </a:lt1>
        <a:dk2>
          <a:srgbClr val="BFA673"/>
        </a:dk2>
        <a:lt2>
          <a:srgbClr val="E6E3AA"/>
        </a:lt2>
        <a:accent1>
          <a:srgbClr val="FFCC00"/>
        </a:accent1>
        <a:accent2>
          <a:srgbClr val="808000"/>
        </a:accent2>
        <a:accent3>
          <a:srgbClr val="DCD0BC"/>
        </a:accent3>
        <a:accent4>
          <a:srgbClr val="DADADA"/>
        </a:accent4>
        <a:accent5>
          <a:srgbClr val="FFE2AA"/>
        </a:accent5>
        <a:accent6>
          <a:srgbClr val="737300"/>
        </a:accent6>
        <a:hlink>
          <a:srgbClr val="784700"/>
        </a:hlink>
        <a:folHlink>
          <a:srgbClr val="9A7200"/>
        </a:folHlink>
      </a:clrScheme>
      <a:clrMap bg1="dk2" tx1="lt1" bg2="dk1" tx2="lt2" accent1="accent1" accent2="accent2" accent3="accent3" accent4="accent4" accent5="accent5" accent6="accent6" hlink="hlink" folHlink="folHlink"/>
    </a:extraClrScheme>
    <a:extraClrScheme>
      <a:clrScheme name="Ruisseau 8">
        <a:dk1>
          <a:srgbClr val="4B2500"/>
        </a:dk1>
        <a:lt1>
          <a:srgbClr val="F9F0D3"/>
        </a:lt1>
        <a:dk2>
          <a:srgbClr val="A69564"/>
        </a:dk2>
        <a:lt2>
          <a:srgbClr val="EFDEAF"/>
        </a:lt2>
        <a:accent1>
          <a:srgbClr val="FFFFE3"/>
        </a:accent1>
        <a:accent2>
          <a:srgbClr val="BFBFA7"/>
        </a:accent2>
        <a:accent3>
          <a:srgbClr val="FBF6E6"/>
        </a:accent3>
        <a:accent4>
          <a:srgbClr val="3F1E00"/>
        </a:accent4>
        <a:accent5>
          <a:srgbClr val="FFFFEF"/>
        </a:accent5>
        <a:accent6>
          <a:srgbClr val="ADAD97"/>
        </a:accent6>
        <a:hlink>
          <a:srgbClr val="7B6D47"/>
        </a:hlink>
        <a:folHlink>
          <a:srgbClr val="A99D2F"/>
        </a:folHlink>
      </a:clrScheme>
      <a:clrMap bg1="lt1" tx1="dk1" bg2="lt2" tx2="dk2" accent1="accent1" accent2="accent2" accent3="accent3" accent4="accent4" accent5="accent5" accent6="accent6" hlink="hlink" folHlink="folHlink"/>
    </a:extraClrScheme>
    <a:extraClrScheme>
      <a:clrScheme name="Ruisseau 9">
        <a:dk1>
          <a:srgbClr val="000000"/>
        </a:dk1>
        <a:lt1>
          <a:srgbClr val="FFFFFF"/>
        </a:lt1>
        <a:dk2>
          <a:srgbClr val="000000"/>
        </a:dk2>
        <a:lt2>
          <a:srgbClr val="808080"/>
        </a:lt2>
        <a:accent1>
          <a:srgbClr val="CCECFF"/>
        </a:accent1>
        <a:accent2>
          <a:srgbClr val="333399"/>
        </a:accent2>
        <a:accent3>
          <a:srgbClr val="FFFFFF"/>
        </a:accent3>
        <a:accent4>
          <a:srgbClr val="000000"/>
        </a:accent4>
        <a:accent5>
          <a:srgbClr val="E2F4FF"/>
        </a:accent5>
        <a:accent6>
          <a:srgbClr val="2D2D8A"/>
        </a:accent6>
        <a:hlink>
          <a:srgbClr val="6600FF"/>
        </a:hlink>
        <a:folHlink>
          <a:srgbClr val="0099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hèm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Stream</Template>
  <TotalTime>9227</TotalTime>
  <Words>1017</Words>
  <Application>Microsoft Office PowerPoint</Application>
  <PresentationFormat>Affichage à l'écran (4:3)</PresentationFormat>
  <Paragraphs>101</Paragraphs>
  <Slides>20</Slides>
  <Notes>0</Notes>
  <HiddenSlides>0</HiddenSlides>
  <MMClips>0</MMClips>
  <ScaleCrop>false</ScaleCrop>
  <HeadingPairs>
    <vt:vector size="8" baseType="variant">
      <vt:variant>
        <vt:lpstr>Polices utilisées</vt:lpstr>
      </vt:variant>
      <vt:variant>
        <vt:i4>7</vt:i4>
      </vt:variant>
      <vt:variant>
        <vt:lpstr>Thème</vt:lpstr>
      </vt:variant>
      <vt:variant>
        <vt:i4>1</vt:i4>
      </vt:variant>
      <vt:variant>
        <vt:lpstr>Serveurs OLE incorporés</vt:lpstr>
      </vt:variant>
      <vt:variant>
        <vt:i4>1</vt:i4>
      </vt:variant>
      <vt:variant>
        <vt:lpstr>Titres des diapositives</vt:lpstr>
      </vt:variant>
      <vt:variant>
        <vt:i4>20</vt:i4>
      </vt:variant>
    </vt:vector>
  </HeadingPairs>
  <TitlesOfParts>
    <vt:vector size="29" baseType="lpstr">
      <vt:lpstr>Arial</vt:lpstr>
      <vt:lpstr>Arial</vt:lpstr>
      <vt:lpstr>Calibri</vt:lpstr>
      <vt:lpstr>Calibri Light</vt:lpstr>
      <vt:lpstr>Garamond</vt:lpstr>
      <vt:lpstr>Times New Roman</vt:lpstr>
      <vt:lpstr>Wingdings</vt:lpstr>
      <vt:lpstr>Ruisseau</vt:lpstr>
      <vt:lpstr>Équation</vt:lpstr>
      <vt:lpstr>La radioprotection</vt:lpstr>
      <vt:lpstr>La radioprotection Qu’est-ce que c’est?</vt:lpstr>
      <vt:lpstr>ALADA</vt:lpstr>
      <vt:lpstr>Principes généraux</vt:lpstr>
      <vt:lpstr>Temps</vt:lpstr>
      <vt:lpstr>Distance</vt:lpstr>
      <vt:lpstr>Barrières de protection</vt:lpstr>
      <vt:lpstr>Utilisé en intervention</vt:lpstr>
      <vt:lpstr>Tablier de protection</vt:lpstr>
      <vt:lpstr>Principes fondamentaux de radioprotection</vt:lpstr>
      <vt:lpstr>Justification</vt:lpstr>
      <vt:lpstr>Optimisation</vt:lpstr>
      <vt:lpstr>DFR et radioprotection</vt:lpstr>
      <vt:lpstr>DFR</vt:lpstr>
      <vt:lpstr>kVp (tension)</vt:lpstr>
      <vt:lpstr>Faire vider la vessie</vt:lpstr>
      <vt:lpstr>Présentation PowerPoint</vt:lpstr>
      <vt:lpstr>Avis de radioprotection</vt:lpstr>
      <vt:lpstr>Avis de radioprotection - objectif</vt:lpstr>
      <vt:lpstr>Avis de radioprotection</vt:lpstr>
    </vt:vector>
  </TitlesOfParts>
  <Company>Cégep de Rimouski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Pédagogie</dc:creator>
  <cp:lastModifiedBy>Karine Bouchard-Picard</cp:lastModifiedBy>
  <cp:revision>633</cp:revision>
  <dcterms:created xsi:type="dcterms:W3CDTF">2008-02-27T19:18:56Z</dcterms:created>
  <dcterms:modified xsi:type="dcterms:W3CDTF">2022-03-08T22:24:44Z</dcterms:modified>
</cp:coreProperties>
</file>