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804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903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117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06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60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527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3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644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03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10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191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5789-A1F3-44FA-923D-AF667FAF3300}" type="datetimeFigureOut">
              <a:rPr lang="fr-CA" smtClean="0"/>
              <a:t>2022-03-28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C606-62ED-4A1B-89A7-60489E2B895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926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18275"/>
            <a:ext cx="9144000" cy="953325"/>
          </a:xfrm>
        </p:spPr>
        <p:txBody>
          <a:bodyPr/>
          <a:lstStyle/>
          <a:p>
            <a:r>
              <a:rPr lang="fr-CA" dirty="0">
                <a:solidFill>
                  <a:srgbClr val="00B050"/>
                </a:solidFill>
              </a:rPr>
              <a:t>Courbes d’</a:t>
            </a:r>
            <a:r>
              <a:rPr lang="fr-CA" dirty="0" err="1">
                <a:solidFill>
                  <a:srgbClr val="00B050"/>
                </a:solidFill>
              </a:rPr>
              <a:t>isoexposition</a:t>
            </a: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536192"/>
            <a:ext cx="9144000" cy="4590288"/>
          </a:xfrm>
        </p:spPr>
        <p:txBody>
          <a:bodyPr>
            <a:noAutofit/>
          </a:bodyPr>
          <a:lstStyle/>
          <a:p>
            <a:pPr algn="l"/>
            <a:r>
              <a:rPr lang="fr-CA" sz="2800" dirty="0"/>
              <a:t>Les courbes d’</a:t>
            </a:r>
            <a:r>
              <a:rPr lang="fr-CA" sz="2800" dirty="0" err="1"/>
              <a:t>isoexposition</a:t>
            </a:r>
            <a:r>
              <a:rPr lang="fr-CA" sz="2800" dirty="0"/>
              <a:t> représentent le pourcentage d’exposition à la peau du personnel à différentes distances par rapport au patient irradié.</a:t>
            </a:r>
          </a:p>
          <a:p>
            <a:pPr algn="l"/>
            <a:endParaRPr lang="fr-CA" sz="1200" dirty="0"/>
          </a:p>
          <a:p>
            <a:pPr algn="l"/>
            <a:r>
              <a:rPr lang="fr-CA" sz="2800" dirty="0"/>
              <a:t>Les courbes d’</a:t>
            </a:r>
            <a:r>
              <a:rPr lang="fr-CA" sz="2800" dirty="0" err="1"/>
              <a:t>isoexpostion</a:t>
            </a:r>
            <a:r>
              <a:rPr lang="fr-CA" sz="2800" dirty="0"/>
              <a:t> doivent être présentes dans les salles ou le risque de radiation diffusée est élevée (scopie, TDM).</a:t>
            </a:r>
          </a:p>
          <a:p>
            <a:pPr algn="l"/>
            <a:endParaRPr lang="fr-CA" sz="1200" dirty="0"/>
          </a:p>
          <a:p>
            <a:pPr algn="l"/>
            <a:r>
              <a:rPr lang="fr-CA" sz="2800" dirty="0"/>
              <a:t>Il est important pour les technologues de consulter ces documents pour favoriser une meilleure radioprotection du personnel lorsqu’ils doivent rester à proximité du patient pendant un examen. </a:t>
            </a:r>
          </a:p>
        </p:txBody>
      </p:sp>
    </p:spTree>
    <p:extLst>
      <p:ext uri="{BB962C8B-B14F-4D97-AF65-F5344CB8AC3E}">
        <p14:creationId xmlns:p14="http://schemas.microsoft.com/office/powerpoint/2010/main" val="288951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55" y="2286000"/>
            <a:ext cx="4362450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96" y="2306292"/>
            <a:ext cx="4319587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43186"/>
            <a:ext cx="85794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anose="020B0604020202020204" pitchFamily="34" charset="0"/>
              </a:rPr>
              <a:t>Courbes d’</a:t>
            </a:r>
            <a:r>
              <a:rPr kumimoji="0" lang="fr-CA" altLang="fr-FR" sz="4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anose="020B0604020202020204" pitchFamily="34" charset="0"/>
              </a:rPr>
              <a:t>isoexposition</a:t>
            </a:r>
            <a:r>
              <a:rPr kumimoji="0" lang="fr-CA" altLang="fr-FR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anose="020B0604020202020204" pitchFamily="34" charset="0"/>
              </a:rPr>
              <a:t>, radioscopie</a:t>
            </a:r>
            <a:endParaRPr kumimoji="0" lang="fr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Émoticône 3"/>
          <p:cNvSpPr/>
          <p:nvPr/>
        </p:nvSpPr>
        <p:spPr>
          <a:xfrm>
            <a:off x="3176954" y="1512917"/>
            <a:ext cx="765399" cy="773083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Interdiction 15"/>
          <p:cNvSpPr/>
          <p:nvPr/>
        </p:nvSpPr>
        <p:spPr>
          <a:xfrm>
            <a:off x="8768862" y="1343892"/>
            <a:ext cx="945772" cy="942108"/>
          </a:xfrm>
          <a:prstGeom prst="noSmoking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00620" y="5426707"/>
            <a:ext cx="353853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Niveaux d’exposition—Tube à la verticale, </a:t>
            </a:r>
            <a:r>
              <a:rPr kumimoji="0" lang="fr-CA" altLang="fr-FR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Tube sous la table </a:t>
            </a:r>
            <a:r>
              <a:rPr kumimoji="0" lang="fr-CA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(moins d’exposition à l’intervenant). </a:t>
            </a:r>
            <a:r>
              <a:rPr kumimoji="0" lang="fr-CA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73680" y="53642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Niveaux d’exposition, </a:t>
            </a:r>
            <a:r>
              <a:rPr kumimoji="0" lang="fr-CA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Tube au-dessus de la table (non recommandé)</a:t>
            </a:r>
            <a:r>
              <a:rPr kumimoji="0" lang="fr-CA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3680" y="5911234"/>
            <a:ext cx="50659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Cette position du tube n’est pas recommandée car cela entraîne une augmentation significative de l’exposition à l’intervenant.</a:t>
            </a:r>
            <a:r>
              <a:rPr kumimoji="0" lang="fr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(La dose peut être jusqu’à 100 fois plus élevée aux yeux de l’intervenant)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0741" y="6557347"/>
            <a:ext cx="11787447" cy="2769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RÉFÉRENCE: BONTRAGER, </a:t>
            </a: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John P. </a:t>
            </a:r>
            <a:r>
              <a:rPr kumimoji="0" lang="en-CA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Lampignano</a:t>
            </a: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Leslie E. Kendrick </a:t>
            </a:r>
            <a:r>
              <a:rPr kumimoji="0" lang="en-CA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Radiographic Positioning and Related Anatomy, 9</a:t>
            </a:r>
            <a:r>
              <a:rPr kumimoji="0" lang="en-CA" altLang="fr-FR" sz="1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e</a:t>
            </a:r>
            <a:r>
              <a:rPr kumimoji="0" lang="en-CA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edition</a:t>
            </a: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Mosby Elsevier, 2018, p. 600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029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43186"/>
            <a:ext cx="5119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fr-FR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Angulation du C-ARM</a:t>
            </a: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95" y="2230749"/>
            <a:ext cx="5583238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38199" y="1584418"/>
            <a:ext cx="10699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 études ont montré qu’une </a:t>
            </a:r>
            <a:r>
              <a:rPr kumimoji="0" lang="fr-FR" altLang="fr-FR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inclinaison de 30° augmente la dose à la région du visage et du cou</a:t>
            </a:r>
            <a:r>
              <a:rPr kumimoji="0" lang="fr-FR" altLang="fr-FR" sz="1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d'un opérateur de taille moyenne qui se tient près du C-arm d'un facteur de 4.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1414" y="6017286"/>
            <a:ext cx="4724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fr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Niveaux d’exposition—inclinaison 30° de la verticale (augmentation de la dose à l’intervenant)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741" y="6557347"/>
            <a:ext cx="11787447" cy="27699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RÉFÉRENCE: BONTRAGER, </a:t>
            </a: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John P. </a:t>
            </a:r>
            <a:r>
              <a:rPr kumimoji="0" lang="en-CA" altLang="fr-F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Lampignano</a:t>
            </a: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Leslie E. Kendrick </a:t>
            </a:r>
            <a:r>
              <a:rPr kumimoji="0" lang="en-CA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Radiographic Positioning and Related Anatomy, 9</a:t>
            </a:r>
            <a:r>
              <a:rPr kumimoji="0" lang="en-CA" altLang="fr-FR" sz="12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e</a:t>
            </a:r>
            <a:r>
              <a:rPr kumimoji="0" lang="en-CA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edition</a:t>
            </a: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Mosby Elsevier, 2018, p. 600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43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43186"/>
            <a:ext cx="40271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CA" altLang="fr-FR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Rayon horizontal</a:t>
            </a: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1457938"/>
            <a:ext cx="6248400" cy="436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terdiction 2"/>
          <p:cNvSpPr/>
          <p:nvPr/>
        </p:nvSpPr>
        <p:spPr>
          <a:xfrm>
            <a:off x="4049510" y="3051989"/>
            <a:ext cx="685800" cy="7620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Interdiction 9"/>
          <p:cNvSpPr/>
          <p:nvPr/>
        </p:nvSpPr>
        <p:spPr>
          <a:xfrm>
            <a:off x="4069426" y="3920495"/>
            <a:ext cx="685800" cy="7620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09164" y="2336920"/>
            <a:ext cx="1066800" cy="32004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Émoticône 3"/>
          <p:cNvSpPr/>
          <p:nvPr/>
        </p:nvSpPr>
        <p:spPr>
          <a:xfrm>
            <a:off x="8752783" y="3516114"/>
            <a:ext cx="800100" cy="914400"/>
          </a:xfrm>
          <a:prstGeom prst="smileyFac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56114" y="5720739"/>
            <a:ext cx="6591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Niveaux d’exposition—Rayon horizontal (</a:t>
            </a:r>
            <a:r>
              <a:rPr kumimoji="0" lang="fr-CA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moins d’exposition du côté de l’amplificateur</a:t>
            </a:r>
            <a:r>
              <a:rPr kumimoji="0" lang="fr-CA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526" y="6506432"/>
            <a:ext cx="11787447" cy="30777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RÉFÉRENCE: BONTRAGER, </a:t>
            </a:r>
            <a:r>
              <a:rPr kumimoji="0" lang="en-CA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John P. </a:t>
            </a:r>
            <a:r>
              <a:rPr kumimoji="0" lang="en-CA" altLang="fr-F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Lampignano</a:t>
            </a:r>
            <a:r>
              <a:rPr kumimoji="0" lang="en-CA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Leslie E. Kendrick </a:t>
            </a:r>
            <a:r>
              <a:rPr kumimoji="0" lang="en-CA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 Radiographic Positioning and Related Anatomy, 9</a:t>
            </a:r>
            <a:r>
              <a:rPr kumimoji="0" lang="en-CA" altLang="fr-FR" sz="14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kumimoji="0" lang="en-CA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edition</a:t>
            </a:r>
            <a:r>
              <a:rPr kumimoji="0" lang="en-CA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Mosby Elsevier, 2018, p. 600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8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CA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Courbes d’</a:t>
            </a:r>
            <a:r>
              <a:rPr lang="fr-CA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isoexposition</a:t>
            </a:r>
            <a:r>
              <a:rPr lang="fr-CA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typique, salle de radioscopie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67" y="1700685"/>
            <a:ext cx="4163006" cy="46012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5518" y="2776455"/>
            <a:ext cx="3166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Le rideau plombé réduit beaucoup le rayonnement pour les intervenants</a:t>
            </a:r>
          </a:p>
        </p:txBody>
      </p:sp>
      <p:sp>
        <p:nvSpPr>
          <p:cNvPr id="6" name="Flèche vers le bas 5"/>
          <p:cNvSpPr/>
          <p:nvPr/>
        </p:nvSpPr>
        <p:spPr>
          <a:xfrm rot="16200000">
            <a:off x="3603296" y="3094045"/>
            <a:ext cx="828552" cy="985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7861623" y="1436303"/>
            <a:ext cx="40255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Comment diminuer sa dose d’exposition si on doit demeurer dans la salle d’examen?</a:t>
            </a:r>
          </a:p>
          <a:p>
            <a:r>
              <a:rPr lang="fr-CA" sz="2800" dirty="0"/>
              <a:t>Le fait de </a:t>
            </a:r>
            <a:r>
              <a:rPr lang="fr-CA" sz="2800" b="1" u="sng" dirty="0"/>
              <a:t>s’éloigner</a:t>
            </a:r>
            <a:r>
              <a:rPr lang="fr-CA" sz="2800" dirty="0"/>
              <a:t> de quelques pas de l’appareil réduit considérablement la dose d’exposition. De plus, il est préférable de </a:t>
            </a:r>
            <a:r>
              <a:rPr lang="fr-CA" sz="2800" b="1" u="sng" dirty="0"/>
              <a:t>se placer derrière le rideau plombé</a:t>
            </a:r>
            <a:r>
              <a:rPr lang="fr-CA" sz="2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2525" y="6443535"/>
            <a:ext cx="8520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700"/>
              </a:spcAft>
            </a:pP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R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éférence</a:t>
            </a: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: </a:t>
            </a:r>
            <a:r>
              <a:rPr lang="en-CA" sz="1100" cap="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bushong</a:t>
            </a: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, 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Stewart Carlyle</a:t>
            </a: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. </a:t>
            </a:r>
            <a:r>
              <a:rPr lang="en-CA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Radiologic Science for Technolo­gists, 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9e</a:t>
            </a:r>
            <a:r>
              <a:rPr lang="en-CA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 </a:t>
            </a:r>
            <a:r>
              <a:rPr lang="en-CA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édition</a:t>
            </a:r>
            <a:r>
              <a:rPr lang="en-CA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, 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St-Louis, Mosby Elsevier, 2008, p. 573</a:t>
            </a:r>
            <a:r>
              <a:rPr lang="en-C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.</a:t>
            </a:r>
            <a:endParaRPr lang="fr-CA" sz="1100" dirty="0">
              <a:effectLst/>
              <a:latin typeface="Geneva"/>
              <a:ea typeface="Times New Roman" panose="02020603050405020304" pitchFamily="18" charset="0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6679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632" y="319501"/>
            <a:ext cx="10515600" cy="735299"/>
          </a:xfrm>
        </p:spPr>
        <p:txBody>
          <a:bodyPr>
            <a:normAutofit/>
          </a:bodyPr>
          <a:lstStyle/>
          <a:p>
            <a:r>
              <a:rPr lang="fr-CA" altLang="fr-FR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Courbes d’</a:t>
            </a:r>
            <a:r>
              <a:rPr lang="fr-CA" altLang="fr-FR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isoexposition</a:t>
            </a:r>
            <a:r>
              <a:rPr lang="fr-CA" altLang="fr-FR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TDM</a:t>
            </a:r>
            <a:endParaRPr lang="fr-CA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4" descr="courbe d'isoexposition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5066" r="50137" b="5547"/>
          <a:stretch>
            <a:fillRect/>
          </a:stretch>
        </p:blipFill>
        <p:spPr bwMode="auto">
          <a:xfrm>
            <a:off x="2352674" y="1690688"/>
            <a:ext cx="6709029" cy="46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5707188" y="2220940"/>
            <a:ext cx="512064" cy="512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7" name="Ellipse 6"/>
          <p:cNvSpPr/>
          <p:nvPr/>
        </p:nvSpPr>
        <p:spPr>
          <a:xfrm>
            <a:off x="5707188" y="5181600"/>
            <a:ext cx="512064" cy="512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8" name="Ellipse 7"/>
          <p:cNvSpPr/>
          <p:nvPr/>
        </p:nvSpPr>
        <p:spPr>
          <a:xfrm>
            <a:off x="2258568" y="3775321"/>
            <a:ext cx="512064" cy="512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9" name="Ellipse 8"/>
          <p:cNvSpPr/>
          <p:nvPr/>
        </p:nvSpPr>
        <p:spPr>
          <a:xfrm>
            <a:off x="8549639" y="3775321"/>
            <a:ext cx="512064" cy="5120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0" name="Ellipse 9"/>
          <p:cNvSpPr/>
          <p:nvPr/>
        </p:nvSpPr>
        <p:spPr>
          <a:xfrm>
            <a:off x="6617207" y="3185057"/>
            <a:ext cx="512064" cy="512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Ellipse 10"/>
          <p:cNvSpPr/>
          <p:nvPr/>
        </p:nvSpPr>
        <p:spPr>
          <a:xfrm>
            <a:off x="6617207" y="4202041"/>
            <a:ext cx="512064" cy="512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Ellipse 11"/>
          <p:cNvSpPr/>
          <p:nvPr/>
        </p:nvSpPr>
        <p:spPr>
          <a:xfrm>
            <a:off x="4989576" y="3145433"/>
            <a:ext cx="512064" cy="512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Ellipse 12"/>
          <p:cNvSpPr/>
          <p:nvPr/>
        </p:nvSpPr>
        <p:spPr>
          <a:xfrm>
            <a:off x="4989576" y="4354441"/>
            <a:ext cx="512064" cy="512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58568" y="1044357"/>
            <a:ext cx="307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S = Dose faible</a:t>
            </a:r>
          </a:p>
          <a:p>
            <a:r>
              <a:rPr lang="fr-CA" dirty="0">
                <a:solidFill>
                  <a:srgbClr val="FF0000"/>
                </a:solidFill>
              </a:rPr>
              <a:t>X = Dose élevée, à 45° du statif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2525" y="6443535"/>
            <a:ext cx="8520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Aft>
                <a:spcPts val="700"/>
              </a:spcAft>
            </a:pP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R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éférence</a:t>
            </a: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: </a:t>
            </a:r>
            <a:r>
              <a:rPr lang="en-CA" sz="1100" cap="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bushong</a:t>
            </a: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, 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Stewart Carlyle</a:t>
            </a:r>
            <a:r>
              <a:rPr lang="en-CA" sz="11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. </a:t>
            </a:r>
            <a:r>
              <a:rPr lang="en-CA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Radiologic Science for Technolo­gists, 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9e</a:t>
            </a:r>
            <a:r>
              <a:rPr lang="en-CA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 </a:t>
            </a:r>
            <a:r>
              <a:rPr lang="en-CA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édition</a:t>
            </a:r>
            <a:r>
              <a:rPr lang="en-CA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, </a:t>
            </a:r>
            <a:r>
              <a:rPr lang="en-CA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St-Louis, Mosby Elsevier, 2008</a:t>
            </a:r>
            <a:r>
              <a:rPr lang="en-C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Geneva"/>
              </a:rPr>
              <a:t>.</a:t>
            </a:r>
            <a:endParaRPr lang="fr-CA" sz="1100" dirty="0">
              <a:effectLst/>
              <a:latin typeface="Geneva"/>
              <a:ea typeface="Times New Roman" panose="02020603050405020304" pitchFamily="18" charset="0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1754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447</Words>
  <Application>Microsoft Office PowerPoint</Application>
  <PresentationFormat>Grand écran</PresentationFormat>
  <Paragraphs>35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Geneva</vt:lpstr>
      <vt:lpstr>Times New Roman</vt:lpstr>
      <vt:lpstr>Thème Office</vt:lpstr>
      <vt:lpstr>Courbes d’isoexposition</vt:lpstr>
      <vt:lpstr>Courbes d’isoexposition, radioscopie</vt:lpstr>
      <vt:lpstr>Angulation du C-ARM</vt:lpstr>
      <vt:lpstr>Rayon horizontal</vt:lpstr>
      <vt:lpstr>Courbes d’isoexposition typique, salle de radioscopie</vt:lpstr>
      <vt:lpstr>Courbes d’isoexposition, TDM</vt:lpstr>
    </vt:vector>
  </TitlesOfParts>
  <Company>Cégep de Rimouski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Courbes d’isoexposition, radioscopie</dc:title>
  <dc:creator>PBOUCK</dc:creator>
  <cp:lastModifiedBy>Karine Bouchard-Picard</cp:lastModifiedBy>
  <cp:revision>15</cp:revision>
  <dcterms:created xsi:type="dcterms:W3CDTF">2018-05-09T19:50:01Z</dcterms:created>
  <dcterms:modified xsi:type="dcterms:W3CDTF">2022-03-28T20:23:10Z</dcterms:modified>
</cp:coreProperties>
</file>