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6"/>
  </p:notesMasterIdLst>
  <p:sldIdLst>
    <p:sldId id="662" r:id="rId2"/>
    <p:sldId id="660" r:id="rId3"/>
    <p:sldId id="663" r:id="rId4"/>
    <p:sldId id="667" r:id="rId5"/>
  </p:sldIdLst>
  <p:sldSz cx="9144000" cy="6858000" type="screen4x3"/>
  <p:notesSz cx="6858000" cy="9144000"/>
  <p:defaultTextStyle>
    <a:defPPr>
      <a:defRPr lang="fr-CA"/>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00FF"/>
    <a:srgbClr val="000000"/>
    <a:srgbClr val="FFFF00"/>
    <a:srgbClr val="FFCCFF"/>
    <a:srgbClr val="FF66FF"/>
    <a:srgbClr val="FFCC00"/>
    <a:srgbClr val="33CC33"/>
    <a:srgbClr val="990099"/>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53" autoAdjust="0"/>
    <p:restoredTop sz="94211" autoAdjust="0"/>
  </p:normalViewPr>
  <p:slideViewPr>
    <p:cSldViewPr>
      <p:cViewPr varScale="1">
        <p:scale>
          <a:sx n="123" d="100"/>
          <a:sy n="123" d="100"/>
        </p:scale>
        <p:origin x="990" y="102"/>
      </p:cViewPr>
      <p:guideLst>
        <p:guide orient="horz" pos="2160"/>
        <p:guide pos="2880"/>
      </p:guideLst>
    </p:cSldViewPr>
  </p:slideViewPr>
  <p:notesTextViewPr>
    <p:cViewPr>
      <p:scale>
        <a:sx n="3" d="2"/>
        <a:sy n="3" d="2"/>
      </p:scale>
      <p:origin x="0" y="0"/>
    </p:cViewPr>
  </p:notesTextViewPr>
  <p:sorterViewPr>
    <p:cViewPr>
      <p:scale>
        <a:sx n="25" d="100"/>
        <a:sy n="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fr-CA"/>
          </a:p>
        </p:txBody>
      </p:sp>
      <p:sp>
        <p:nvSpPr>
          <p:cNvPr id="1269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fr-CA"/>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CA" noProof="0"/>
              <a:t>Cliquez pour modifier les styles du texte du masque</a:t>
            </a:r>
          </a:p>
          <a:p>
            <a:pPr lvl="1"/>
            <a:r>
              <a:rPr lang="fr-CA" noProof="0"/>
              <a:t>Deuxième niveau</a:t>
            </a:r>
          </a:p>
          <a:p>
            <a:pPr lvl="2"/>
            <a:r>
              <a:rPr lang="fr-CA" noProof="0"/>
              <a:t>Troisième niveau</a:t>
            </a:r>
          </a:p>
          <a:p>
            <a:pPr lvl="3"/>
            <a:r>
              <a:rPr lang="fr-CA" noProof="0"/>
              <a:t>Quatrième niveau</a:t>
            </a:r>
          </a:p>
          <a:p>
            <a:pPr lvl="4"/>
            <a:r>
              <a:rPr lang="fr-CA" noProof="0"/>
              <a:t>Cinquième niveau</a:t>
            </a:r>
          </a:p>
        </p:txBody>
      </p:sp>
      <p:sp>
        <p:nvSpPr>
          <p:cNvPr id="1269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fr-CA"/>
          </a:p>
        </p:txBody>
      </p:sp>
      <p:sp>
        <p:nvSpPr>
          <p:cNvPr id="1269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C326F25F-B421-4FBD-B367-41031EB79BA0}" type="slidenum">
              <a:rPr lang="fr-CA" altLang="fr-FR"/>
              <a:pPr>
                <a:defRPr/>
              </a:pPr>
              <a:t>‹N°›</a:t>
            </a:fld>
            <a:endParaRPr lang="fr-CA"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1" hangingPunct="1">
                  <a:defRPr/>
                </a:pPr>
                <a:endParaRPr lang="fr-CA"/>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1" hangingPunct="1">
                  <a:defRPr/>
                </a:pPr>
                <a:endParaRPr lang="fr-CA"/>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1" hangingPunct="1">
                  <a:defRPr/>
                </a:pPr>
                <a:endParaRPr lang="fr-CA"/>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1" hangingPunct="1">
                  <a:defRPr/>
                </a:pPr>
                <a:endParaRPr lang="fr-CA"/>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1" hangingPunct="1">
                <a:defRPr/>
              </a:pPr>
              <a:endParaRPr lang="fr-CA"/>
            </a:p>
          </p:txBody>
        </p:sp>
        <p:sp>
          <p:nvSpPr>
            <p:cNvPr id="7" name="Freeform 10"/>
            <p:cNvSpPr>
              <a:spLocks/>
            </p:cNvSpPr>
            <p:nvPr/>
          </p:nvSpPr>
          <p:spPr bwMode="hidden">
            <a:xfrm>
              <a:off x="0" y="0"/>
              <a:ext cx="5758" cy="1776"/>
            </a:xfrm>
            <a:custGeom>
              <a:avLst/>
              <a:gdLst>
                <a:gd name="T0" fmla="*/ 0 w 5740"/>
                <a:gd name="T1" fmla="*/ 0 h 1906"/>
                <a:gd name="T2" fmla="*/ 0 w 5740"/>
                <a:gd name="T3" fmla="*/ 1163 h 1906"/>
                <a:gd name="T4" fmla="*/ 5866 w 5740"/>
                <a:gd name="T5" fmla="*/ 1163 h 1906"/>
                <a:gd name="T6" fmla="*/ 586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grpSp>
      <p:sp>
        <p:nvSpPr>
          <p:cNvPr id="295947" name="Rectangle 11"/>
          <p:cNvSpPr>
            <a:spLocks noGrp="1" noChangeArrowheads="1"/>
          </p:cNvSpPr>
          <p:nvPr>
            <p:ph type="ctrTitle" sz="quarter"/>
          </p:nvPr>
        </p:nvSpPr>
        <p:spPr>
          <a:xfrm>
            <a:off x="685800" y="1736725"/>
            <a:ext cx="7772400" cy="1920875"/>
          </a:xfrm>
        </p:spPr>
        <p:txBody>
          <a:bodyPr/>
          <a:lstStyle>
            <a:lvl1pPr>
              <a:defRPr sz="6000"/>
            </a:lvl1pPr>
          </a:lstStyle>
          <a:p>
            <a:r>
              <a:rPr lang="fr-FR"/>
              <a:t>Cliquez pour modifier le style du titre</a:t>
            </a:r>
          </a:p>
        </p:txBody>
      </p:sp>
      <p:sp>
        <p:nvSpPr>
          <p:cNvPr id="29594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fr-FR"/>
              <a:t>Cliquez pour modifier le style des sous-titres du masque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fr-F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fr-F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503D8B1C-E3D7-4D65-B5AE-83A9B7ACCC31}" type="slidenum">
              <a:rPr lang="fr-FR" altLang="fr-FR"/>
              <a:pPr>
                <a:defRPr/>
              </a:pPr>
              <a:t>‹N°›</a:t>
            </a:fld>
            <a:endParaRPr lang="fr-FR" altLang="fr-FR"/>
          </a:p>
        </p:txBody>
      </p:sp>
    </p:spTree>
    <p:extLst>
      <p:ext uri="{BB962C8B-B14F-4D97-AF65-F5344CB8AC3E}">
        <p14:creationId xmlns:p14="http://schemas.microsoft.com/office/powerpoint/2010/main" val="105357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Rectangle 2"/>
          <p:cNvSpPr>
            <a:spLocks noGrp="1" noChangeArrowheads="1"/>
          </p:cNvSpPr>
          <p:nvPr>
            <p:ph type="dt" sz="half" idx="10"/>
          </p:nvPr>
        </p:nvSpPr>
        <p:spPr/>
        <p:txBody>
          <a:bodyPr/>
          <a:lstStyle>
            <a:lvl1pPr>
              <a:defRPr/>
            </a:lvl1pPr>
          </a:lstStyle>
          <a:p>
            <a:pPr>
              <a:defRPr/>
            </a:pPr>
            <a:endParaRPr lang="fr-FR"/>
          </a:p>
        </p:txBody>
      </p:sp>
      <p:sp>
        <p:nvSpPr>
          <p:cNvPr id="5" name="Rectangle 3"/>
          <p:cNvSpPr>
            <a:spLocks noGrp="1" noChangeArrowheads="1"/>
          </p:cNvSpPr>
          <p:nvPr>
            <p:ph type="sldNum" sz="quarter" idx="11"/>
          </p:nvPr>
        </p:nvSpPr>
        <p:spPr/>
        <p:txBody>
          <a:bodyPr/>
          <a:lstStyle>
            <a:lvl1pPr>
              <a:defRPr/>
            </a:lvl1pPr>
          </a:lstStyle>
          <a:p>
            <a:pPr>
              <a:defRPr/>
            </a:pPr>
            <a:fld id="{19991A05-6CA2-4FAD-93B6-56516C95B158}" type="slidenum">
              <a:rPr lang="fr-FR" altLang="fr-FR"/>
              <a:pPr>
                <a:defRPr/>
              </a:pPr>
              <a:t>‹N°›</a:t>
            </a:fld>
            <a:endParaRPr lang="fr-FR" altLang="fr-FR"/>
          </a:p>
        </p:txBody>
      </p:sp>
      <p:sp>
        <p:nvSpPr>
          <p:cNvPr id="6" name="Rectangle 14"/>
          <p:cNvSpPr>
            <a:spLocks noGrp="1" noChangeArrowheads="1"/>
          </p:cNvSpPr>
          <p:nvPr>
            <p:ph type="ftr" sz="quarter" idx="12"/>
          </p:nvPr>
        </p:nvSpPr>
        <p:spPr/>
        <p:txBody>
          <a:bodyPr/>
          <a:lstStyle>
            <a:lvl1pPr>
              <a:defRPr/>
            </a:lvl1pPr>
          </a:lstStyle>
          <a:p>
            <a:pPr>
              <a:defRPr/>
            </a:pPr>
            <a:endParaRPr lang="fr-FR"/>
          </a:p>
        </p:txBody>
      </p:sp>
    </p:spTree>
    <p:extLst>
      <p:ext uri="{BB962C8B-B14F-4D97-AF65-F5344CB8AC3E}">
        <p14:creationId xmlns:p14="http://schemas.microsoft.com/office/powerpoint/2010/main" val="2808674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Rectangle 2"/>
          <p:cNvSpPr>
            <a:spLocks noGrp="1" noChangeArrowheads="1"/>
          </p:cNvSpPr>
          <p:nvPr>
            <p:ph type="dt" sz="half" idx="10"/>
          </p:nvPr>
        </p:nvSpPr>
        <p:spPr/>
        <p:txBody>
          <a:bodyPr/>
          <a:lstStyle>
            <a:lvl1pPr>
              <a:defRPr/>
            </a:lvl1pPr>
          </a:lstStyle>
          <a:p>
            <a:pPr>
              <a:defRPr/>
            </a:pPr>
            <a:endParaRPr lang="fr-FR"/>
          </a:p>
        </p:txBody>
      </p:sp>
      <p:sp>
        <p:nvSpPr>
          <p:cNvPr id="5" name="Rectangle 3"/>
          <p:cNvSpPr>
            <a:spLocks noGrp="1" noChangeArrowheads="1"/>
          </p:cNvSpPr>
          <p:nvPr>
            <p:ph type="sldNum" sz="quarter" idx="11"/>
          </p:nvPr>
        </p:nvSpPr>
        <p:spPr/>
        <p:txBody>
          <a:bodyPr/>
          <a:lstStyle>
            <a:lvl1pPr>
              <a:defRPr/>
            </a:lvl1pPr>
          </a:lstStyle>
          <a:p>
            <a:pPr>
              <a:defRPr/>
            </a:pPr>
            <a:fld id="{561E5732-68E8-49F8-A574-3D5D03E11D2E}" type="slidenum">
              <a:rPr lang="fr-FR" altLang="fr-FR"/>
              <a:pPr>
                <a:defRPr/>
              </a:pPr>
              <a:t>‹N°›</a:t>
            </a:fld>
            <a:endParaRPr lang="fr-FR" altLang="fr-FR"/>
          </a:p>
        </p:txBody>
      </p:sp>
      <p:sp>
        <p:nvSpPr>
          <p:cNvPr id="6" name="Rectangle 14"/>
          <p:cNvSpPr>
            <a:spLocks noGrp="1" noChangeArrowheads="1"/>
          </p:cNvSpPr>
          <p:nvPr>
            <p:ph type="ftr" sz="quarter" idx="12"/>
          </p:nvPr>
        </p:nvSpPr>
        <p:spPr/>
        <p:txBody>
          <a:bodyPr/>
          <a:lstStyle>
            <a:lvl1pPr>
              <a:defRPr/>
            </a:lvl1pPr>
          </a:lstStyle>
          <a:p>
            <a:pPr>
              <a:defRPr/>
            </a:pPr>
            <a:endParaRPr lang="fr-FR"/>
          </a:p>
        </p:txBody>
      </p:sp>
    </p:spTree>
    <p:extLst>
      <p:ext uri="{BB962C8B-B14F-4D97-AF65-F5344CB8AC3E}">
        <p14:creationId xmlns:p14="http://schemas.microsoft.com/office/powerpoint/2010/main" val="2608339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Rectangle 2"/>
          <p:cNvSpPr>
            <a:spLocks noGrp="1" noChangeArrowheads="1"/>
          </p:cNvSpPr>
          <p:nvPr>
            <p:ph type="dt" sz="half" idx="10"/>
          </p:nvPr>
        </p:nvSpPr>
        <p:spPr/>
        <p:txBody>
          <a:bodyPr/>
          <a:lstStyle>
            <a:lvl1pPr>
              <a:defRPr/>
            </a:lvl1pPr>
          </a:lstStyle>
          <a:p>
            <a:pPr>
              <a:defRPr/>
            </a:pPr>
            <a:endParaRPr lang="fr-FR"/>
          </a:p>
        </p:txBody>
      </p:sp>
      <p:sp>
        <p:nvSpPr>
          <p:cNvPr id="5" name="Rectangle 3"/>
          <p:cNvSpPr>
            <a:spLocks noGrp="1" noChangeArrowheads="1"/>
          </p:cNvSpPr>
          <p:nvPr>
            <p:ph type="sldNum" sz="quarter" idx="11"/>
          </p:nvPr>
        </p:nvSpPr>
        <p:spPr/>
        <p:txBody>
          <a:bodyPr/>
          <a:lstStyle>
            <a:lvl1pPr>
              <a:defRPr/>
            </a:lvl1pPr>
          </a:lstStyle>
          <a:p>
            <a:pPr>
              <a:defRPr/>
            </a:pPr>
            <a:fld id="{49F7E222-51AD-4364-8F8D-848A99CAD138}" type="slidenum">
              <a:rPr lang="fr-FR" altLang="fr-FR"/>
              <a:pPr>
                <a:defRPr/>
              </a:pPr>
              <a:t>‹N°›</a:t>
            </a:fld>
            <a:endParaRPr lang="fr-FR" altLang="fr-FR"/>
          </a:p>
        </p:txBody>
      </p:sp>
      <p:sp>
        <p:nvSpPr>
          <p:cNvPr id="6" name="Rectangle 14"/>
          <p:cNvSpPr>
            <a:spLocks noGrp="1" noChangeArrowheads="1"/>
          </p:cNvSpPr>
          <p:nvPr>
            <p:ph type="ftr" sz="quarter" idx="12"/>
          </p:nvPr>
        </p:nvSpPr>
        <p:spPr/>
        <p:txBody>
          <a:bodyPr/>
          <a:lstStyle>
            <a:lvl1pPr>
              <a:defRPr/>
            </a:lvl1pPr>
          </a:lstStyle>
          <a:p>
            <a:pPr>
              <a:defRPr/>
            </a:pPr>
            <a:endParaRPr lang="fr-FR"/>
          </a:p>
        </p:txBody>
      </p:sp>
    </p:spTree>
    <p:extLst>
      <p:ext uri="{BB962C8B-B14F-4D97-AF65-F5344CB8AC3E}">
        <p14:creationId xmlns:p14="http://schemas.microsoft.com/office/powerpoint/2010/main" val="3452430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2"/>
          <p:cNvSpPr>
            <a:spLocks noGrp="1" noChangeArrowheads="1"/>
          </p:cNvSpPr>
          <p:nvPr>
            <p:ph type="dt" sz="half" idx="10"/>
          </p:nvPr>
        </p:nvSpPr>
        <p:spPr/>
        <p:txBody>
          <a:bodyPr/>
          <a:lstStyle>
            <a:lvl1pPr>
              <a:defRPr/>
            </a:lvl1pPr>
          </a:lstStyle>
          <a:p>
            <a:pPr>
              <a:defRPr/>
            </a:pPr>
            <a:endParaRPr lang="fr-FR"/>
          </a:p>
        </p:txBody>
      </p:sp>
      <p:sp>
        <p:nvSpPr>
          <p:cNvPr id="5" name="Rectangle 3"/>
          <p:cNvSpPr>
            <a:spLocks noGrp="1" noChangeArrowheads="1"/>
          </p:cNvSpPr>
          <p:nvPr>
            <p:ph type="sldNum" sz="quarter" idx="11"/>
          </p:nvPr>
        </p:nvSpPr>
        <p:spPr/>
        <p:txBody>
          <a:bodyPr/>
          <a:lstStyle>
            <a:lvl1pPr>
              <a:defRPr/>
            </a:lvl1pPr>
          </a:lstStyle>
          <a:p>
            <a:pPr>
              <a:defRPr/>
            </a:pPr>
            <a:fld id="{9882A72B-7892-431B-A285-5B36B7D3A360}" type="slidenum">
              <a:rPr lang="fr-FR" altLang="fr-FR"/>
              <a:pPr>
                <a:defRPr/>
              </a:pPr>
              <a:t>‹N°›</a:t>
            </a:fld>
            <a:endParaRPr lang="fr-FR" altLang="fr-FR"/>
          </a:p>
        </p:txBody>
      </p:sp>
      <p:sp>
        <p:nvSpPr>
          <p:cNvPr id="6" name="Rectangle 14"/>
          <p:cNvSpPr>
            <a:spLocks noGrp="1" noChangeArrowheads="1"/>
          </p:cNvSpPr>
          <p:nvPr>
            <p:ph type="ftr" sz="quarter" idx="12"/>
          </p:nvPr>
        </p:nvSpPr>
        <p:spPr/>
        <p:txBody>
          <a:bodyPr/>
          <a:lstStyle>
            <a:lvl1pPr>
              <a:defRPr/>
            </a:lvl1pPr>
          </a:lstStyle>
          <a:p>
            <a:pPr>
              <a:defRPr/>
            </a:pPr>
            <a:endParaRPr lang="fr-FR"/>
          </a:p>
        </p:txBody>
      </p:sp>
    </p:spTree>
    <p:extLst>
      <p:ext uri="{BB962C8B-B14F-4D97-AF65-F5344CB8AC3E}">
        <p14:creationId xmlns:p14="http://schemas.microsoft.com/office/powerpoint/2010/main" val="1766321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Rectangle 2"/>
          <p:cNvSpPr>
            <a:spLocks noGrp="1" noChangeArrowheads="1"/>
          </p:cNvSpPr>
          <p:nvPr>
            <p:ph type="dt" sz="half" idx="10"/>
          </p:nvPr>
        </p:nvSpPr>
        <p:spPr/>
        <p:txBody>
          <a:bodyPr/>
          <a:lstStyle>
            <a:lvl1pPr>
              <a:defRPr/>
            </a:lvl1pPr>
          </a:lstStyle>
          <a:p>
            <a:pPr>
              <a:defRPr/>
            </a:pPr>
            <a:endParaRPr lang="fr-FR"/>
          </a:p>
        </p:txBody>
      </p:sp>
      <p:sp>
        <p:nvSpPr>
          <p:cNvPr id="6" name="Rectangle 3"/>
          <p:cNvSpPr>
            <a:spLocks noGrp="1" noChangeArrowheads="1"/>
          </p:cNvSpPr>
          <p:nvPr>
            <p:ph type="sldNum" sz="quarter" idx="11"/>
          </p:nvPr>
        </p:nvSpPr>
        <p:spPr/>
        <p:txBody>
          <a:bodyPr/>
          <a:lstStyle>
            <a:lvl1pPr>
              <a:defRPr/>
            </a:lvl1pPr>
          </a:lstStyle>
          <a:p>
            <a:pPr>
              <a:defRPr/>
            </a:pPr>
            <a:fld id="{3FD17098-A487-4214-9DDD-A3D5876F73E2}" type="slidenum">
              <a:rPr lang="fr-FR" altLang="fr-FR"/>
              <a:pPr>
                <a:defRPr/>
              </a:pPr>
              <a:t>‹N°›</a:t>
            </a:fld>
            <a:endParaRPr lang="fr-FR" altLang="fr-FR"/>
          </a:p>
        </p:txBody>
      </p:sp>
      <p:sp>
        <p:nvSpPr>
          <p:cNvPr id="7" name="Rectangle 14"/>
          <p:cNvSpPr>
            <a:spLocks noGrp="1" noChangeArrowheads="1"/>
          </p:cNvSpPr>
          <p:nvPr>
            <p:ph type="ftr" sz="quarter" idx="12"/>
          </p:nvPr>
        </p:nvSpPr>
        <p:spPr/>
        <p:txBody>
          <a:bodyPr/>
          <a:lstStyle>
            <a:lvl1pPr>
              <a:defRPr/>
            </a:lvl1pPr>
          </a:lstStyle>
          <a:p>
            <a:pPr>
              <a:defRPr/>
            </a:pPr>
            <a:endParaRPr lang="fr-FR"/>
          </a:p>
        </p:txBody>
      </p:sp>
    </p:spTree>
    <p:extLst>
      <p:ext uri="{BB962C8B-B14F-4D97-AF65-F5344CB8AC3E}">
        <p14:creationId xmlns:p14="http://schemas.microsoft.com/office/powerpoint/2010/main" val="4047987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Rectangle 2"/>
          <p:cNvSpPr>
            <a:spLocks noGrp="1" noChangeArrowheads="1"/>
          </p:cNvSpPr>
          <p:nvPr>
            <p:ph type="dt" sz="half" idx="10"/>
          </p:nvPr>
        </p:nvSpPr>
        <p:spPr/>
        <p:txBody>
          <a:bodyPr/>
          <a:lstStyle>
            <a:lvl1pPr>
              <a:defRPr/>
            </a:lvl1pPr>
          </a:lstStyle>
          <a:p>
            <a:pPr>
              <a:defRPr/>
            </a:pPr>
            <a:endParaRPr lang="fr-FR"/>
          </a:p>
        </p:txBody>
      </p:sp>
      <p:sp>
        <p:nvSpPr>
          <p:cNvPr id="8" name="Rectangle 3"/>
          <p:cNvSpPr>
            <a:spLocks noGrp="1" noChangeArrowheads="1"/>
          </p:cNvSpPr>
          <p:nvPr>
            <p:ph type="sldNum" sz="quarter" idx="11"/>
          </p:nvPr>
        </p:nvSpPr>
        <p:spPr/>
        <p:txBody>
          <a:bodyPr/>
          <a:lstStyle>
            <a:lvl1pPr>
              <a:defRPr/>
            </a:lvl1pPr>
          </a:lstStyle>
          <a:p>
            <a:pPr>
              <a:defRPr/>
            </a:pPr>
            <a:fld id="{7203848D-867D-4A70-863B-CD7F02DBCF48}" type="slidenum">
              <a:rPr lang="fr-FR" altLang="fr-FR"/>
              <a:pPr>
                <a:defRPr/>
              </a:pPr>
              <a:t>‹N°›</a:t>
            </a:fld>
            <a:endParaRPr lang="fr-FR" altLang="fr-FR"/>
          </a:p>
        </p:txBody>
      </p:sp>
      <p:sp>
        <p:nvSpPr>
          <p:cNvPr id="9" name="Rectangle 14"/>
          <p:cNvSpPr>
            <a:spLocks noGrp="1" noChangeArrowheads="1"/>
          </p:cNvSpPr>
          <p:nvPr>
            <p:ph type="ftr" sz="quarter" idx="12"/>
          </p:nvPr>
        </p:nvSpPr>
        <p:spPr/>
        <p:txBody>
          <a:bodyPr/>
          <a:lstStyle>
            <a:lvl1pPr>
              <a:defRPr/>
            </a:lvl1pPr>
          </a:lstStyle>
          <a:p>
            <a:pPr>
              <a:defRPr/>
            </a:pPr>
            <a:endParaRPr lang="fr-FR"/>
          </a:p>
        </p:txBody>
      </p:sp>
    </p:spTree>
    <p:extLst>
      <p:ext uri="{BB962C8B-B14F-4D97-AF65-F5344CB8AC3E}">
        <p14:creationId xmlns:p14="http://schemas.microsoft.com/office/powerpoint/2010/main" val="777870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e la date 2"/>
          <p:cNvSpPr>
            <a:spLocks noGrp="1" noChangeArrowheads="1"/>
          </p:cNvSpPr>
          <p:nvPr>
            <p:ph type="dt" sz="half" idx="10"/>
          </p:nvPr>
        </p:nvSpPr>
        <p:spPr/>
        <p:txBody>
          <a:bodyPr/>
          <a:lstStyle>
            <a:lvl1pPr>
              <a:defRPr/>
            </a:lvl1pPr>
          </a:lstStyle>
          <a:p>
            <a:pPr>
              <a:defRPr/>
            </a:pPr>
            <a:endParaRPr lang="fr-FR"/>
          </a:p>
        </p:txBody>
      </p:sp>
      <p:sp>
        <p:nvSpPr>
          <p:cNvPr id="4" name="Espace réservé du numéro de diapositive 3"/>
          <p:cNvSpPr>
            <a:spLocks noGrp="1" noChangeArrowheads="1"/>
          </p:cNvSpPr>
          <p:nvPr>
            <p:ph type="sldNum" sz="quarter" idx="11"/>
          </p:nvPr>
        </p:nvSpPr>
        <p:spPr/>
        <p:txBody>
          <a:bodyPr/>
          <a:lstStyle>
            <a:lvl1pPr>
              <a:defRPr/>
            </a:lvl1pPr>
          </a:lstStyle>
          <a:p>
            <a:pPr>
              <a:defRPr/>
            </a:pPr>
            <a:fld id="{B31694B5-8567-4A41-9DD2-E61501C3761C}" type="slidenum">
              <a:rPr lang="fr-FR" altLang="fr-FR"/>
              <a:pPr>
                <a:defRPr/>
              </a:pPr>
              <a:t>‹N°›</a:t>
            </a:fld>
            <a:endParaRPr lang="fr-FR" altLang="fr-FR"/>
          </a:p>
        </p:txBody>
      </p:sp>
      <p:sp>
        <p:nvSpPr>
          <p:cNvPr id="5" name="Rectangle 14"/>
          <p:cNvSpPr>
            <a:spLocks noGrp="1" noChangeArrowheads="1"/>
          </p:cNvSpPr>
          <p:nvPr>
            <p:ph type="ftr" sz="quarter" idx="12"/>
          </p:nvPr>
        </p:nvSpPr>
        <p:spPr/>
        <p:txBody>
          <a:bodyPr/>
          <a:lstStyle>
            <a:lvl1pPr>
              <a:defRPr/>
            </a:lvl1pPr>
          </a:lstStyle>
          <a:p>
            <a:pPr>
              <a:defRPr/>
            </a:pPr>
            <a:endParaRPr lang="fr-FR"/>
          </a:p>
        </p:txBody>
      </p:sp>
    </p:spTree>
    <p:extLst>
      <p:ext uri="{BB962C8B-B14F-4D97-AF65-F5344CB8AC3E}">
        <p14:creationId xmlns:p14="http://schemas.microsoft.com/office/powerpoint/2010/main" val="3131723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a:defRPr/>
            </a:lvl1pPr>
          </a:lstStyle>
          <a:p>
            <a:pPr>
              <a:defRPr/>
            </a:pPr>
            <a:endParaRPr lang="fr-FR"/>
          </a:p>
        </p:txBody>
      </p:sp>
      <p:sp>
        <p:nvSpPr>
          <p:cNvPr id="3" name="Rectangle 3"/>
          <p:cNvSpPr>
            <a:spLocks noGrp="1" noChangeArrowheads="1"/>
          </p:cNvSpPr>
          <p:nvPr>
            <p:ph type="sldNum" sz="quarter" idx="11"/>
          </p:nvPr>
        </p:nvSpPr>
        <p:spPr/>
        <p:txBody>
          <a:bodyPr/>
          <a:lstStyle>
            <a:lvl1pPr>
              <a:defRPr/>
            </a:lvl1pPr>
          </a:lstStyle>
          <a:p>
            <a:pPr>
              <a:defRPr/>
            </a:pPr>
            <a:fld id="{9AA6FC03-DD18-4337-B558-B3A6574191DB}" type="slidenum">
              <a:rPr lang="fr-FR" altLang="fr-FR"/>
              <a:pPr>
                <a:defRPr/>
              </a:pPr>
              <a:t>‹N°›</a:t>
            </a:fld>
            <a:endParaRPr lang="fr-FR" altLang="fr-FR"/>
          </a:p>
        </p:txBody>
      </p:sp>
      <p:sp>
        <p:nvSpPr>
          <p:cNvPr id="4" name="Rectangle 14"/>
          <p:cNvSpPr>
            <a:spLocks noGrp="1" noChangeArrowheads="1"/>
          </p:cNvSpPr>
          <p:nvPr>
            <p:ph type="ftr" sz="quarter" idx="12"/>
          </p:nvPr>
        </p:nvSpPr>
        <p:spPr/>
        <p:txBody>
          <a:bodyPr/>
          <a:lstStyle>
            <a:lvl1pPr>
              <a:defRPr/>
            </a:lvl1pPr>
          </a:lstStyle>
          <a:p>
            <a:pPr>
              <a:defRPr/>
            </a:pPr>
            <a:endParaRPr lang="fr-FR"/>
          </a:p>
        </p:txBody>
      </p:sp>
    </p:spTree>
    <p:extLst>
      <p:ext uri="{BB962C8B-B14F-4D97-AF65-F5344CB8AC3E}">
        <p14:creationId xmlns:p14="http://schemas.microsoft.com/office/powerpoint/2010/main" val="4204490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2"/>
          <p:cNvSpPr>
            <a:spLocks noGrp="1" noChangeArrowheads="1"/>
          </p:cNvSpPr>
          <p:nvPr>
            <p:ph type="dt" sz="half" idx="10"/>
          </p:nvPr>
        </p:nvSpPr>
        <p:spPr/>
        <p:txBody>
          <a:bodyPr/>
          <a:lstStyle>
            <a:lvl1pPr>
              <a:defRPr/>
            </a:lvl1pPr>
          </a:lstStyle>
          <a:p>
            <a:pPr>
              <a:defRPr/>
            </a:pPr>
            <a:endParaRPr lang="fr-FR"/>
          </a:p>
        </p:txBody>
      </p:sp>
      <p:sp>
        <p:nvSpPr>
          <p:cNvPr id="6" name="Rectangle 3"/>
          <p:cNvSpPr>
            <a:spLocks noGrp="1" noChangeArrowheads="1"/>
          </p:cNvSpPr>
          <p:nvPr>
            <p:ph type="sldNum" sz="quarter" idx="11"/>
          </p:nvPr>
        </p:nvSpPr>
        <p:spPr/>
        <p:txBody>
          <a:bodyPr/>
          <a:lstStyle>
            <a:lvl1pPr>
              <a:defRPr/>
            </a:lvl1pPr>
          </a:lstStyle>
          <a:p>
            <a:pPr>
              <a:defRPr/>
            </a:pPr>
            <a:fld id="{0F283A84-1FEA-4D34-A734-C7E95FD88939}" type="slidenum">
              <a:rPr lang="fr-FR" altLang="fr-FR"/>
              <a:pPr>
                <a:defRPr/>
              </a:pPr>
              <a:t>‹N°›</a:t>
            </a:fld>
            <a:endParaRPr lang="fr-FR" altLang="fr-FR"/>
          </a:p>
        </p:txBody>
      </p:sp>
      <p:sp>
        <p:nvSpPr>
          <p:cNvPr id="7" name="Rectangle 14"/>
          <p:cNvSpPr>
            <a:spLocks noGrp="1" noChangeArrowheads="1"/>
          </p:cNvSpPr>
          <p:nvPr>
            <p:ph type="ftr" sz="quarter" idx="12"/>
          </p:nvPr>
        </p:nvSpPr>
        <p:spPr/>
        <p:txBody>
          <a:bodyPr/>
          <a:lstStyle>
            <a:lvl1pPr>
              <a:defRPr/>
            </a:lvl1pPr>
          </a:lstStyle>
          <a:p>
            <a:pPr>
              <a:defRPr/>
            </a:pPr>
            <a:endParaRPr lang="fr-FR"/>
          </a:p>
        </p:txBody>
      </p:sp>
    </p:spTree>
    <p:extLst>
      <p:ext uri="{BB962C8B-B14F-4D97-AF65-F5344CB8AC3E}">
        <p14:creationId xmlns:p14="http://schemas.microsoft.com/office/powerpoint/2010/main" val="3331891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2"/>
          <p:cNvSpPr>
            <a:spLocks noGrp="1" noChangeArrowheads="1"/>
          </p:cNvSpPr>
          <p:nvPr>
            <p:ph type="dt" sz="half" idx="10"/>
          </p:nvPr>
        </p:nvSpPr>
        <p:spPr/>
        <p:txBody>
          <a:bodyPr/>
          <a:lstStyle>
            <a:lvl1pPr>
              <a:defRPr/>
            </a:lvl1pPr>
          </a:lstStyle>
          <a:p>
            <a:pPr>
              <a:defRPr/>
            </a:pPr>
            <a:endParaRPr lang="fr-FR"/>
          </a:p>
        </p:txBody>
      </p:sp>
      <p:sp>
        <p:nvSpPr>
          <p:cNvPr id="6" name="Rectangle 3"/>
          <p:cNvSpPr>
            <a:spLocks noGrp="1" noChangeArrowheads="1"/>
          </p:cNvSpPr>
          <p:nvPr>
            <p:ph type="sldNum" sz="quarter" idx="11"/>
          </p:nvPr>
        </p:nvSpPr>
        <p:spPr/>
        <p:txBody>
          <a:bodyPr/>
          <a:lstStyle>
            <a:lvl1pPr>
              <a:defRPr/>
            </a:lvl1pPr>
          </a:lstStyle>
          <a:p>
            <a:pPr>
              <a:defRPr/>
            </a:pPr>
            <a:fld id="{383043EC-C641-41D8-BDEF-C9E738C58DD6}" type="slidenum">
              <a:rPr lang="fr-FR" altLang="fr-FR"/>
              <a:pPr>
                <a:defRPr/>
              </a:pPr>
              <a:t>‹N°›</a:t>
            </a:fld>
            <a:endParaRPr lang="fr-FR" altLang="fr-FR"/>
          </a:p>
        </p:txBody>
      </p:sp>
      <p:sp>
        <p:nvSpPr>
          <p:cNvPr id="7" name="Rectangle 14"/>
          <p:cNvSpPr>
            <a:spLocks noGrp="1" noChangeArrowheads="1"/>
          </p:cNvSpPr>
          <p:nvPr>
            <p:ph type="ftr" sz="quarter" idx="12"/>
          </p:nvPr>
        </p:nvSpPr>
        <p:spPr/>
        <p:txBody>
          <a:bodyPr/>
          <a:lstStyle>
            <a:lvl1pPr>
              <a:defRPr/>
            </a:lvl1pPr>
          </a:lstStyle>
          <a:p>
            <a:pPr>
              <a:defRPr/>
            </a:pPr>
            <a:endParaRPr lang="fr-FR"/>
          </a:p>
        </p:txBody>
      </p:sp>
    </p:spTree>
    <p:extLst>
      <p:ext uri="{BB962C8B-B14F-4D97-AF65-F5344CB8AC3E}">
        <p14:creationId xmlns:p14="http://schemas.microsoft.com/office/powerpoint/2010/main" val="3886262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94914"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fr-FR"/>
          </a:p>
        </p:txBody>
      </p:sp>
      <p:sp>
        <p:nvSpPr>
          <p:cNvPr id="294915"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4AAB5C08-9762-4BD4-9D3C-7D9D36E15EF3}" type="slidenum">
              <a:rPr lang="fr-FR" altLang="fr-FR"/>
              <a:pPr>
                <a:defRPr/>
              </a:pPr>
              <a:t>‹N°›</a:t>
            </a:fld>
            <a:endParaRPr lang="fr-FR" altLang="fr-FR"/>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29491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1" hangingPunct="1">
                  <a:defRPr/>
                </a:pPr>
                <a:endParaRPr lang="fr-CA"/>
              </a:p>
            </p:txBody>
          </p:sp>
          <p:sp>
            <p:nvSpPr>
              <p:cNvPr id="29491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1" hangingPunct="1">
                  <a:defRPr/>
                </a:pPr>
                <a:endParaRPr lang="fr-CA"/>
              </a:p>
            </p:txBody>
          </p:sp>
          <p:sp>
            <p:nvSpPr>
              <p:cNvPr id="29492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1" hangingPunct="1">
                  <a:defRPr/>
                </a:pPr>
                <a:endParaRPr lang="fr-CA"/>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29492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1" hangingPunct="1">
                  <a:defRPr/>
                </a:pPr>
                <a:endParaRPr lang="fr-CA"/>
              </a:p>
            </p:txBody>
          </p:sp>
        </p:grpSp>
        <p:sp>
          <p:nvSpPr>
            <p:cNvPr id="29492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1" hangingPunct="1">
                <a:defRPr/>
              </a:pPr>
              <a:endParaRPr lang="fr-CA"/>
            </a:p>
          </p:txBody>
        </p:sp>
        <p:sp>
          <p:nvSpPr>
            <p:cNvPr id="1034" name="Freeform 12"/>
            <p:cNvSpPr>
              <a:spLocks/>
            </p:cNvSpPr>
            <p:nvPr/>
          </p:nvSpPr>
          <p:spPr bwMode="hidden">
            <a:xfrm>
              <a:off x="0" y="0"/>
              <a:ext cx="5758" cy="1776"/>
            </a:xfrm>
            <a:custGeom>
              <a:avLst/>
              <a:gdLst>
                <a:gd name="T0" fmla="*/ 0 w 5740"/>
                <a:gd name="T1" fmla="*/ 0 h 1906"/>
                <a:gd name="T2" fmla="*/ 0 w 5740"/>
                <a:gd name="T3" fmla="*/ 1163 h 1906"/>
                <a:gd name="T4" fmla="*/ 5866 w 5740"/>
                <a:gd name="T5" fmla="*/ 1163 h 1906"/>
                <a:gd name="T6" fmla="*/ 586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grpSp>
      <p:sp>
        <p:nvSpPr>
          <p:cNvPr id="294925"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294926"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fr-FR"/>
          </a:p>
        </p:txBody>
      </p:sp>
      <p:sp>
        <p:nvSpPr>
          <p:cNvPr id="294927"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 bg1="dk2" tx1="lt1" bg2="dk1" tx2="lt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solidFill>
                  <a:srgbClr val="00B050"/>
                </a:solidFill>
                <a:effectLst/>
                <a:latin typeface="Calibri" panose="020F0502020204030204" pitchFamily="34" charset="0"/>
                <a:cs typeface="Calibri" panose="020F0502020204030204" pitchFamily="34" charset="0"/>
              </a:rPr>
              <a:t>Consignes de radioprotection aux autres professionnels</a:t>
            </a:r>
          </a:p>
        </p:txBody>
      </p:sp>
      <p:sp>
        <p:nvSpPr>
          <p:cNvPr id="3" name="Espace réservé du contenu 2"/>
          <p:cNvSpPr>
            <a:spLocks noGrp="1"/>
          </p:cNvSpPr>
          <p:nvPr>
            <p:ph idx="1"/>
          </p:nvPr>
        </p:nvSpPr>
        <p:spPr/>
        <p:txBody>
          <a:bodyPr/>
          <a:lstStyle/>
          <a:p>
            <a:r>
              <a:rPr lang="fr-CA" dirty="0">
                <a:solidFill>
                  <a:srgbClr val="000000"/>
                </a:solidFill>
                <a:effectLst/>
                <a:latin typeface="Calibri" panose="020F0502020204030204" pitchFamily="34" charset="0"/>
                <a:cs typeface="Calibri" panose="020F0502020204030204" pitchFamily="34" charset="0"/>
              </a:rPr>
              <a:t>Vous faites une radiographie à l’urgence à un patient. Avant d’exposer que devez-vous faire pour assurer la protection des autres professionnels?</a:t>
            </a:r>
          </a:p>
          <a:p>
            <a:pPr lvl="1"/>
            <a:r>
              <a:rPr lang="fr-CA" dirty="0">
                <a:solidFill>
                  <a:srgbClr val="000000"/>
                </a:solidFill>
                <a:effectLst/>
                <a:latin typeface="Calibri" panose="020F0502020204030204" pitchFamily="34" charset="0"/>
                <a:cs typeface="Calibri" panose="020F0502020204030204" pitchFamily="34" charset="0"/>
              </a:rPr>
              <a:t>Aviser que vous aller exposer.</a:t>
            </a:r>
          </a:p>
          <a:p>
            <a:pPr lvl="1"/>
            <a:r>
              <a:rPr lang="fr-CA" dirty="0">
                <a:solidFill>
                  <a:srgbClr val="000000"/>
                </a:solidFill>
                <a:effectLst/>
                <a:latin typeface="Calibri" panose="020F0502020204030204" pitchFamily="34" charset="0"/>
                <a:cs typeface="Calibri" panose="020F0502020204030204" pitchFamily="34" charset="0"/>
              </a:rPr>
              <a:t>Demander de s’éloigner si une personne est proche.</a:t>
            </a:r>
          </a:p>
          <a:p>
            <a:pPr lvl="1"/>
            <a:r>
              <a:rPr lang="fr-CA" dirty="0">
                <a:solidFill>
                  <a:srgbClr val="000000"/>
                </a:solidFill>
                <a:effectLst/>
                <a:latin typeface="Calibri" panose="020F0502020204030204" pitchFamily="34" charset="0"/>
                <a:cs typeface="Calibri" panose="020F0502020204030204" pitchFamily="34" charset="0"/>
              </a:rPr>
              <a:t>Et si le professionnel doit demeurer près du patient?</a:t>
            </a:r>
          </a:p>
          <a:p>
            <a:pPr lvl="2"/>
            <a:r>
              <a:rPr lang="fr-CA" dirty="0">
                <a:solidFill>
                  <a:srgbClr val="000000"/>
                </a:solidFill>
                <a:effectLst/>
                <a:latin typeface="Calibri" panose="020F0502020204030204" pitchFamily="34" charset="0"/>
                <a:cs typeface="Calibri" panose="020F0502020204030204" pitchFamily="34" charset="0"/>
              </a:rPr>
              <a:t>Lui fournir un tablier plombé avec cache thyroïde.</a:t>
            </a:r>
          </a:p>
        </p:txBody>
      </p:sp>
    </p:spTree>
    <p:extLst>
      <p:ext uri="{BB962C8B-B14F-4D97-AF65-F5344CB8AC3E}">
        <p14:creationId xmlns:p14="http://schemas.microsoft.com/office/powerpoint/2010/main" val="583857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solidFill>
                  <a:srgbClr val="00B050"/>
                </a:solidFill>
                <a:effectLst/>
                <a:latin typeface="Calibri" panose="020F0502020204030204" pitchFamily="34" charset="0"/>
                <a:cs typeface="Calibri" panose="020F0502020204030204" pitchFamily="34" charset="0"/>
              </a:rPr>
              <a:t>Consignes de radioprotection aux autres professionnels</a:t>
            </a:r>
          </a:p>
        </p:txBody>
      </p:sp>
      <p:sp>
        <p:nvSpPr>
          <p:cNvPr id="3" name="Espace réservé du contenu 2"/>
          <p:cNvSpPr>
            <a:spLocks noGrp="1"/>
          </p:cNvSpPr>
          <p:nvPr>
            <p:ph idx="1"/>
          </p:nvPr>
        </p:nvSpPr>
        <p:spPr/>
        <p:txBody>
          <a:bodyPr/>
          <a:lstStyle/>
          <a:p>
            <a:r>
              <a:rPr lang="fr-CA" dirty="0">
                <a:solidFill>
                  <a:srgbClr val="000000"/>
                </a:solidFill>
                <a:effectLst/>
                <a:latin typeface="Calibri" panose="020F0502020204030204" pitchFamily="34" charset="0"/>
                <a:cs typeface="Calibri" panose="020F0502020204030204" pitchFamily="34" charset="0"/>
              </a:rPr>
              <a:t>Lors d’un examen radiologique, personne ne doit demeurer dans la salle d’examen sauf si nécessaire.</a:t>
            </a:r>
          </a:p>
          <a:p>
            <a:pPr lvl="1"/>
            <a:r>
              <a:rPr lang="fr-CA" dirty="0">
                <a:solidFill>
                  <a:srgbClr val="000000"/>
                </a:solidFill>
                <a:effectLst/>
                <a:latin typeface="Calibri" panose="020F0502020204030204" pitchFamily="34" charset="0"/>
                <a:cs typeface="Calibri" panose="020F0502020204030204" pitchFamily="34" charset="0"/>
              </a:rPr>
              <a:t>Exemples: </a:t>
            </a:r>
          </a:p>
          <a:p>
            <a:pPr lvl="2"/>
            <a:r>
              <a:rPr lang="fr-CA" dirty="0">
                <a:solidFill>
                  <a:srgbClr val="000000"/>
                </a:solidFill>
                <a:effectLst/>
                <a:latin typeface="Calibri" panose="020F0502020204030204" pitchFamily="34" charset="0"/>
                <a:cs typeface="Calibri" panose="020F0502020204030204" pitchFamily="34" charset="0"/>
              </a:rPr>
              <a:t>Un parent peut demeurer près de son jeune enfant au besoin. Lui fournir un tablier plombé avec cache thyroïde et si c’est la mère, s’assurer qu’il n’y a pas de possibilité de grossesse.</a:t>
            </a:r>
          </a:p>
          <a:p>
            <a:pPr lvl="2"/>
            <a:r>
              <a:rPr lang="fr-CA" dirty="0">
                <a:solidFill>
                  <a:srgbClr val="000000"/>
                </a:solidFill>
                <a:effectLst/>
                <a:latin typeface="Calibri" panose="020F0502020204030204" pitchFamily="34" charset="0"/>
                <a:cs typeface="Calibri" panose="020F0502020204030204" pitchFamily="34" charset="0"/>
              </a:rPr>
              <a:t>Un professionnel peut demeurer près d’un patient pour assurer la contention si nécessaire.</a:t>
            </a:r>
          </a:p>
        </p:txBody>
      </p:sp>
    </p:spTree>
    <p:extLst>
      <p:ext uri="{BB962C8B-B14F-4D97-AF65-F5344CB8AC3E}">
        <p14:creationId xmlns:p14="http://schemas.microsoft.com/office/powerpoint/2010/main" val="3257407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solidFill>
                  <a:srgbClr val="00B050"/>
                </a:solidFill>
                <a:effectLst/>
                <a:latin typeface="Calibri" panose="020F0502020204030204" pitchFamily="34" charset="0"/>
                <a:cs typeface="Calibri" panose="020F0502020204030204" pitchFamily="34" charset="0"/>
              </a:rPr>
              <a:t>Réduction de l’exposition au personnel</a:t>
            </a:r>
          </a:p>
        </p:txBody>
      </p:sp>
      <p:sp>
        <p:nvSpPr>
          <p:cNvPr id="5" name="Espace réservé du contenu 4"/>
          <p:cNvSpPr>
            <a:spLocks noGrp="1"/>
          </p:cNvSpPr>
          <p:nvPr>
            <p:ph sz="half" idx="1"/>
          </p:nvPr>
        </p:nvSpPr>
        <p:spPr/>
        <p:txBody>
          <a:bodyPr/>
          <a:lstStyle/>
          <a:p>
            <a:r>
              <a:rPr lang="fr-CA" sz="2000" dirty="0">
                <a:solidFill>
                  <a:srgbClr val="000000"/>
                </a:solidFill>
                <a:effectLst/>
                <a:latin typeface="Calibri" panose="020F0502020204030204" pitchFamily="34" charset="0"/>
                <a:cs typeface="Calibri" panose="020F0502020204030204" pitchFamily="34" charset="0"/>
              </a:rPr>
              <a:t>« On peut utiliser l’effet de la distance avec l’appareil mobile </a:t>
            </a:r>
            <a:r>
              <a:rPr lang="fr-CA" sz="2000" b="1" dirty="0">
                <a:solidFill>
                  <a:srgbClr val="000000"/>
                </a:solidFill>
                <a:effectLst/>
                <a:latin typeface="Calibri" panose="020F0502020204030204" pitchFamily="34" charset="0"/>
                <a:cs typeface="Calibri" panose="020F0502020204030204" pitchFamily="34" charset="0"/>
              </a:rPr>
              <a:t>en se tenant le plus loin possible du patient</a:t>
            </a:r>
            <a:r>
              <a:rPr lang="fr-CA" sz="2000" dirty="0">
                <a:solidFill>
                  <a:srgbClr val="000000"/>
                </a:solidFill>
                <a:effectLst/>
                <a:latin typeface="Calibri" panose="020F0502020204030204" pitchFamily="34" charset="0"/>
                <a:cs typeface="Calibri" panose="020F0502020204030204" pitchFamily="34" charset="0"/>
              </a:rPr>
              <a:t>. Cependant, </a:t>
            </a:r>
            <a:r>
              <a:rPr lang="fr-CA" sz="2000" b="1" dirty="0">
                <a:solidFill>
                  <a:srgbClr val="000000"/>
                </a:solidFill>
                <a:effectLst/>
                <a:latin typeface="Calibri" panose="020F0502020204030204" pitchFamily="34" charset="0"/>
                <a:cs typeface="Calibri" panose="020F0502020204030204" pitchFamily="34" charset="0"/>
              </a:rPr>
              <a:t>à distance égale, il est préférable de se placer à 90° du rayon central</a:t>
            </a:r>
            <a:r>
              <a:rPr lang="fr-CA" sz="2000" dirty="0">
                <a:solidFill>
                  <a:srgbClr val="000000"/>
                </a:solidFill>
                <a:effectLst/>
                <a:latin typeface="Calibri" panose="020F0502020204030204" pitchFamily="34" charset="0"/>
                <a:cs typeface="Calibri" panose="020F0502020204030204" pitchFamily="34" charset="0"/>
              </a:rPr>
              <a:t> (…). Ainsi, le technologue est soumis à une dose d’exposition réduite parce que, en radiodiagnostic, les </a:t>
            </a:r>
            <a:r>
              <a:rPr lang="fr-CA" sz="2000" b="1" dirty="0">
                <a:solidFill>
                  <a:srgbClr val="000000"/>
                </a:solidFill>
                <a:effectLst/>
                <a:latin typeface="Calibri" panose="020F0502020204030204" pitchFamily="34" charset="0"/>
                <a:cs typeface="Calibri" panose="020F0502020204030204" pitchFamily="34" charset="0"/>
              </a:rPr>
              <a:t>rayons diffusés sont moins intenses et moins énergétiques que ceux qui sont rétrodiffusés</a:t>
            </a:r>
            <a:r>
              <a:rPr lang="fr-CA" sz="2000" dirty="0">
                <a:solidFill>
                  <a:srgbClr val="000000"/>
                </a:solidFill>
                <a:effectLst/>
                <a:latin typeface="Calibri" panose="020F0502020204030204" pitchFamily="34" charset="0"/>
                <a:cs typeface="Calibri" panose="020F0502020204030204" pitchFamily="34" charset="0"/>
              </a:rPr>
              <a:t>. » (GIGUÈRE et JOLY, 2015)</a:t>
            </a:r>
          </a:p>
          <a:p>
            <a:endParaRPr lang="fr-CA" sz="2000" dirty="0">
              <a:solidFill>
                <a:srgbClr val="000000"/>
              </a:solidFill>
              <a:effectLst/>
              <a:latin typeface="Calibri" panose="020F0502020204030204" pitchFamily="34" charset="0"/>
              <a:cs typeface="Calibri" panose="020F0502020204030204" pitchFamily="34" charset="0"/>
            </a:endParaRPr>
          </a:p>
        </p:txBody>
      </p:sp>
      <p:pic>
        <p:nvPicPr>
          <p:cNvPr id="4" name="Image 3"/>
          <p:cNvPicPr>
            <a:picLocks noChangeAspect="1"/>
          </p:cNvPicPr>
          <p:nvPr/>
        </p:nvPicPr>
        <p:blipFill rotWithShape="1">
          <a:blip r:embed="rId2"/>
          <a:srcRect r="1515"/>
          <a:stretch/>
        </p:blipFill>
        <p:spPr>
          <a:xfrm>
            <a:off x="4594581" y="2204864"/>
            <a:ext cx="4203201" cy="2982219"/>
          </a:xfrm>
          <a:prstGeom prst="rect">
            <a:avLst/>
          </a:prstGeom>
        </p:spPr>
      </p:pic>
      <p:sp>
        <p:nvSpPr>
          <p:cNvPr id="7" name="ZoneTexte 6"/>
          <p:cNvSpPr txBox="1"/>
          <p:nvPr/>
        </p:nvSpPr>
        <p:spPr>
          <a:xfrm>
            <a:off x="4572000" y="6106691"/>
            <a:ext cx="4549419" cy="646331"/>
          </a:xfrm>
          <a:prstGeom prst="rect">
            <a:avLst/>
          </a:prstGeom>
          <a:noFill/>
        </p:spPr>
        <p:txBody>
          <a:bodyPr wrap="square" rtlCol="0">
            <a:spAutoFit/>
          </a:bodyPr>
          <a:lstStyle/>
          <a:p>
            <a:r>
              <a:rPr lang="fr-CA" sz="1200" dirty="0">
                <a:solidFill>
                  <a:srgbClr val="000000"/>
                </a:solidFill>
                <a:latin typeface="Calibri" panose="020F0502020204030204" pitchFamily="34" charset="0"/>
                <a:cs typeface="Calibri" panose="020F0502020204030204" pitchFamily="34" charset="0"/>
              </a:rPr>
              <a:t>Source: GIGUÈRE, J.-Y. et L. JOLY. La radioprotection en radiodiagnostic, 4e édition, Centre collégial de développement de matériel didactique, 2015</a:t>
            </a:r>
          </a:p>
        </p:txBody>
      </p:sp>
    </p:spTree>
    <p:extLst>
      <p:ext uri="{BB962C8B-B14F-4D97-AF65-F5344CB8AC3E}">
        <p14:creationId xmlns:p14="http://schemas.microsoft.com/office/powerpoint/2010/main" val="1848765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solidFill>
                  <a:srgbClr val="00B050"/>
                </a:solidFill>
                <a:effectLst/>
                <a:latin typeface="Calibri" panose="020F0502020204030204" pitchFamily="34" charset="0"/>
                <a:cs typeface="Calibri" panose="020F0502020204030204" pitchFamily="34" charset="0"/>
              </a:rPr>
              <a:t>Réduction de l’exposition au personnel</a:t>
            </a:r>
          </a:p>
        </p:txBody>
      </p:sp>
      <p:sp>
        <p:nvSpPr>
          <p:cNvPr id="5" name="Espace réservé du contenu 4"/>
          <p:cNvSpPr>
            <a:spLocks noGrp="1"/>
          </p:cNvSpPr>
          <p:nvPr>
            <p:ph sz="half" idx="1"/>
          </p:nvPr>
        </p:nvSpPr>
        <p:spPr/>
        <p:txBody>
          <a:bodyPr/>
          <a:lstStyle/>
          <a:p>
            <a:r>
              <a:rPr lang="fr-CA" sz="2000" dirty="0">
                <a:solidFill>
                  <a:srgbClr val="000000"/>
                </a:solidFill>
                <a:effectLst/>
                <a:latin typeface="Calibri" panose="020F0502020204030204" pitchFamily="34" charset="0"/>
                <a:cs typeface="Calibri" panose="020F0502020204030204" pitchFamily="34" charset="0"/>
              </a:rPr>
              <a:t>« … Dans la salle d’examen, le fait de s’éloigner de quelques pas du radioscope réduit considérablement la dose d’exposition. (…) on voit qu’il est préférable de se placer au niveau du centre de la table, où se trouve le petit rideau plombé. » (GIGUÈRE et JOLY, 2015)</a:t>
            </a:r>
          </a:p>
        </p:txBody>
      </p:sp>
      <p:sp>
        <p:nvSpPr>
          <p:cNvPr id="7" name="ZoneTexte 6"/>
          <p:cNvSpPr txBox="1"/>
          <p:nvPr/>
        </p:nvSpPr>
        <p:spPr>
          <a:xfrm>
            <a:off x="4572000" y="6106691"/>
            <a:ext cx="4549419" cy="646331"/>
          </a:xfrm>
          <a:prstGeom prst="rect">
            <a:avLst/>
          </a:prstGeom>
          <a:noFill/>
        </p:spPr>
        <p:txBody>
          <a:bodyPr wrap="square" rtlCol="0">
            <a:spAutoFit/>
          </a:bodyPr>
          <a:lstStyle/>
          <a:p>
            <a:r>
              <a:rPr lang="fr-CA" sz="1200" dirty="0">
                <a:solidFill>
                  <a:srgbClr val="000000"/>
                </a:solidFill>
                <a:latin typeface="Calibri" panose="020F0502020204030204" pitchFamily="34" charset="0"/>
                <a:cs typeface="Calibri" panose="020F0502020204030204" pitchFamily="34" charset="0"/>
              </a:rPr>
              <a:t>Source: GIGUÈRE, J.-Y. et L. JOLY. La radioprotection en radiodiagnostic, 4e édition, Centre collégial de développement de matériel didactique, 2015</a:t>
            </a:r>
          </a:p>
        </p:txBody>
      </p:sp>
      <p:pic>
        <p:nvPicPr>
          <p:cNvPr id="3" name="Image 2"/>
          <p:cNvPicPr>
            <a:picLocks noChangeAspect="1"/>
          </p:cNvPicPr>
          <p:nvPr/>
        </p:nvPicPr>
        <p:blipFill>
          <a:blip r:embed="rId2"/>
          <a:stretch>
            <a:fillRect/>
          </a:stretch>
        </p:blipFill>
        <p:spPr>
          <a:xfrm>
            <a:off x="4860033" y="1571041"/>
            <a:ext cx="3168352" cy="4516158"/>
          </a:xfrm>
          <a:prstGeom prst="rect">
            <a:avLst/>
          </a:prstGeom>
        </p:spPr>
      </p:pic>
    </p:spTree>
    <p:extLst>
      <p:ext uri="{BB962C8B-B14F-4D97-AF65-F5344CB8AC3E}">
        <p14:creationId xmlns:p14="http://schemas.microsoft.com/office/powerpoint/2010/main" val="1726816812"/>
      </p:ext>
    </p:extLst>
  </p:cSld>
  <p:clrMapOvr>
    <a:masterClrMapping/>
  </p:clrMapOvr>
</p:sld>
</file>

<file path=ppt/theme/theme1.xml><?xml version="1.0" encoding="utf-8"?>
<a:theme xmlns:a="http://schemas.openxmlformats.org/drawingml/2006/main" name="Ruisseau">
  <a:themeElements>
    <a:clrScheme name="Ruisseau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Ruisseau">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CA"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CA"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Ruisseau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Ruisseau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Ruisseau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Ruisseau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Ruisseau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Ruisseau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Ruisseau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Ruisseau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Ruisseau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9333</TotalTime>
  <Words>347</Words>
  <Application>Microsoft Office PowerPoint</Application>
  <PresentationFormat>Affichage à l'écran (4:3)</PresentationFormat>
  <Paragraphs>17</Paragraphs>
  <Slides>4</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vt:i4>
      </vt:variant>
    </vt:vector>
  </HeadingPairs>
  <TitlesOfParts>
    <vt:vector size="9" baseType="lpstr">
      <vt:lpstr>Arial</vt:lpstr>
      <vt:lpstr>Calibri</vt:lpstr>
      <vt:lpstr>Garamond</vt:lpstr>
      <vt:lpstr>Wingdings</vt:lpstr>
      <vt:lpstr>Ruisseau</vt:lpstr>
      <vt:lpstr>Consignes de radioprotection aux autres professionnels</vt:lpstr>
      <vt:lpstr>Consignes de radioprotection aux autres professionnels</vt:lpstr>
      <vt:lpstr>Réduction de l’exposition au personnel</vt:lpstr>
      <vt:lpstr>Réduction de l’exposition au personnel</vt:lpstr>
    </vt:vector>
  </TitlesOfParts>
  <Company>Cégep de Rimouski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Pédagogie</dc:creator>
  <cp:lastModifiedBy>Karine Bouchard-Picard</cp:lastModifiedBy>
  <cp:revision>643</cp:revision>
  <dcterms:created xsi:type="dcterms:W3CDTF">2008-02-27T19:18:56Z</dcterms:created>
  <dcterms:modified xsi:type="dcterms:W3CDTF">2022-03-30T17:59:28Z</dcterms:modified>
</cp:coreProperties>
</file>